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702" r:id="rId2"/>
    <p:sldId id="664" r:id="rId3"/>
    <p:sldId id="711" r:id="rId4"/>
    <p:sldId id="648" r:id="rId5"/>
    <p:sldId id="651" r:id="rId6"/>
    <p:sldId id="693" r:id="rId7"/>
    <p:sldId id="685" r:id="rId8"/>
    <p:sldId id="697" r:id="rId9"/>
    <p:sldId id="526" r:id="rId10"/>
    <p:sldId id="562" r:id="rId11"/>
    <p:sldId id="597" r:id="rId12"/>
    <p:sldId id="598" r:id="rId13"/>
    <p:sldId id="678" r:id="rId14"/>
    <p:sldId id="720" r:id="rId15"/>
    <p:sldId id="633" r:id="rId16"/>
    <p:sldId id="708" r:id="rId17"/>
    <p:sldId id="540" r:id="rId18"/>
    <p:sldId id="541" r:id="rId19"/>
    <p:sldId id="542" r:id="rId20"/>
    <p:sldId id="706" r:id="rId21"/>
    <p:sldId id="709" r:id="rId22"/>
    <p:sldId id="522" r:id="rId23"/>
    <p:sldId id="572" r:id="rId24"/>
    <p:sldId id="605" r:id="rId25"/>
    <p:sldId id="585" r:id="rId26"/>
    <p:sldId id="672" r:id="rId27"/>
    <p:sldId id="712" r:id="rId28"/>
    <p:sldId id="574" r:id="rId29"/>
    <p:sldId id="575" r:id="rId30"/>
    <p:sldId id="715" r:id="rId31"/>
    <p:sldId id="718" r:id="rId32"/>
    <p:sldId id="713" r:id="rId33"/>
    <p:sldId id="632" r:id="rId34"/>
    <p:sldId id="658" r:id="rId35"/>
    <p:sldId id="547" r:id="rId36"/>
    <p:sldId id="548" r:id="rId37"/>
    <p:sldId id="717" r:id="rId38"/>
    <p:sldId id="647" r:id="rId39"/>
    <p:sldId id="719" r:id="rId40"/>
    <p:sldId id="659" r:id="rId41"/>
    <p:sldId id="660" r:id="rId42"/>
    <p:sldId id="701" r:id="rId43"/>
  </p:sldIdLst>
  <p:sldSz cx="9144000" cy="6858000" type="letter"/>
  <p:notesSz cx="9144000" cy="6858000"/>
  <p:defaultTextStyle>
    <a:defPPr>
      <a:defRPr lang="en-US"/>
    </a:defPPr>
    <a:lvl1pPr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928">
          <p15:clr>
            <a:srgbClr val="A4A3A4"/>
          </p15:clr>
        </p15:guide>
      </p15:sldGuideLst>
    </p:ext>
    <p:ext uri="{2D200454-40CA-4A62-9FC3-DE9A4176ACB9}">
      <p15:notesGuideLst xmlns:p15="http://schemas.microsoft.com/office/powerpoint/2012/main">
        <p15:guide id="1" orient="horz" pos="2159">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24"/>
    <p:restoredTop sz="94859"/>
  </p:normalViewPr>
  <p:slideViewPr>
    <p:cSldViewPr>
      <p:cViewPr varScale="1">
        <p:scale>
          <a:sx n="102" d="100"/>
          <a:sy n="102" d="100"/>
        </p:scale>
        <p:origin x="200" y="1880"/>
      </p:cViewPr>
      <p:guideLst>
        <p:guide orient="horz" pos="2160"/>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13" d="100"/>
          <a:sy n="113" d="100"/>
        </p:scale>
        <p:origin x="-2168" y="-96"/>
      </p:cViewPr>
      <p:guideLst>
        <p:guide orient="horz" pos="2159"/>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CA822149-F5D5-7D4F-B87E-342669D00E51}"/>
              </a:ext>
            </a:extLst>
          </p:cNvPr>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101379" name="Rectangle 3">
            <a:extLst>
              <a:ext uri="{FF2B5EF4-FFF2-40B4-BE49-F238E27FC236}">
                <a16:creationId xmlns:a16="http://schemas.microsoft.com/office/drawing/2014/main" id="{645F7106-146E-424E-8A13-60C500E3D6B7}"/>
              </a:ext>
            </a:extLst>
          </p:cNvPr>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algn="r" defTabSz="911225" eaLnBrk="1" hangingPunct="1">
              <a:defRPr>
                <a:latin typeface="Arial" charset="0"/>
                <a:ea typeface="+mn-ea"/>
                <a:cs typeface="+mn-cs"/>
              </a:defRPr>
            </a:lvl1pPr>
          </a:lstStyle>
          <a:p>
            <a:pPr>
              <a:defRPr/>
            </a:pPr>
            <a:endParaRPr lang="en-US"/>
          </a:p>
        </p:txBody>
      </p:sp>
      <p:sp>
        <p:nvSpPr>
          <p:cNvPr id="101380" name="Rectangle 4">
            <a:extLst>
              <a:ext uri="{FF2B5EF4-FFF2-40B4-BE49-F238E27FC236}">
                <a16:creationId xmlns:a16="http://schemas.microsoft.com/office/drawing/2014/main" id="{D0B7F188-711A-D34D-A81D-CB9DBFFC8BC9}"/>
              </a:ext>
            </a:extLst>
          </p:cNvPr>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101381" name="Rectangle 5">
            <a:extLst>
              <a:ext uri="{FF2B5EF4-FFF2-40B4-BE49-F238E27FC236}">
                <a16:creationId xmlns:a16="http://schemas.microsoft.com/office/drawing/2014/main" id="{218E5C13-60A2-D140-811B-1461268F3B8A}"/>
              </a:ext>
            </a:extLst>
          </p:cNvPr>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algn="r" defTabSz="911225" eaLnBrk="1" hangingPunct="1">
              <a:defRPr/>
            </a:lvl1pPr>
          </a:lstStyle>
          <a:p>
            <a:fld id="{20C4CB19-DDD5-3742-8FF3-4790DACA01B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F10013E-9C92-3149-A0CA-984471D3C818}"/>
              </a:ext>
            </a:extLst>
          </p:cNvPr>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29699" name="Rectangle 3">
            <a:extLst>
              <a:ext uri="{FF2B5EF4-FFF2-40B4-BE49-F238E27FC236}">
                <a16:creationId xmlns:a16="http://schemas.microsoft.com/office/drawing/2014/main" id="{94FD3F11-F30F-1F4F-93FA-574DCB351379}"/>
              </a:ext>
            </a:extLst>
          </p:cNvPr>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algn="r" defTabSz="911225" eaLnBrk="1" hangingPunct="1">
              <a:defRPr>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E12AAED3-0325-8F1D-4E94-5141B250C9EE}"/>
              </a:ext>
            </a:extLst>
          </p:cNvPr>
          <p:cNvSpPr>
            <a:spLocks noGrp="1" noRot="1" noChangeAspect="1" noChangeArrowheads="1" noTextEdit="1"/>
          </p:cNvSpPr>
          <p:nvPr>
            <p:ph type="sldImg" idx="2"/>
          </p:nvPr>
        </p:nvSpPr>
        <p:spPr bwMode="auto">
          <a:xfrm>
            <a:off x="2862263" y="515938"/>
            <a:ext cx="3427412" cy="257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a:extLst>
              <a:ext uri="{FF2B5EF4-FFF2-40B4-BE49-F238E27FC236}">
                <a16:creationId xmlns:a16="http://schemas.microsoft.com/office/drawing/2014/main" id="{307A19DC-E8A3-A54F-9BBB-29725CA8F1D1}"/>
              </a:ext>
            </a:extLst>
          </p:cNvPr>
          <p:cNvSpPr>
            <a:spLocks noGrp="1" noChangeArrowheads="1"/>
          </p:cNvSpPr>
          <p:nvPr>
            <p:ph type="body" sz="quarter" idx="3"/>
          </p:nvPr>
        </p:nvSpPr>
        <p:spPr bwMode="auto">
          <a:xfrm>
            <a:off x="914400" y="3257550"/>
            <a:ext cx="7315200" cy="3084513"/>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a:extLst>
              <a:ext uri="{FF2B5EF4-FFF2-40B4-BE49-F238E27FC236}">
                <a16:creationId xmlns:a16="http://schemas.microsoft.com/office/drawing/2014/main" id="{6013A49C-F759-B64D-A875-AF982B1DD15A}"/>
              </a:ext>
            </a:extLst>
          </p:cNvPr>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29703" name="Rectangle 7">
            <a:extLst>
              <a:ext uri="{FF2B5EF4-FFF2-40B4-BE49-F238E27FC236}">
                <a16:creationId xmlns:a16="http://schemas.microsoft.com/office/drawing/2014/main" id="{47B01DCF-A568-3F49-BB97-C41348CCC16A}"/>
              </a:ext>
            </a:extLst>
          </p:cNvPr>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algn="r" defTabSz="911225" eaLnBrk="1" hangingPunct="1">
              <a:defRPr/>
            </a:lvl1pPr>
          </a:lstStyle>
          <a:p>
            <a:fld id="{45F4C8CB-7AEC-3140-AAF6-8A53C5672F3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364F9DD7-565B-B2BC-D8B9-BD8DC6B16857}"/>
              </a:ext>
            </a:extLst>
          </p:cNvPr>
          <p:cNvSpPr>
            <a:spLocks noGrp="1" noRot="1" noChangeAspect="1" noChangeArrowheads="1" noTextEdit="1"/>
          </p:cNvSpPr>
          <p:nvPr>
            <p:ph type="sldImg"/>
          </p:nvPr>
        </p:nvSpPr>
        <p:spPr>
          <a:ln/>
        </p:spPr>
      </p:sp>
      <p:sp>
        <p:nvSpPr>
          <p:cNvPr id="93186" name="Rectangle 3">
            <a:extLst>
              <a:ext uri="{FF2B5EF4-FFF2-40B4-BE49-F238E27FC236}">
                <a16:creationId xmlns:a16="http://schemas.microsoft.com/office/drawing/2014/main" id="{71FB9E5A-65E9-A5B6-A873-051CD94EC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45BFD940-B8D0-29C6-C59D-ECD6688999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C43030E-C7C4-DB41-8A34-95A5B1B91294}" type="slidenum">
              <a:rPr lang="en-US" altLang="en-US"/>
              <a:pPr>
                <a:spcBef>
                  <a:spcPct val="0"/>
                </a:spcBef>
              </a:pPr>
              <a:t>18</a:t>
            </a:fld>
            <a:endParaRPr lang="en-US" altLang="en-US"/>
          </a:p>
        </p:txBody>
      </p:sp>
      <p:sp>
        <p:nvSpPr>
          <p:cNvPr id="26626" name="Rectangle 2">
            <a:extLst>
              <a:ext uri="{FF2B5EF4-FFF2-40B4-BE49-F238E27FC236}">
                <a16:creationId xmlns:a16="http://schemas.microsoft.com/office/drawing/2014/main" id="{283E5303-3981-B1B8-17D0-1FEC1A291582}"/>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26627" name="Rectangle 3">
            <a:extLst>
              <a:ext uri="{FF2B5EF4-FFF2-40B4-BE49-F238E27FC236}">
                <a16:creationId xmlns:a16="http://schemas.microsoft.com/office/drawing/2014/main" id="{67D491A1-AD2E-9FED-5190-89610802A72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1708077A-70B8-697D-AF24-4E9CD7700E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97ECA8E-B46C-654C-9804-9306C37D94FD}" type="slidenum">
              <a:rPr lang="en-US" altLang="en-US"/>
              <a:pPr>
                <a:spcBef>
                  <a:spcPct val="0"/>
                </a:spcBef>
              </a:pPr>
              <a:t>19</a:t>
            </a:fld>
            <a:endParaRPr lang="en-US" altLang="en-US"/>
          </a:p>
        </p:txBody>
      </p:sp>
      <p:sp>
        <p:nvSpPr>
          <p:cNvPr id="28674" name="Rectangle 2">
            <a:extLst>
              <a:ext uri="{FF2B5EF4-FFF2-40B4-BE49-F238E27FC236}">
                <a16:creationId xmlns:a16="http://schemas.microsoft.com/office/drawing/2014/main" id="{58B655E0-DA2A-11CC-23DA-BC0B495B6873}"/>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28675" name="Rectangle 3">
            <a:extLst>
              <a:ext uri="{FF2B5EF4-FFF2-40B4-BE49-F238E27FC236}">
                <a16:creationId xmlns:a16="http://schemas.microsoft.com/office/drawing/2014/main" id="{1F561094-8589-06ED-804A-004F2096450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7FC85CA0-5E64-65A1-2A8F-2AE2F32DBD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8E2EB0A-50A5-F742-BDB9-B67E33F71535}" type="slidenum">
              <a:rPr lang="en-US" altLang="en-US"/>
              <a:pPr>
                <a:spcBef>
                  <a:spcPct val="0"/>
                </a:spcBef>
              </a:pPr>
              <a:t>22</a:t>
            </a:fld>
            <a:endParaRPr lang="en-US" altLang="en-US"/>
          </a:p>
        </p:txBody>
      </p:sp>
      <p:sp>
        <p:nvSpPr>
          <p:cNvPr id="84994" name="Rectangle 2">
            <a:extLst>
              <a:ext uri="{FF2B5EF4-FFF2-40B4-BE49-F238E27FC236}">
                <a16:creationId xmlns:a16="http://schemas.microsoft.com/office/drawing/2014/main" id="{6447AFFC-F494-249B-0CAC-5A67C724B1AF}"/>
              </a:ext>
            </a:extLst>
          </p:cNvPr>
          <p:cNvSpPr>
            <a:spLocks noGrp="1" noRot="1" noChangeAspect="1" noChangeArrowheads="1" noTextEdit="1"/>
          </p:cNvSpPr>
          <p:nvPr>
            <p:ph type="sldImg"/>
          </p:nvPr>
        </p:nvSpPr>
        <p:spPr>
          <a:solidFill>
            <a:srgbClr val="FFFFFF"/>
          </a:solidFill>
          <a:ln/>
        </p:spPr>
      </p:sp>
      <p:sp>
        <p:nvSpPr>
          <p:cNvPr id="84995" name="Rectangle 3">
            <a:extLst>
              <a:ext uri="{FF2B5EF4-FFF2-40B4-BE49-F238E27FC236}">
                <a16:creationId xmlns:a16="http://schemas.microsoft.com/office/drawing/2014/main" id="{EEA4704C-CA12-8FB9-DFFD-9505E7EBEF7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0BB06E7E-0606-A706-3EC7-D99673F969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6DCFA60-0CD5-574C-B74F-681B8B3A7333}" type="slidenum">
              <a:rPr lang="en-US" altLang="en-US"/>
              <a:pPr>
                <a:spcBef>
                  <a:spcPct val="0"/>
                </a:spcBef>
              </a:pPr>
              <a:t>23</a:t>
            </a:fld>
            <a:endParaRPr lang="en-US" altLang="en-US"/>
          </a:p>
        </p:txBody>
      </p:sp>
      <p:sp>
        <p:nvSpPr>
          <p:cNvPr id="87042" name="Rectangle 2">
            <a:extLst>
              <a:ext uri="{FF2B5EF4-FFF2-40B4-BE49-F238E27FC236}">
                <a16:creationId xmlns:a16="http://schemas.microsoft.com/office/drawing/2014/main" id="{3328FE6E-D390-16EA-FE7F-E50B7E0F91E8}"/>
              </a:ext>
            </a:extLst>
          </p:cNvPr>
          <p:cNvSpPr>
            <a:spLocks noGrp="1" noRot="1" noChangeAspect="1" noChangeArrowheads="1" noTextEdit="1"/>
          </p:cNvSpPr>
          <p:nvPr>
            <p:ph type="sldImg"/>
          </p:nvPr>
        </p:nvSpPr>
        <p:spPr>
          <a:solidFill>
            <a:srgbClr val="FFFFFF"/>
          </a:solidFill>
          <a:ln/>
        </p:spPr>
      </p:sp>
      <p:sp>
        <p:nvSpPr>
          <p:cNvPr id="87043" name="Rectangle 3">
            <a:extLst>
              <a:ext uri="{FF2B5EF4-FFF2-40B4-BE49-F238E27FC236}">
                <a16:creationId xmlns:a16="http://schemas.microsoft.com/office/drawing/2014/main" id="{1EB67E9D-7226-A358-4EE0-B439F35B381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7D239338-5D54-4D00-DBD9-11F94DF86E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2AAD322-57D2-FF44-BD8A-39282D20B4E3}" type="slidenum">
              <a:rPr lang="en-US" altLang="en-US"/>
              <a:pPr>
                <a:spcBef>
                  <a:spcPct val="0"/>
                </a:spcBef>
              </a:pPr>
              <a:t>28</a:t>
            </a:fld>
            <a:endParaRPr lang="en-US" altLang="en-US"/>
          </a:p>
        </p:txBody>
      </p:sp>
      <p:sp>
        <p:nvSpPr>
          <p:cNvPr id="72706" name="Rectangle 2">
            <a:extLst>
              <a:ext uri="{FF2B5EF4-FFF2-40B4-BE49-F238E27FC236}">
                <a16:creationId xmlns:a16="http://schemas.microsoft.com/office/drawing/2014/main" id="{8A895980-5B60-4436-2581-95F19F29CD7A}"/>
              </a:ext>
            </a:extLst>
          </p:cNvPr>
          <p:cNvSpPr>
            <a:spLocks noGrp="1" noRot="1" noChangeAspect="1" noChangeArrowheads="1" noTextEdit="1"/>
          </p:cNvSpPr>
          <p:nvPr>
            <p:ph type="sldImg"/>
          </p:nvPr>
        </p:nvSpPr>
        <p:spPr>
          <a:solidFill>
            <a:srgbClr val="FFFFFF"/>
          </a:solidFill>
          <a:ln/>
        </p:spPr>
      </p:sp>
      <p:sp>
        <p:nvSpPr>
          <p:cNvPr id="72707" name="Rectangle 3">
            <a:extLst>
              <a:ext uri="{FF2B5EF4-FFF2-40B4-BE49-F238E27FC236}">
                <a16:creationId xmlns:a16="http://schemas.microsoft.com/office/drawing/2014/main" id="{222E5A91-EB32-7E76-E97C-6ACA562D90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4A75559B-2CB0-BD7F-A567-692C38794A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332E85B-8E21-E940-ABF1-19AEE73096E5}" type="slidenum">
              <a:rPr lang="en-US" altLang="en-US"/>
              <a:pPr>
                <a:spcBef>
                  <a:spcPct val="0"/>
                </a:spcBef>
              </a:pPr>
              <a:t>29</a:t>
            </a:fld>
            <a:endParaRPr lang="en-US" altLang="en-US"/>
          </a:p>
        </p:txBody>
      </p:sp>
      <p:sp>
        <p:nvSpPr>
          <p:cNvPr id="74754" name="Rectangle 2">
            <a:extLst>
              <a:ext uri="{FF2B5EF4-FFF2-40B4-BE49-F238E27FC236}">
                <a16:creationId xmlns:a16="http://schemas.microsoft.com/office/drawing/2014/main" id="{9C924521-4117-EF80-97A4-2F26D2F79543}"/>
              </a:ext>
            </a:extLst>
          </p:cNvPr>
          <p:cNvSpPr>
            <a:spLocks noGrp="1" noRot="1" noChangeAspect="1" noChangeArrowheads="1" noTextEdit="1"/>
          </p:cNvSpPr>
          <p:nvPr>
            <p:ph type="sldImg"/>
          </p:nvPr>
        </p:nvSpPr>
        <p:spPr>
          <a:solidFill>
            <a:srgbClr val="FFFFFF"/>
          </a:solidFill>
          <a:ln/>
        </p:spPr>
      </p:sp>
      <p:sp>
        <p:nvSpPr>
          <p:cNvPr id="74755" name="Rectangle 3">
            <a:extLst>
              <a:ext uri="{FF2B5EF4-FFF2-40B4-BE49-F238E27FC236}">
                <a16:creationId xmlns:a16="http://schemas.microsoft.com/office/drawing/2014/main" id="{790D6200-4D14-25D6-F31E-160D6D94B2C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B66A12DC-76C2-241D-9DE0-1DE20CF52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44C7F913-B15B-FC4A-AF12-571664355E4D}" type="slidenum">
              <a:rPr lang="en-US" altLang="en-US"/>
              <a:pPr/>
              <a:t>34</a:t>
            </a:fld>
            <a:endParaRPr lang="en-US" altLang="en-US"/>
          </a:p>
        </p:txBody>
      </p:sp>
      <p:sp>
        <p:nvSpPr>
          <p:cNvPr id="104450" name="Rectangle 2">
            <a:extLst>
              <a:ext uri="{FF2B5EF4-FFF2-40B4-BE49-F238E27FC236}">
                <a16:creationId xmlns:a16="http://schemas.microsoft.com/office/drawing/2014/main" id="{1F406DC4-3DC2-2980-E3EE-0FE57414DA74}"/>
              </a:ext>
            </a:extLst>
          </p:cNvPr>
          <p:cNvSpPr>
            <a:spLocks noGrp="1" noRot="1" noChangeAspect="1" noChangeArrowheads="1" noTextEdit="1"/>
          </p:cNvSpPr>
          <p:nvPr>
            <p:ph type="sldImg"/>
          </p:nvPr>
        </p:nvSpPr>
        <p:spPr>
          <a:xfrm>
            <a:off x="2857500" y="514350"/>
            <a:ext cx="3429000" cy="2571750"/>
          </a:xfrm>
          <a:solidFill>
            <a:srgbClr val="FFFFFF"/>
          </a:solidFill>
          <a:ln/>
        </p:spPr>
      </p:sp>
      <p:sp>
        <p:nvSpPr>
          <p:cNvPr id="104451" name="Rectangle 3">
            <a:extLst>
              <a:ext uri="{FF2B5EF4-FFF2-40B4-BE49-F238E27FC236}">
                <a16:creationId xmlns:a16="http://schemas.microsoft.com/office/drawing/2014/main" id="{F7645C69-6A81-CFD7-6491-D7E5502C815D}"/>
              </a:ext>
            </a:extLst>
          </p:cNvPr>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endParaRPr lang="en-US"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DA5AF867-F0A3-1995-05CD-5B3CFAFAD1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274483F-4740-9449-940F-3E74A38EBB7D}" type="slidenum">
              <a:rPr lang="en-US" altLang="en-US"/>
              <a:pPr>
                <a:spcBef>
                  <a:spcPct val="0"/>
                </a:spcBef>
              </a:pPr>
              <a:t>35</a:t>
            </a:fld>
            <a:endParaRPr lang="en-US" altLang="en-US"/>
          </a:p>
        </p:txBody>
      </p:sp>
      <p:sp>
        <p:nvSpPr>
          <p:cNvPr id="38914" name="Rectangle 1026">
            <a:extLst>
              <a:ext uri="{FF2B5EF4-FFF2-40B4-BE49-F238E27FC236}">
                <a16:creationId xmlns:a16="http://schemas.microsoft.com/office/drawing/2014/main" id="{F355B6E7-6338-9FCF-2DA3-F352735EF479}"/>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38915" name="Rectangle 1027">
            <a:extLst>
              <a:ext uri="{FF2B5EF4-FFF2-40B4-BE49-F238E27FC236}">
                <a16:creationId xmlns:a16="http://schemas.microsoft.com/office/drawing/2014/main" id="{CDB06042-2A3D-72D5-2925-4F89DB6F86D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75946051-25A6-BF74-CB0C-50A00D18C9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E06FA4B-E8FC-DD4D-9A8E-7E56B7650B42}" type="slidenum">
              <a:rPr lang="en-US" altLang="en-US"/>
              <a:pPr>
                <a:spcBef>
                  <a:spcPct val="0"/>
                </a:spcBef>
              </a:pPr>
              <a:t>36</a:t>
            </a:fld>
            <a:endParaRPr lang="en-US" altLang="en-US"/>
          </a:p>
        </p:txBody>
      </p:sp>
      <p:sp>
        <p:nvSpPr>
          <p:cNvPr id="40962" name="Rectangle 2">
            <a:extLst>
              <a:ext uri="{FF2B5EF4-FFF2-40B4-BE49-F238E27FC236}">
                <a16:creationId xmlns:a16="http://schemas.microsoft.com/office/drawing/2014/main" id="{6512323F-C38A-19BA-B632-3C83644135A0}"/>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40963" name="Rectangle 3">
            <a:extLst>
              <a:ext uri="{FF2B5EF4-FFF2-40B4-BE49-F238E27FC236}">
                <a16:creationId xmlns:a16="http://schemas.microsoft.com/office/drawing/2014/main" id="{B02451D2-E03C-62D8-C8B6-F018257ACAB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008065C6-8BE4-F275-C2CB-4AD8B3AC81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830EF9E9-6EB8-7443-AD43-773EEBE170AA}" type="slidenum">
              <a:rPr lang="en-US" altLang="en-US"/>
              <a:pPr/>
              <a:t>38</a:t>
            </a:fld>
            <a:endParaRPr lang="en-US" altLang="en-US"/>
          </a:p>
        </p:txBody>
      </p:sp>
      <p:sp>
        <p:nvSpPr>
          <p:cNvPr id="97282" name="Rectangle 2">
            <a:extLst>
              <a:ext uri="{FF2B5EF4-FFF2-40B4-BE49-F238E27FC236}">
                <a16:creationId xmlns:a16="http://schemas.microsoft.com/office/drawing/2014/main" id="{CEB953F4-4E72-13FF-0B7B-6DAC6639F968}"/>
              </a:ext>
            </a:extLst>
          </p:cNvPr>
          <p:cNvSpPr>
            <a:spLocks noGrp="1" noRot="1" noChangeAspect="1" noChangeArrowheads="1" noTextEdit="1"/>
          </p:cNvSpPr>
          <p:nvPr>
            <p:ph type="sldImg"/>
          </p:nvPr>
        </p:nvSpPr>
        <p:spPr>
          <a:xfrm>
            <a:off x="2865438" y="515938"/>
            <a:ext cx="3425825" cy="2570162"/>
          </a:xfrm>
          <a:solidFill>
            <a:srgbClr val="FFFFFF"/>
          </a:solidFill>
          <a:ln/>
        </p:spPr>
      </p:sp>
      <p:sp>
        <p:nvSpPr>
          <p:cNvPr id="97283" name="Rectangle 3">
            <a:extLst>
              <a:ext uri="{FF2B5EF4-FFF2-40B4-BE49-F238E27FC236}">
                <a16:creationId xmlns:a16="http://schemas.microsoft.com/office/drawing/2014/main" id="{40A377BB-9F2C-3A66-4114-F9C00F5E7AA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8C37E1CC-4162-CC96-1E20-802DD46E85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32AACD64-B3C5-B241-BF22-5F5154ABD5FE}" type="slidenum">
              <a:rPr lang="en-US" altLang="en-US"/>
              <a:pPr/>
              <a:t>4</a:t>
            </a:fld>
            <a:endParaRPr lang="en-US" altLang="en-US"/>
          </a:p>
        </p:txBody>
      </p:sp>
      <p:sp>
        <p:nvSpPr>
          <p:cNvPr id="39938" name="Rectangle 2">
            <a:extLst>
              <a:ext uri="{FF2B5EF4-FFF2-40B4-BE49-F238E27FC236}">
                <a16:creationId xmlns:a16="http://schemas.microsoft.com/office/drawing/2014/main" id="{B2AA71B8-46DE-7C9E-98FA-3981E33A7F98}"/>
              </a:ext>
            </a:extLst>
          </p:cNvPr>
          <p:cNvSpPr>
            <a:spLocks noGrp="1" noRot="1" noChangeAspect="1" noChangeArrowheads="1" noTextEdit="1"/>
          </p:cNvSpPr>
          <p:nvPr>
            <p:ph type="sldImg"/>
          </p:nvPr>
        </p:nvSpPr>
        <p:spPr>
          <a:solidFill>
            <a:srgbClr val="FFFFFF"/>
          </a:solidFill>
          <a:ln/>
        </p:spPr>
      </p:sp>
      <p:sp>
        <p:nvSpPr>
          <p:cNvPr id="39939" name="Rectangle 3">
            <a:extLst>
              <a:ext uri="{FF2B5EF4-FFF2-40B4-BE49-F238E27FC236}">
                <a16:creationId xmlns:a16="http://schemas.microsoft.com/office/drawing/2014/main" id="{19C21440-1AFE-F98F-05DA-F0CD7DE03C1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2A4ED6B5-23C1-2BEA-BC81-1B00DBFE71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46BBD441-1D64-8B4E-A7F6-09DEE07115D9}" type="slidenum">
              <a:rPr lang="en-US" altLang="en-US"/>
              <a:pPr/>
              <a:t>40</a:t>
            </a:fld>
            <a:endParaRPr lang="en-US" altLang="en-US"/>
          </a:p>
        </p:txBody>
      </p:sp>
      <p:sp>
        <p:nvSpPr>
          <p:cNvPr id="106498" name="Rectangle 2">
            <a:extLst>
              <a:ext uri="{FF2B5EF4-FFF2-40B4-BE49-F238E27FC236}">
                <a16:creationId xmlns:a16="http://schemas.microsoft.com/office/drawing/2014/main" id="{72908683-8AB3-4128-72FA-7EB8A4D084E5}"/>
              </a:ext>
            </a:extLst>
          </p:cNvPr>
          <p:cNvSpPr>
            <a:spLocks noGrp="1" noRot="1" noChangeAspect="1" noChangeArrowheads="1" noTextEdit="1"/>
          </p:cNvSpPr>
          <p:nvPr>
            <p:ph type="sldImg"/>
          </p:nvPr>
        </p:nvSpPr>
        <p:spPr>
          <a:xfrm>
            <a:off x="2857500" y="514350"/>
            <a:ext cx="3429000" cy="2571750"/>
          </a:xfrm>
          <a:solidFill>
            <a:srgbClr val="FFFFFF"/>
          </a:solidFill>
          <a:ln/>
        </p:spPr>
      </p:sp>
      <p:sp>
        <p:nvSpPr>
          <p:cNvPr id="106499" name="Rectangle 3">
            <a:extLst>
              <a:ext uri="{FF2B5EF4-FFF2-40B4-BE49-F238E27FC236}">
                <a16:creationId xmlns:a16="http://schemas.microsoft.com/office/drawing/2014/main" id="{330CFB9D-49CC-4CF6-668E-6F35F72F1B08}"/>
              </a:ext>
            </a:extLst>
          </p:cNvPr>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BB61B915-1286-74D0-8A8C-A7351264E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D242CD18-2BCA-2B4B-8946-8F230655429F}" type="slidenum">
              <a:rPr lang="en-US" altLang="en-US"/>
              <a:pPr/>
              <a:t>41</a:t>
            </a:fld>
            <a:endParaRPr lang="en-US" altLang="en-US"/>
          </a:p>
        </p:txBody>
      </p:sp>
      <p:sp>
        <p:nvSpPr>
          <p:cNvPr id="108546" name="Rectangle 2">
            <a:extLst>
              <a:ext uri="{FF2B5EF4-FFF2-40B4-BE49-F238E27FC236}">
                <a16:creationId xmlns:a16="http://schemas.microsoft.com/office/drawing/2014/main" id="{65858307-5632-D867-B282-4E9F207BDA1C}"/>
              </a:ext>
            </a:extLst>
          </p:cNvPr>
          <p:cNvSpPr>
            <a:spLocks noGrp="1" noRot="1" noChangeAspect="1" noChangeArrowheads="1" noTextEdit="1"/>
          </p:cNvSpPr>
          <p:nvPr>
            <p:ph type="sldImg"/>
          </p:nvPr>
        </p:nvSpPr>
        <p:spPr>
          <a:xfrm>
            <a:off x="2857500" y="514350"/>
            <a:ext cx="3429000" cy="2571750"/>
          </a:xfrm>
          <a:solidFill>
            <a:srgbClr val="FFFFFF"/>
          </a:solidFill>
          <a:ln/>
        </p:spPr>
      </p:sp>
      <p:sp>
        <p:nvSpPr>
          <p:cNvPr id="108547" name="Rectangle 3">
            <a:extLst>
              <a:ext uri="{FF2B5EF4-FFF2-40B4-BE49-F238E27FC236}">
                <a16:creationId xmlns:a16="http://schemas.microsoft.com/office/drawing/2014/main" id="{F1EC128E-EC36-ECDB-221B-7CBA1DA8610F}"/>
              </a:ext>
            </a:extLst>
          </p:cNvPr>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BB61B915-1286-74D0-8A8C-A7351264E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D242CD18-2BCA-2B4B-8946-8F230655429F}" type="slidenum">
              <a:rPr lang="en-US" altLang="en-US"/>
              <a:pPr/>
              <a:t>42</a:t>
            </a:fld>
            <a:endParaRPr lang="en-US" altLang="en-US"/>
          </a:p>
        </p:txBody>
      </p:sp>
      <p:sp>
        <p:nvSpPr>
          <p:cNvPr id="108546" name="Rectangle 2">
            <a:extLst>
              <a:ext uri="{FF2B5EF4-FFF2-40B4-BE49-F238E27FC236}">
                <a16:creationId xmlns:a16="http://schemas.microsoft.com/office/drawing/2014/main" id="{65858307-5632-D867-B282-4E9F207BDA1C}"/>
              </a:ext>
            </a:extLst>
          </p:cNvPr>
          <p:cNvSpPr>
            <a:spLocks noGrp="1" noRot="1" noChangeAspect="1" noChangeArrowheads="1" noTextEdit="1"/>
          </p:cNvSpPr>
          <p:nvPr>
            <p:ph type="sldImg"/>
          </p:nvPr>
        </p:nvSpPr>
        <p:spPr>
          <a:xfrm>
            <a:off x="2857500" y="514350"/>
            <a:ext cx="3429000" cy="2571750"/>
          </a:xfrm>
          <a:solidFill>
            <a:srgbClr val="FFFFFF"/>
          </a:solidFill>
          <a:ln/>
        </p:spPr>
      </p:sp>
      <p:sp>
        <p:nvSpPr>
          <p:cNvPr id="108547" name="Rectangle 3">
            <a:extLst>
              <a:ext uri="{FF2B5EF4-FFF2-40B4-BE49-F238E27FC236}">
                <a16:creationId xmlns:a16="http://schemas.microsoft.com/office/drawing/2014/main" id="{F1EC128E-EC36-ECDB-221B-7CBA1DA8610F}"/>
              </a:ext>
            </a:extLst>
          </p:cNvPr>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964600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A1202DAE-FEDF-B283-B05B-9C471D64FC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BBD59007-8B9E-9F4E-96A5-70AAF3AF0516}" type="slidenum">
              <a:rPr lang="en-US" altLang="en-US"/>
              <a:pPr/>
              <a:t>5</a:t>
            </a:fld>
            <a:endParaRPr lang="en-US" altLang="en-US"/>
          </a:p>
        </p:txBody>
      </p:sp>
      <p:sp>
        <p:nvSpPr>
          <p:cNvPr id="26626" name="Rectangle 2">
            <a:extLst>
              <a:ext uri="{FF2B5EF4-FFF2-40B4-BE49-F238E27FC236}">
                <a16:creationId xmlns:a16="http://schemas.microsoft.com/office/drawing/2014/main" id="{4316A255-BCF5-E6F9-3873-10BF294C1C40}"/>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26627" name="Rectangle 3">
            <a:extLst>
              <a:ext uri="{FF2B5EF4-FFF2-40B4-BE49-F238E27FC236}">
                <a16:creationId xmlns:a16="http://schemas.microsoft.com/office/drawing/2014/main" id="{6AB8315D-8E51-6FF7-969D-D7ACDF7492C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14D69A6E-97A2-C45E-8306-A477B991D1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8184039-5516-F040-BA07-BF70E7523279}" type="slidenum">
              <a:rPr lang="en-US" altLang="en-US"/>
              <a:pPr>
                <a:spcBef>
                  <a:spcPct val="0"/>
                </a:spcBef>
              </a:pPr>
              <a:t>7</a:t>
            </a:fld>
            <a:endParaRPr lang="en-US" altLang="en-US"/>
          </a:p>
        </p:txBody>
      </p:sp>
      <p:sp>
        <p:nvSpPr>
          <p:cNvPr id="48130" name="Rectangle 2">
            <a:extLst>
              <a:ext uri="{FF2B5EF4-FFF2-40B4-BE49-F238E27FC236}">
                <a16:creationId xmlns:a16="http://schemas.microsoft.com/office/drawing/2014/main" id="{76D67603-7740-9B39-A3A6-04C9A604C65A}"/>
              </a:ext>
            </a:extLst>
          </p:cNvPr>
          <p:cNvSpPr>
            <a:spLocks noGrp="1" noRot="1" noChangeAspect="1" noChangeArrowheads="1" noTextEdit="1"/>
          </p:cNvSpPr>
          <p:nvPr>
            <p:ph type="sldImg"/>
          </p:nvPr>
        </p:nvSpPr>
        <p:spPr>
          <a:solidFill>
            <a:srgbClr val="FFFFFF"/>
          </a:solidFill>
          <a:ln/>
        </p:spPr>
      </p:sp>
      <p:sp>
        <p:nvSpPr>
          <p:cNvPr id="48131" name="Rectangle 3">
            <a:extLst>
              <a:ext uri="{FF2B5EF4-FFF2-40B4-BE49-F238E27FC236}">
                <a16:creationId xmlns:a16="http://schemas.microsoft.com/office/drawing/2014/main" id="{C9C3DCE8-6532-1FDB-F137-4924B071596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01398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37EAFC23-DC18-0975-A093-EA3582A3B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1A0AC08-445B-D147-B11B-4BB631B769A1}" type="slidenum">
              <a:rPr lang="en-US" altLang="en-US"/>
              <a:pPr>
                <a:spcBef>
                  <a:spcPct val="0"/>
                </a:spcBef>
              </a:pPr>
              <a:t>9</a:t>
            </a:fld>
            <a:endParaRPr lang="en-US" altLang="en-US"/>
          </a:p>
        </p:txBody>
      </p:sp>
      <p:sp>
        <p:nvSpPr>
          <p:cNvPr id="115714" name="Rectangle 2">
            <a:extLst>
              <a:ext uri="{FF2B5EF4-FFF2-40B4-BE49-F238E27FC236}">
                <a16:creationId xmlns:a16="http://schemas.microsoft.com/office/drawing/2014/main" id="{9DAC4E6E-9E80-739C-022E-FF7A700C7FB2}"/>
              </a:ext>
            </a:extLst>
          </p:cNvPr>
          <p:cNvSpPr>
            <a:spLocks noGrp="1" noRot="1" noChangeAspect="1" noChangeArrowheads="1" noTextEdit="1"/>
          </p:cNvSpPr>
          <p:nvPr>
            <p:ph type="sldImg"/>
          </p:nvPr>
        </p:nvSpPr>
        <p:spPr>
          <a:solidFill>
            <a:srgbClr val="FFFFFF"/>
          </a:solidFill>
          <a:ln/>
        </p:spPr>
      </p:sp>
      <p:sp>
        <p:nvSpPr>
          <p:cNvPr id="115715" name="Rectangle 3">
            <a:extLst>
              <a:ext uri="{FF2B5EF4-FFF2-40B4-BE49-F238E27FC236}">
                <a16:creationId xmlns:a16="http://schemas.microsoft.com/office/drawing/2014/main" id="{88E01B45-742D-4B19-0CB3-58152CBA34F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4973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D1035082-4F16-941F-ADAA-455C94701B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43EDFB8-7E7B-5347-95EF-A9799EA9D153}" type="slidenum">
              <a:rPr lang="en-US" altLang="en-US"/>
              <a:pPr>
                <a:spcBef>
                  <a:spcPct val="0"/>
                </a:spcBef>
              </a:pPr>
              <a:t>10</a:t>
            </a:fld>
            <a:endParaRPr lang="en-US" altLang="en-US"/>
          </a:p>
        </p:txBody>
      </p:sp>
      <p:sp>
        <p:nvSpPr>
          <p:cNvPr id="113666" name="Rectangle 2">
            <a:extLst>
              <a:ext uri="{FF2B5EF4-FFF2-40B4-BE49-F238E27FC236}">
                <a16:creationId xmlns:a16="http://schemas.microsoft.com/office/drawing/2014/main" id="{E58DC037-B9E6-8509-1156-D7F9EB36BF69}"/>
              </a:ext>
            </a:extLst>
          </p:cNvPr>
          <p:cNvSpPr>
            <a:spLocks noGrp="1" noRot="1" noChangeAspect="1" noChangeArrowheads="1" noTextEdit="1"/>
          </p:cNvSpPr>
          <p:nvPr>
            <p:ph type="sldImg"/>
          </p:nvPr>
        </p:nvSpPr>
        <p:spPr>
          <a:solidFill>
            <a:srgbClr val="FFFFFF"/>
          </a:solidFill>
          <a:ln/>
        </p:spPr>
      </p:sp>
      <p:sp>
        <p:nvSpPr>
          <p:cNvPr id="113667" name="Rectangle 3">
            <a:extLst>
              <a:ext uri="{FF2B5EF4-FFF2-40B4-BE49-F238E27FC236}">
                <a16:creationId xmlns:a16="http://schemas.microsoft.com/office/drawing/2014/main" id="{965970D1-73BC-62D7-9766-23497B37E6C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6809A3F5-31FF-83D9-8134-CD69EA2F1F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AC23D10E-33A7-1F4E-9061-104F8CDA6B61}" type="slidenum">
              <a:rPr lang="en-US" altLang="en-US"/>
              <a:pPr/>
              <a:t>14</a:t>
            </a:fld>
            <a:endParaRPr lang="en-US" altLang="en-US"/>
          </a:p>
        </p:txBody>
      </p:sp>
      <p:sp>
        <p:nvSpPr>
          <p:cNvPr id="63490" name="Rectangle 2">
            <a:extLst>
              <a:ext uri="{FF2B5EF4-FFF2-40B4-BE49-F238E27FC236}">
                <a16:creationId xmlns:a16="http://schemas.microsoft.com/office/drawing/2014/main" id="{7897A255-9C4C-BEAD-B2A1-8AD05C5DDD61}"/>
              </a:ext>
            </a:extLst>
          </p:cNvPr>
          <p:cNvSpPr>
            <a:spLocks noGrp="1" noRot="1" noChangeAspect="1" noChangeArrowheads="1" noTextEdit="1"/>
          </p:cNvSpPr>
          <p:nvPr>
            <p:ph type="sldImg"/>
          </p:nvPr>
        </p:nvSpPr>
        <p:spPr>
          <a:solidFill>
            <a:srgbClr val="FFFFFF"/>
          </a:solidFill>
          <a:ln/>
        </p:spPr>
      </p:sp>
      <p:sp>
        <p:nvSpPr>
          <p:cNvPr id="63491" name="Rectangle 3">
            <a:extLst>
              <a:ext uri="{FF2B5EF4-FFF2-40B4-BE49-F238E27FC236}">
                <a16:creationId xmlns:a16="http://schemas.microsoft.com/office/drawing/2014/main" id="{2F2E5CC7-38FE-C89E-E967-146258BE4B8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98267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66FDAE77-47E4-60AC-3EDD-37778DABB6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7F56F07E-6619-8C4F-8C91-8748E453735B}" type="slidenum">
              <a:rPr lang="en-US" altLang="en-US"/>
              <a:pPr/>
              <a:t>15</a:t>
            </a:fld>
            <a:endParaRPr lang="en-US" altLang="en-US"/>
          </a:p>
        </p:txBody>
      </p:sp>
      <p:sp>
        <p:nvSpPr>
          <p:cNvPr id="65538" name="Rectangle 2">
            <a:extLst>
              <a:ext uri="{FF2B5EF4-FFF2-40B4-BE49-F238E27FC236}">
                <a16:creationId xmlns:a16="http://schemas.microsoft.com/office/drawing/2014/main" id="{64E0AEDB-00E5-E836-2EF7-63F58624FB88}"/>
              </a:ext>
            </a:extLst>
          </p:cNvPr>
          <p:cNvSpPr>
            <a:spLocks noGrp="1" noRot="1" noChangeAspect="1" noChangeArrowheads="1" noTextEdit="1"/>
          </p:cNvSpPr>
          <p:nvPr>
            <p:ph type="sldImg"/>
          </p:nvPr>
        </p:nvSpPr>
        <p:spPr>
          <a:solidFill>
            <a:srgbClr val="FFFFFF"/>
          </a:solidFill>
          <a:ln/>
        </p:spPr>
      </p:sp>
      <p:sp>
        <p:nvSpPr>
          <p:cNvPr id="65539" name="Rectangle 3">
            <a:extLst>
              <a:ext uri="{FF2B5EF4-FFF2-40B4-BE49-F238E27FC236}">
                <a16:creationId xmlns:a16="http://schemas.microsoft.com/office/drawing/2014/main" id="{75688D75-3A86-E692-A560-684614C3566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27409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12D51F11-0E8D-7B2A-B6E7-F0D10C4411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F42486-1AF6-1B43-A8F4-6E6B2A61AB32}" type="slidenum">
              <a:rPr lang="en-US" altLang="en-US"/>
              <a:pPr>
                <a:spcBef>
                  <a:spcPct val="0"/>
                </a:spcBef>
              </a:pPr>
              <a:t>17</a:t>
            </a:fld>
            <a:endParaRPr lang="en-US" altLang="en-US"/>
          </a:p>
        </p:txBody>
      </p:sp>
      <p:sp>
        <p:nvSpPr>
          <p:cNvPr id="24578" name="Rectangle 2">
            <a:extLst>
              <a:ext uri="{FF2B5EF4-FFF2-40B4-BE49-F238E27FC236}">
                <a16:creationId xmlns:a16="http://schemas.microsoft.com/office/drawing/2014/main" id="{11193648-70DC-ADE3-B779-B667B961571E}"/>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24579" name="Rectangle 3">
            <a:extLst>
              <a:ext uri="{FF2B5EF4-FFF2-40B4-BE49-F238E27FC236}">
                <a16:creationId xmlns:a16="http://schemas.microsoft.com/office/drawing/2014/main" id="{60CF69CE-13BA-9B86-CBE8-D3D45AEE84A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mi-NZ"/>
              <a:t>Click to edit Master subtitle style</a:t>
            </a:r>
            <a:endParaRPr lang="en-US"/>
          </a:p>
        </p:txBody>
      </p:sp>
      <p:sp>
        <p:nvSpPr>
          <p:cNvPr id="4" name="Rectangle 4">
            <a:extLst>
              <a:ext uri="{FF2B5EF4-FFF2-40B4-BE49-F238E27FC236}">
                <a16:creationId xmlns:a16="http://schemas.microsoft.com/office/drawing/2014/main" id="{A341338D-6458-A9D2-FE0E-42180A3B2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0FD85A-13BD-42E8-6805-F3556686B4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16ED43-DEDB-59F4-E71A-93472DEAAE9D}"/>
              </a:ext>
            </a:extLst>
          </p:cNvPr>
          <p:cNvSpPr>
            <a:spLocks noGrp="1" noChangeArrowheads="1"/>
          </p:cNvSpPr>
          <p:nvPr>
            <p:ph type="sldNum" sz="quarter" idx="12"/>
          </p:nvPr>
        </p:nvSpPr>
        <p:spPr>
          <a:ln/>
        </p:spPr>
        <p:txBody>
          <a:bodyPr/>
          <a:lstStyle>
            <a:lvl1pPr>
              <a:defRPr/>
            </a:lvl1pPr>
          </a:lstStyle>
          <a:p>
            <a:fld id="{DAFE1658-3F05-A74B-BA54-43D44B452AD7}" type="slidenum">
              <a:rPr lang="en-US" altLang="en-US"/>
              <a:pPr/>
              <a:t>‹#›</a:t>
            </a:fld>
            <a:endParaRPr lang="en-US" altLang="en-US"/>
          </a:p>
        </p:txBody>
      </p:sp>
    </p:spTree>
    <p:extLst>
      <p:ext uri="{BB962C8B-B14F-4D97-AF65-F5344CB8AC3E}">
        <p14:creationId xmlns:p14="http://schemas.microsoft.com/office/powerpoint/2010/main" val="419743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Rectangle 4">
            <a:extLst>
              <a:ext uri="{FF2B5EF4-FFF2-40B4-BE49-F238E27FC236}">
                <a16:creationId xmlns:a16="http://schemas.microsoft.com/office/drawing/2014/main" id="{61A6876B-0A6C-FE76-0DCA-350F7882E9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C2923F-BFF4-2B32-1268-CF67FF65E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AE4F9D-7920-111C-BD4D-AF2EAF771048}"/>
              </a:ext>
            </a:extLst>
          </p:cNvPr>
          <p:cNvSpPr>
            <a:spLocks noGrp="1" noChangeArrowheads="1"/>
          </p:cNvSpPr>
          <p:nvPr>
            <p:ph type="sldNum" sz="quarter" idx="12"/>
          </p:nvPr>
        </p:nvSpPr>
        <p:spPr>
          <a:ln/>
        </p:spPr>
        <p:txBody>
          <a:bodyPr/>
          <a:lstStyle>
            <a:lvl1pPr>
              <a:defRPr/>
            </a:lvl1pPr>
          </a:lstStyle>
          <a:p>
            <a:fld id="{C040CE54-7D99-A84F-A4E0-129C32635E88}" type="slidenum">
              <a:rPr lang="en-US" altLang="en-US"/>
              <a:pPr/>
              <a:t>‹#›</a:t>
            </a:fld>
            <a:endParaRPr lang="en-US" altLang="en-US"/>
          </a:p>
        </p:txBody>
      </p:sp>
    </p:spTree>
    <p:extLst>
      <p:ext uri="{BB962C8B-B14F-4D97-AF65-F5344CB8AC3E}">
        <p14:creationId xmlns:p14="http://schemas.microsoft.com/office/powerpoint/2010/main" val="4065833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Rectangle 4">
            <a:extLst>
              <a:ext uri="{FF2B5EF4-FFF2-40B4-BE49-F238E27FC236}">
                <a16:creationId xmlns:a16="http://schemas.microsoft.com/office/drawing/2014/main" id="{EBC208D5-C306-58FD-B40E-C7CD2361F3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1CE24E-520C-61CC-EE93-31F6C8C019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D87-8580-4BD4-EEE8-B53DDCA67255}"/>
              </a:ext>
            </a:extLst>
          </p:cNvPr>
          <p:cNvSpPr>
            <a:spLocks noGrp="1" noChangeArrowheads="1"/>
          </p:cNvSpPr>
          <p:nvPr>
            <p:ph type="sldNum" sz="quarter" idx="12"/>
          </p:nvPr>
        </p:nvSpPr>
        <p:spPr>
          <a:ln/>
        </p:spPr>
        <p:txBody>
          <a:bodyPr/>
          <a:lstStyle>
            <a:lvl1pPr>
              <a:defRPr/>
            </a:lvl1pPr>
          </a:lstStyle>
          <a:p>
            <a:fld id="{CFBEDAE4-F052-554A-AD75-6AB484A92AF2}" type="slidenum">
              <a:rPr lang="en-US" altLang="en-US"/>
              <a:pPr/>
              <a:t>‹#›</a:t>
            </a:fld>
            <a:endParaRPr lang="en-US" altLang="en-US"/>
          </a:p>
        </p:txBody>
      </p:sp>
    </p:spTree>
    <p:extLst>
      <p:ext uri="{BB962C8B-B14F-4D97-AF65-F5344CB8AC3E}">
        <p14:creationId xmlns:p14="http://schemas.microsoft.com/office/powerpoint/2010/main" val="2894708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Rectangle 4">
            <a:extLst>
              <a:ext uri="{FF2B5EF4-FFF2-40B4-BE49-F238E27FC236}">
                <a16:creationId xmlns:a16="http://schemas.microsoft.com/office/drawing/2014/main" id="{EF156453-4FD2-AE66-4175-277B988E94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0B749-A81B-84DE-DBD4-62068D49E9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EC2E8D-D98F-3B83-4B3F-FF09A9871C70}"/>
              </a:ext>
            </a:extLst>
          </p:cNvPr>
          <p:cNvSpPr>
            <a:spLocks noGrp="1" noChangeArrowheads="1"/>
          </p:cNvSpPr>
          <p:nvPr>
            <p:ph type="sldNum" sz="quarter" idx="12"/>
          </p:nvPr>
        </p:nvSpPr>
        <p:spPr>
          <a:ln/>
        </p:spPr>
        <p:txBody>
          <a:bodyPr/>
          <a:lstStyle>
            <a:lvl1pPr>
              <a:defRPr/>
            </a:lvl1pPr>
          </a:lstStyle>
          <a:p>
            <a:fld id="{82A6DF7F-3653-B741-A584-FBEADA36EA92}" type="slidenum">
              <a:rPr lang="en-US" altLang="en-US"/>
              <a:pPr/>
              <a:t>‹#›</a:t>
            </a:fld>
            <a:endParaRPr lang="en-US" altLang="en-US"/>
          </a:p>
        </p:txBody>
      </p:sp>
    </p:spTree>
    <p:extLst>
      <p:ext uri="{BB962C8B-B14F-4D97-AF65-F5344CB8AC3E}">
        <p14:creationId xmlns:p14="http://schemas.microsoft.com/office/powerpoint/2010/main" val="977450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mi-NZ"/>
              <a:t>Click to edit Master text styles</a:t>
            </a:r>
          </a:p>
        </p:txBody>
      </p:sp>
      <p:sp>
        <p:nvSpPr>
          <p:cNvPr id="4" name="Rectangle 4">
            <a:extLst>
              <a:ext uri="{FF2B5EF4-FFF2-40B4-BE49-F238E27FC236}">
                <a16:creationId xmlns:a16="http://schemas.microsoft.com/office/drawing/2014/main" id="{5DE04B8C-A252-126A-8950-533AA67E1F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C4C787-939D-9A63-19C0-5F0BAF5C8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E7FBA7-47D5-324C-B6F7-C36735776D21}"/>
              </a:ext>
            </a:extLst>
          </p:cNvPr>
          <p:cNvSpPr>
            <a:spLocks noGrp="1" noChangeArrowheads="1"/>
          </p:cNvSpPr>
          <p:nvPr>
            <p:ph type="sldNum" sz="quarter" idx="12"/>
          </p:nvPr>
        </p:nvSpPr>
        <p:spPr>
          <a:ln/>
        </p:spPr>
        <p:txBody>
          <a:bodyPr/>
          <a:lstStyle>
            <a:lvl1pPr>
              <a:defRPr/>
            </a:lvl1pPr>
          </a:lstStyle>
          <a:p>
            <a:fld id="{FB853D47-CD83-484B-89CB-C46E7F9AD75A}" type="slidenum">
              <a:rPr lang="en-US" altLang="en-US"/>
              <a:pPr/>
              <a:t>‹#›</a:t>
            </a:fld>
            <a:endParaRPr lang="en-US" altLang="en-US"/>
          </a:p>
        </p:txBody>
      </p:sp>
    </p:spTree>
    <p:extLst>
      <p:ext uri="{BB962C8B-B14F-4D97-AF65-F5344CB8AC3E}">
        <p14:creationId xmlns:p14="http://schemas.microsoft.com/office/powerpoint/2010/main" val="3653344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Rectangle 4">
            <a:extLst>
              <a:ext uri="{FF2B5EF4-FFF2-40B4-BE49-F238E27FC236}">
                <a16:creationId xmlns:a16="http://schemas.microsoft.com/office/drawing/2014/main" id="{1E685551-215A-2DA1-1E81-D2F58EC178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CFC40E-F5CA-BB10-1ADE-4C05757BE3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51B6A9-A19B-DA2F-D0DC-9410B44A6055}"/>
              </a:ext>
            </a:extLst>
          </p:cNvPr>
          <p:cNvSpPr>
            <a:spLocks noGrp="1" noChangeArrowheads="1"/>
          </p:cNvSpPr>
          <p:nvPr>
            <p:ph type="sldNum" sz="quarter" idx="12"/>
          </p:nvPr>
        </p:nvSpPr>
        <p:spPr>
          <a:ln/>
        </p:spPr>
        <p:txBody>
          <a:bodyPr/>
          <a:lstStyle>
            <a:lvl1pPr>
              <a:defRPr/>
            </a:lvl1pPr>
          </a:lstStyle>
          <a:p>
            <a:fld id="{5A099123-5EAD-BB42-A68F-0C934E97D9C8}" type="slidenum">
              <a:rPr lang="en-US" altLang="en-US"/>
              <a:pPr/>
              <a:t>‹#›</a:t>
            </a:fld>
            <a:endParaRPr lang="en-US" altLang="en-US"/>
          </a:p>
        </p:txBody>
      </p:sp>
    </p:spTree>
    <p:extLst>
      <p:ext uri="{BB962C8B-B14F-4D97-AF65-F5344CB8AC3E}">
        <p14:creationId xmlns:p14="http://schemas.microsoft.com/office/powerpoint/2010/main" val="321630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Rectangle 4">
            <a:extLst>
              <a:ext uri="{FF2B5EF4-FFF2-40B4-BE49-F238E27FC236}">
                <a16:creationId xmlns:a16="http://schemas.microsoft.com/office/drawing/2014/main" id="{FA6609CE-0C75-08CA-7518-A78B3CF65B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D1EF8B-30F9-B85F-A40C-06339E2D63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8DFA23-D28E-F9C8-1F6D-3002E3FE4668}"/>
              </a:ext>
            </a:extLst>
          </p:cNvPr>
          <p:cNvSpPr>
            <a:spLocks noGrp="1" noChangeArrowheads="1"/>
          </p:cNvSpPr>
          <p:nvPr>
            <p:ph type="sldNum" sz="quarter" idx="12"/>
          </p:nvPr>
        </p:nvSpPr>
        <p:spPr>
          <a:ln/>
        </p:spPr>
        <p:txBody>
          <a:bodyPr/>
          <a:lstStyle>
            <a:lvl1pPr>
              <a:defRPr/>
            </a:lvl1pPr>
          </a:lstStyle>
          <a:p>
            <a:fld id="{925C23A9-F2D3-554A-BF6B-103C75EC429D}" type="slidenum">
              <a:rPr lang="en-US" altLang="en-US"/>
              <a:pPr/>
              <a:t>‹#›</a:t>
            </a:fld>
            <a:endParaRPr lang="en-US" altLang="en-US"/>
          </a:p>
        </p:txBody>
      </p:sp>
    </p:spTree>
    <p:extLst>
      <p:ext uri="{BB962C8B-B14F-4D97-AF65-F5344CB8AC3E}">
        <p14:creationId xmlns:p14="http://schemas.microsoft.com/office/powerpoint/2010/main" val="177324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Rectangle 4">
            <a:extLst>
              <a:ext uri="{FF2B5EF4-FFF2-40B4-BE49-F238E27FC236}">
                <a16:creationId xmlns:a16="http://schemas.microsoft.com/office/drawing/2014/main" id="{892E7670-62E0-F62D-F8CD-B10E3D2634E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EF79823-D054-D03C-A18B-96A82493F8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16FF78B-63BB-16B6-CBBC-DA6DB1943CC8}"/>
              </a:ext>
            </a:extLst>
          </p:cNvPr>
          <p:cNvSpPr>
            <a:spLocks noGrp="1" noChangeArrowheads="1"/>
          </p:cNvSpPr>
          <p:nvPr>
            <p:ph type="sldNum" sz="quarter" idx="12"/>
          </p:nvPr>
        </p:nvSpPr>
        <p:spPr>
          <a:ln/>
        </p:spPr>
        <p:txBody>
          <a:bodyPr/>
          <a:lstStyle>
            <a:lvl1pPr>
              <a:defRPr/>
            </a:lvl1pPr>
          </a:lstStyle>
          <a:p>
            <a:fld id="{FD4D5F36-45FD-F94B-9E96-D07A83EBADFC}" type="slidenum">
              <a:rPr lang="en-US" altLang="en-US"/>
              <a:pPr/>
              <a:t>‹#›</a:t>
            </a:fld>
            <a:endParaRPr lang="en-US" altLang="en-US"/>
          </a:p>
        </p:txBody>
      </p:sp>
    </p:spTree>
    <p:extLst>
      <p:ext uri="{BB962C8B-B14F-4D97-AF65-F5344CB8AC3E}">
        <p14:creationId xmlns:p14="http://schemas.microsoft.com/office/powerpoint/2010/main" val="3480198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97C2CA2-F150-1B49-38F5-56BA87CA89C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F8A6E4C-A74B-F6DD-4B54-0EA4AA836B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C13DF98-675C-17F2-E5F8-202BA0EA294C}"/>
              </a:ext>
            </a:extLst>
          </p:cNvPr>
          <p:cNvSpPr>
            <a:spLocks noGrp="1" noChangeArrowheads="1"/>
          </p:cNvSpPr>
          <p:nvPr>
            <p:ph type="sldNum" sz="quarter" idx="12"/>
          </p:nvPr>
        </p:nvSpPr>
        <p:spPr>
          <a:ln/>
        </p:spPr>
        <p:txBody>
          <a:bodyPr/>
          <a:lstStyle>
            <a:lvl1pPr>
              <a:defRPr/>
            </a:lvl1pPr>
          </a:lstStyle>
          <a:p>
            <a:fld id="{979DF004-8F47-E14A-B47E-94BF80D12BE5}" type="slidenum">
              <a:rPr lang="en-US" altLang="en-US"/>
              <a:pPr/>
              <a:t>‹#›</a:t>
            </a:fld>
            <a:endParaRPr lang="en-US" altLang="en-US"/>
          </a:p>
        </p:txBody>
      </p:sp>
    </p:spTree>
    <p:extLst>
      <p:ext uri="{BB962C8B-B14F-4D97-AF65-F5344CB8AC3E}">
        <p14:creationId xmlns:p14="http://schemas.microsoft.com/office/powerpoint/2010/main" val="2995184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Rectangle 4">
            <a:extLst>
              <a:ext uri="{FF2B5EF4-FFF2-40B4-BE49-F238E27FC236}">
                <a16:creationId xmlns:a16="http://schemas.microsoft.com/office/drawing/2014/main" id="{A7A036DC-3F84-AC99-B813-93E5C5B84F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3E4C54-EBAB-82A8-A19B-9E4A3FBB4C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22912A0-3E9B-6CF7-5444-5F26D727D76C}"/>
              </a:ext>
            </a:extLst>
          </p:cNvPr>
          <p:cNvSpPr>
            <a:spLocks noGrp="1" noChangeArrowheads="1"/>
          </p:cNvSpPr>
          <p:nvPr>
            <p:ph type="sldNum" sz="quarter" idx="12"/>
          </p:nvPr>
        </p:nvSpPr>
        <p:spPr>
          <a:ln/>
        </p:spPr>
        <p:txBody>
          <a:bodyPr/>
          <a:lstStyle>
            <a:lvl1pPr>
              <a:defRPr/>
            </a:lvl1pPr>
          </a:lstStyle>
          <a:p>
            <a:fld id="{41398DBF-C276-2047-8868-873ED0B63463}" type="slidenum">
              <a:rPr lang="en-US" altLang="en-US"/>
              <a:pPr/>
              <a:t>‹#›</a:t>
            </a:fld>
            <a:endParaRPr lang="en-US" altLang="en-US"/>
          </a:p>
        </p:txBody>
      </p:sp>
    </p:spTree>
    <p:extLst>
      <p:ext uri="{BB962C8B-B14F-4D97-AF65-F5344CB8AC3E}">
        <p14:creationId xmlns:p14="http://schemas.microsoft.com/office/powerpoint/2010/main" val="2908165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Rectangle 4">
            <a:extLst>
              <a:ext uri="{FF2B5EF4-FFF2-40B4-BE49-F238E27FC236}">
                <a16:creationId xmlns:a16="http://schemas.microsoft.com/office/drawing/2014/main" id="{724CAEBA-FCBF-804D-A433-FD7EB8967A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4E7861-1668-A31A-68ED-B01B04E5ED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94143E-8AF5-54C4-F433-7C17DD06AC93}"/>
              </a:ext>
            </a:extLst>
          </p:cNvPr>
          <p:cNvSpPr>
            <a:spLocks noGrp="1" noChangeArrowheads="1"/>
          </p:cNvSpPr>
          <p:nvPr>
            <p:ph type="sldNum" sz="quarter" idx="12"/>
          </p:nvPr>
        </p:nvSpPr>
        <p:spPr>
          <a:ln/>
        </p:spPr>
        <p:txBody>
          <a:bodyPr/>
          <a:lstStyle>
            <a:lvl1pPr>
              <a:defRPr/>
            </a:lvl1pPr>
          </a:lstStyle>
          <a:p>
            <a:fld id="{DE2F02F2-74A4-C04C-8D51-DBF07C60B1BD}" type="slidenum">
              <a:rPr lang="en-US" altLang="en-US"/>
              <a:pPr/>
              <a:t>‹#›</a:t>
            </a:fld>
            <a:endParaRPr lang="en-US" altLang="en-US"/>
          </a:p>
        </p:txBody>
      </p:sp>
    </p:spTree>
    <p:extLst>
      <p:ext uri="{BB962C8B-B14F-4D97-AF65-F5344CB8AC3E}">
        <p14:creationId xmlns:p14="http://schemas.microsoft.com/office/powerpoint/2010/main" val="382887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257BF25-5994-D4EA-2217-C193AD5C387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2DC99EA-67CD-D8E1-E4A5-E0ED473E1B2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7246BD2-1520-874F-9784-F6DFCDEB65D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eaLnBrk="1" hangingPunct="1">
              <a:defRPr sz="1300">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2B5B50CD-22BC-504B-9204-87CF03CBF15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ctr" eaLnBrk="1" hangingPunct="1">
              <a:defRPr sz="1300">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5D37D2F2-35A7-4740-91EF-60CE2D4D2F5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r" eaLnBrk="1" hangingPunct="1">
              <a:defRPr sz="1300"/>
            </a:lvl1pPr>
          </a:lstStyle>
          <a:p>
            <a:fld id="{E44E2B60-AD3E-5A4D-96FA-AE780395529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820738" rtl="0" eaLnBrk="0" fontAlgn="base" hangingPunct="0">
        <a:spcBef>
          <a:spcPct val="0"/>
        </a:spcBef>
        <a:spcAft>
          <a:spcPct val="0"/>
        </a:spcAft>
        <a:defRPr sz="3900">
          <a:solidFill>
            <a:schemeClr val="tx2"/>
          </a:solidFill>
          <a:latin typeface="+mj-lt"/>
          <a:ea typeface="ＭＳ Ｐゴシック" panose="020B0600070205080204" pitchFamily="34" charset="-128"/>
          <a:cs typeface="MS PGothic" charset="0"/>
        </a:defRPr>
      </a:lvl1pPr>
      <a:lvl2pPr algn="ctr" defTabSz="820738" rtl="0" eaLnBrk="0" fontAlgn="base" hangingPunct="0">
        <a:spcBef>
          <a:spcPct val="0"/>
        </a:spcBef>
        <a:spcAft>
          <a:spcPct val="0"/>
        </a:spcAft>
        <a:defRPr sz="3900">
          <a:solidFill>
            <a:schemeClr val="tx2"/>
          </a:solidFill>
          <a:latin typeface="Arial" pitchFamily="-109" charset="0"/>
          <a:ea typeface="ＭＳ Ｐゴシック" panose="020B0600070205080204" pitchFamily="34" charset="-128"/>
          <a:cs typeface="MS PGothic" charset="0"/>
        </a:defRPr>
      </a:lvl2pPr>
      <a:lvl3pPr algn="ctr" defTabSz="820738" rtl="0" eaLnBrk="0" fontAlgn="base" hangingPunct="0">
        <a:spcBef>
          <a:spcPct val="0"/>
        </a:spcBef>
        <a:spcAft>
          <a:spcPct val="0"/>
        </a:spcAft>
        <a:defRPr sz="3900">
          <a:solidFill>
            <a:schemeClr val="tx2"/>
          </a:solidFill>
          <a:latin typeface="Arial" pitchFamily="-109" charset="0"/>
          <a:ea typeface="ＭＳ Ｐゴシック" panose="020B0600070205080204" pitchFamily="34" charset="-128"/>
          <a:cs typeface="MS PGothic" charset="0"/>
        </a:defRPr>
      </a:lvl3pPr>
      <a:lvl4pPr algn="ctr" defTabSz="820738" rtl="0" eaLnBrk="0" fontAlgn="base" hangingPunct="0">
        <a:spcBef>
          <a:spcPct val="0"/>
        </a:spcBef>
        <a:spcAft>
          <a:spcPct val="0"/>
        </a:spcAft>
        <a:defRPr sz="3900">
          <a:solidFill>
            <a:schemeClr val="tx2"/>
          </a:solidFill>
          <a:latin typeface="Arial" pitchFamily="-109" charset="0"/>
          <a:ea typeface="ＭＳ Ｐゴシック" panose="020B0600070205080204" pitchFamily="34" charset="-128"/>
          <a:cs typeface="MS PGothic" charset="0"/>
        </a:defRPr>
      </a:lvl4pPr>
      <a:lvl5pPr algn="ctr" defTabSz="820738" rtl="0" eaLnBrk="0" fontAlgn="base" hangingPunct="0">
        <a:spcBef>
          <a:spcPct val="0"/>
        </a:spcBef>
        <a:spcAft>
          <a:spcPct val="0"/>
        </a:spcAft>
        <a:defRPr sz="3900">
          <a:solidFill>
            <a:schemeClr val="tx2"/>
          </a:solidFill>
          <a:latin typeface="Arial" pitchFamily="-109" charset="0"/>
          <a:ea typeface="ＭＳ Ｐゴシック" panose="020B0600070205080204" pitchFamily="34" charset="-128"/>
          <a:cs typeface="MS PGothic" charset="0"/>
        </a:defRPr>
      </a:lvl5pPr>
      <a:lvl6pPr marL="457200" algn="ctr" defTabSz="820738" rtl="0" fontAlgn="base">
        <a:spcBef>
          <a:spcPct val="0"/>
        </a:spcBef>
        <a:spcAft>
          <a:spcPct val="0"/>
        </a:spcAft>
        <a:defRPr sz="3900">
          <a:solidFill>
            <a:schemeClr val="tx2"/>
          </a:solidFill>
          <a:latin typeface="Arial" pitchFamily="-109" charset="0"/>
        </a:defRPr>
      </a:lvl6pPr>
      <a:lvl7pPr marL="914400" algn="ctr" defTabSz="820738" rtl="0" fontAlgn="base">
        <a:spcBef>
          <a:spcPct val="0"/>
        </a:spcBef>
        <a:spcAft>
          <a:spcPct val="0"/>
        </a:spcAft>
        <a:defRPr sz="3900">
          <a:solidFill>
            <a:schemeClr val="tx2"/>
          </a:solidFill>
          <a:latin typeface="Arial" pitchFamily="-109" charset="0"/>
        </a:defRPr>
      </a:lvl7pPr>
      <a:lvl8pPr marL="1371600" algn="ctr" defTabSz="820738" rtl="0" fontAlgn="base">
        <a:spcBef>
          <a:spcPct val="0"/>
        </a:spcBef>
        <a:spcAft>
          <a:spcPct val="0"/>
        </a:spcAft>
        <a:defRPr sz="3900">
          <a:solidFill>
            <a:schemeClr val="tx2"/>
          </a:solidFill>
          <a:latin typeface="Arial" pitchFamily="-109" charset="0"/>
        </a:defRPr>
      </a:lvl8pPr>
      <a:lvl9pPr marL="1828800" algn="ctr" defTabSz="820738" rtl="0" fontAlgn="base">
        <a:spcBef>
          <a:spcPct val="0"/>
        </a:spcBef>
        <a:spcAft>
          <a:spcPct val="0"/>
        </a:spcAft>
        <a:defRPr sz="3900">
          <a:solidFill>
            <a:schemeClr val="tx2"/>
          </a:solidFill>
          <a:latin typeface="Arial" pitchFamily="-109" charset="0"/>
        </a:defRPr>
      </a:lvl9pPr>
    </p:titleStyle>
    <p:bodyStyle>
      <a:lvl1pPr marL="307975" indent="-307975" algn="l" defTabSz="820738" rtl="0" eaLnBrk="0" fontAlgn="base" hangingPunct="0">
        <a:spcBef>
          <a:spcPct val="20000"/>
        </a:spcBef>
        <a:spcAft>
          <a:spcPct val="0"/>
        </a:spcAft>
        <a:buChar char="•"/>
        <a:defRPr sz="2900">
          <a:solidFill>
            <a:schemeClr val="tx1"/>
          </a:solidFill>
          <a:latin typeface="+mn-lt"/>
          <a:ea typeface="ＭＳ Ｐゴシック" panose="020B0600070205080204" pitchFamily="34" charset="-128"/>
          <a:cs typeface="MS PGothic" charset="0"/>
        </a:defRPr>
      </a:lvl1pPr>
      <a:lvl2pPr marL="666750" indent="-257175" algn="l" defTabSz="820738" rtl="0" eaLnBrk="0" fontAlgn="base" hangingPunct="0">
        <a:spcBef>
          <a:spcPct val="20000"/>
        </a:spcBef>
        <a:spcAft>
          <a:spcPct val="0"/>
        </a:spcAft>
        <a:buChar char="–"/>
        <a:defRPr sz="2500">
          <a:solidFill>
            <a:schemeClr val="tx1"/>
          </a:solidFill>
          <a:latin typeface="+mn-lt"/>
          <a:ea typeface="ＭＳ Ｐゴシック" panose="020B0600070205080204" pitchFamily="34" charset="-128"/>
          <a:cs typeface="MS PGothic" charset="0"/>
        </a:defRPr>
      </a:lvl2pPr>
      <a:lvl3pPr marL="1025525" indent="-204788" algn="l" defTabSz="820738" rtl="0" eaLnBrk="0" fontAlgn="base" hangingPunct="0">
        <a:spcBef>
          <a:spcPct val="20000"/>
        </a:spcBef>
        <a:spcAft>
          <a:spcPct val="0"/>
        </a:spcAft>
        <a:buChar char="•"/>
        <a:defRPr sz="2200">
          <a:solidFill>
            <a:schemeClr val="tx1"/>
          </a:solidFill>
          <a:latin typeface="+mn-lt"/>
          <a:ea typeface="ＭＳ Ｐゴシック" panose="020B0600070205080204" pitchFamily="34" charset="-128"/>
          <a:cs typeface="MS PGothic" charset="0"/>
        </a:defRPr>
      </a:lvl3pPr>
      <a:lvl4pPr marL="1436688" indent="-206375" algn="l" defTabSz="820738" rtl="0" eaLnBrk="0" fontAlgn="base" hangingPunct="0">
        <a:spcBef>
          <a:spcPct val="20000"/>
        </a:spcBef>
        <a:spcAft>
          <a:spcPct val="0"/>
        </a:spcAft>
        <a:buChar char="–"/>
        <a:defRPr>
          <a:solidFill>
            <a:schemeClr val="tx1"/>
          </a:solidFill>
          <a:latin typeface="+mn-lt"/>
          <a:ea typeface="ＭＳ Ｐゴシック" panose="020B0600070205080204" pitchFamily="34" charset="-128"/>
          <a:cs typeface="MS PGothic" charset="0"/>
        </a:defRPr>
      </a:lvl4pPr>
      <a:lvl5pPr marL="1846263" indent="-204788" algn="l" defTabSz="820738" rtl="0" eaLnBrk="0" fontAlgn="base" hangingPunct="0">
        <a:spcBef>
          <a:spcPct val="20000"/>
        </a:spcBef>
        <a:spcAft>
          <a:spcPct val="0"/>
        </a:spcAft>
        <a:buChar char="»"/>
        <a:defRPr>
          <a:solidFill>
            <a:schemeClr val="tx1"/>
          </a:solidFill>
          <a:latin typeface="+mn-lt"/>
          <a:ea typeface="ＭＳ Ｐゴシック" panose="020B0600070205080204" pitchFamily="34" charset="-128"/>
          <a:cs typeface="MS PGothic" charset="0"/>
        </a:defRPr>
      </a:lvl5pPr>
      <a:lvl6pPr marL="2303463" indent="-204788" algn="l" defTabSz="820738" rtl="0" fontAlgn="base">
        <a:spcBef>
          <a:spcPct val="20000"/>
        </a:spcBef>
        <a:spcAft>
          <a:spcPct val="0"/>
        </a:spcAft>
        <a:buChar char="»"/>
        <a:defRPr>
          <a:solidFill>
            <a:schemeClr val="tx1"/>
          </a:solidFill>
          <a:latin typeface="+mn-lt"/>
          <a:ea typeface="ＭＳ Ｐゴシック" pitchFamily="-109" charset="-128"/>
        </a:defRPr>
      </a:lvl6pPr>
      <a:lvl7pPr marL="2760663" indent="-204788" algn="l" defTabSz="820738" rtl="0" fontAlgn="base">
        <a:spcBef>
          <a:spcPct val="20000"/>
        </a:spcBef>
        <a:spcAft>
          <a:spcPct val="0"/>
        </a:spcAft>
        <a:buChar char="»"/>
        <a:defRPr>
          <a:solidFill>
            <a:schemeClr val="tx1"/>
          </a:solidFill>
          <a:latin typeface="+mn-lt"/>
          <a:ea typeface="ＭＳ Ｐゴシック" pitchFamily="-109" charset="-128"/>
        </a:defRPr>
      </a:lvl7pPr>
      <a:lvl8pPr marL="3217863" indent="-204788" algn="l" defTabSz="820738" rtl="0" fontAlgn="base">
        <a:spcBef>
          <a:spcPct val="20000"/>
        </a:spcBef>
        <a:spcAft>
          <a:spcPct val="0"/>
        </a:spcAft>
        <a:buChar char="»"/>
        <a:defRPr>
          <a:solidFill>
            <a:schemeClr val="tx1"/>
          </a:solidFill>
          <a:latin typeface="+mn-lt"/>
          <a:ea typeface="ＭＳ Ｐゴシック" pitchFamily="-109" charset="-128"/>
        </a:defRPr>
      </a:lvl8pPr>
      <a:lvl9pPr marL="3675063" indent="-204788" algn="l" defTabSz="820738" rtl="0" fontAlgn="base">
        <a:spcBef>
          <a:spcPct val="20000"/>
        </a:spcBef>
        <a:spcAft>
          <a:spcPct val="0"/>
        </a:spcAft>
        <a:buChar char="»"/>
        <a:defRPr>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nau.edu/til"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5E4C-EE94-663F-F708-A3CD3E1DAC1E}"/>
              </a:ext>
            </a:extLst>
          </p:cNvPr>
          <p:cNvSpPr>
            <a:spLocks noGrp="1"/>
          </p:cNvSpPr>
          <p:nvPr>
            <p:ph type="title"/>
          </p:nvPr>
        </p:nvSpPr>
        <p:spPr>
          <a:xfrm>
            <a:off x="0" y="228600"/>
            <a:ext cx="9144000" cy="1554162"/>
          </a:xfrm>
        </p:spPr>
        <p:txBody>
          <a:bodyPr/>
          <a:lstStyle/>
          <a:p>
            <a:r>
              <a:rPr lang="en-US" sz="4800" dirty="0"/>
              <a:t>Developing &amp; Delivering Curriculum to Meet the </a:t>
            </a:r>
            <a:br>
              <a:rPr lang="en-US" sz="4800" dirty="0"/>
            </a:br>
            <a:r>
              <a:rPr lang="en-US" sz="4800" dirty="0"/>
              <a:t>Needs of Din</a:t>
            </a:r>
            <a:r>
              <a:rPr lang="en-US" sz="4800" dirty="0">
                <a:effectLst/>
                <a:latin typeface="Arial" panose="020B0604020202020204" pitchFamily="34" charset="0"/>
                <a:ea typeface="Arial" panose="020B0604020202020204" pitchFamily="34" charset="0"/>
              </a:rPr>
              <a:t>é</a:t>
            </a:r>
            <a:r>
              <a:rPr lang="en-US" sz="4800" dirty="0">
                <a:effectLst/>
              </a:rPr>
              <a:t> </a:t>
            </a:r>
            <a:r>
              <a:rPr lang="en-US" sz="4800" dirty="0"/>
              <a:t> Students</a:t>
            </a:r>
          </a:p>
        </p:txBody>
      </p:sp>
      <p:sp>
        <p:nvSpPr>
          <p:cNvPr id="3" name="Content Placeholder 2">
            <a:extLst>
              <a:ext uri="{FF2B5EF4-FFF2-40B4-BE49-F238E27FC236}">
                <a16:creationId xmlns:a16="http://schemas.microsoft.com/office/drawing/2014/main" id="{7E5FABD6-E4FF-D1CA-05DC-E62ECD1C5881}"/>
              </a:ext>
            </a:extLst>
          </p:cNvPr>
          <p:cNvSpPr>
            <a:spLocks noGrp="1"/>
          </p:cNvSpPr>
          <p:nvPr>
            <p:ph idx="1"/>
          </p:nvPr>
        </p:nvSpPr>
        <p:spPr>
          <a:xfrm>
            <a:off x="0" y="2209800"/>
            <a:ext cx="9144000" cy="2667000"/>
          </a:xfrm>
        </p:spPr>
        <p:txBody>
          <a:bodyPr/>
          <a:lstStyle/>
          <a:p>
            <a:pPr marL="0" indent="0" algn="ctr">
              <a:buNone/>
            </a:pPr>
            <a:r>
              <a:rPr lang="en-US" sz="3200" dirty="0"/>
              <a:t>SILS/AIITEC</a:t>
            </a:r>
          </a:p>
          <a:p>
            <a:pPr marL="0" indent="0" algn="ctr">
              <a:buNone/>
            </a:pPr>
            <a:r>
              <a:rPr lang="en-US" sz="2800" dirty="0"/>
              <a:t>June 21, 2025</a:t>
            </a:r>
            <a:br>
              <a:rPr lang="en-US" sz="3200" dirty="0">
                <a:solidFill>
                  <a:schemeClr val="accent2">
                    <a:lumMod val="50000"/>
                  </a:schemeClr>
                </a:solidFill>
                <a:ea typeface="MS PGothic" panose="020B0600070205080204" pitchFamily="34" charset="-128"/>
              </a:rPr>
            </a:br>
            <a:endParaRPr lang="en-US" dirty="0"/>
          </a:p>
          <a:p>
            <a:pPr marL="0" indent="0" algn="ctr">
              <a:buNone/>
            </a:pPr>
            <a:r>
              <a:rPr lang="en-US" dirty="0"/>
              <a:t>Jon </a:t>
            </a:r>
            <a:r>
              <a:rPr lang="en-US" dirty="0" err="1"/>
              <a:t>Reyhner</a:t>
            </a:r>
            <a:r>
              <a:rPr lang="en-US" dirty="0"/>
              <a:t>, Ed.D.</a:t>
            </a:r>
          </a:p>
          <a:p>
            <a:pPr marL="0" indent="0" algn="ctr">
              <a:buNone/>
            </a:pPr>
            <a:r>
              <a:rPr lang="en-US" dirty="0"/>
              <a:t>Professor of Education</a:t>
            </a:r>
          </a:p>
          <a:p>
            <a:pPr marL="0" indent="0">
              <a:buNone/>
            </a:pPr>
            <a:endParaRPr lang="en-US" dirty="0"/>
          </a:p>
        </p:txBody>
      </p:sp>
      <p:sp>
        <p:nvSpPr>
          <p:cNvPr id="4" name="Slide Number Placeholder 3">
            <a:extLst>
              <a:ext uri="{FF2B5EF4-FFF2-40B4-BE49-F238E27FC236}">
                <a16:creationId xmlns:a16="http://schemas.microsoft.com/office/drawing/2014/main" id="{933323C4-759A-C121-F49D-F37C79486D6E}"/>
              </a:ext>
            </a:extLst>
          </p:cNvPr>
          <p:cNvSpPr>
            <a:spLocks noGrp="1"/>
          </p:cNvSpPr>
          <p:nvPr>
            <p:ph type="sldNum" sz="quarter" idx="12"/>
          </p:nvPr>
        </p:nvSpPr>
        <p:spPr/>
        <p:txBody>
          <a:bodyPr/>
          <a:lstStyle/>
          <a:p>
            <a:fld id="{82A6DF7F-3653-B741-A584-FBEADA36EA92}" type="slidenum">
              <a:rPr lang="en-US" altLang="en-US" smtClean="0"/>
              <a:pPr/>
              <a:t>1</a:t>
            </a:fld>
            <a:endParaRPr lang="en-US" altLang="en-US"/>
          </a:p>
        </p:txBody>
      </p:sp>
      <p:pic>
        <p:nvPicPr>
          <p:cNvPr id="5" name="Picture 4">
            <a:extLst>
              <a:ext uri="{FF2B5EF4-FFF2-40B4-BE49-F238E27FC236}">
                <a16:creationId xmlns:a16="http://schemas.microsoft.com/office/drawing/2014/main" id="{20AE69B1-C50C-D97C-3350-6012A91961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72440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78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Number Placeholder 3">
            <a:extLst>
              <a:ext uri="{FF2B5EF4-FFF2-40B4-BE49-F238E27FC236}">
                <a16:creationId xmlns:a16="http://schemas.microsoft.com/office/drawing/2014/main" id="{D897C9E7-9E22-B3F9-1B8A-0F9E864954C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7BEDF1A-2A61-E141-AD6E-9FE91C405171}" type="slidenum">
              <a:rPr lang="en-US" altLang="en-US" sz="1300"/>
              <a:pPr>
                <a:spcBef>
                  <a:spcPct val="0"/>
                </a:spcBef>
                <a:buFontTx/>
                <a:buNone/>
              </a:pPr>
              <a:t>10</a:t>
            </a:fld>
            <a:endParaRPr lang="en-US" altLang="en-US" sz="1300"/>
          </a:p>
        </p:txBody>
      </p:sp>
      <p:sp>
        <p:nvSpPr>
          <p:cNvPr id="112642" name="Text Box 2">
            <a:extLst>
              <a:ext uri="{FF2B5EF4-FFF2-40B4-BE49-F238E27FC236}">
                <a16:creationId xmlns:a16="http://schemas.microsoft.com/office/drawing/2014/main" id="{5ED8C82E-9DBA-746E-202B-F515BFF1908A}"/>
              </a:ext>
            </a:extLst>
          </p:cNvPr>
          <p:cNvSpPr txBox="1">
            <a:spLocks noChangeArrowheads="1"/>
          </p:cNvSpPr>
          <p:nvPr/>
        </p:nvSpPr>
        <p:spPr bwMode="auto">
          <a:xfrm>
            <a:off x="0" y="0"/>
            <a:ext cx="38862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dirty="0"/>
              <a:t>	</a:t>
            </a:r>
            <a:r>
              <a:rPr lang="en-US" altLang="en-US" sz="2800" dirty="0"/>
              <a:t> Navajo students learned about their history and culture at Rough Rock Demonstration School, the first US. Indian-controlled school in modern times, founded in 1966.</a:t>
            </a:r>
          </a:p>
          <a:p>
            <a:pPr eaLnBrk="1" hangingPunct="1">
              <a:spcBef>
                <a:spcPct val="0"/>
              </a:spcBef>
              <a:buFontTx/>
              <a:buNone/>
            </a:pPr>
            <a:r>
              <a:rPr lang="en-US" altLang="en-US" sz="2800" dirty="0"/>
              <a:t>	Rough Rock published a variety of Navajo specific curriculum material.</a:t>
            </a:r>
          </a:p>
          <a:p>
            <a:pPr eaLnBrk="1" hangingPunct="1">
              <a:spcBef>
                <a:spcPct val="0"/>
              </a:spcBef>
              <a:buFontTx/>
              <a:buNone/>
            </a:pPr>
            <a:r>
              <a:rPr lang="en-US" altLang="en-US" sz="2800" dirty="0"/>
              <a:t>	BIA schools also published material.</a:t>
            </a:r>
          </a:p>
        </p:txBody>
      </p:sp>
      <p:pic>
        <p:nvPicPr>
          <p:cNvPr id="112643" name="Picture 3" descr="NavajoHistory">
            <a:extLst>
              <a:ext uri="{FF2B5EF4-FFF2-40B4-BE49-F238E27FC236}">
                <a16:creationId xmlns:a16="http://schemas.microsoft.com/office/drawing/2014/main" id="{9A15E0F3-B170-EE17-9C71-2959686FE5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6200" y="7620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1">
            <a:extLst>
              <a:ext uri="{FF2B5EF4-FFF2-40B4-BE49-F238E27FC236}">
                <a16:creationId xmlns:a16="http://schemas.microsoft.com/office/drawing/2014/main" id="{FFAA73F5-15F8-AD38-539C-8B386CC470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C3280C1-801F-2147-A1B0-E181A1DB7F59}" type="slidenum">
              <a:rPr lang="en-US" altLang="en-US" sz="1400"/>
              <a:pPr>
                <a:spcBef>
                  <a:spcPct val="0"/>
                </a:spcBef>
                <a:buFontTx/>
                <a:buNone/>
              </a:pPr>
              <a:t>11</a:t>
            </a:fld>
            <a:endParaRPr lang="en-US" altLang="en-US" sz="1400"/>
          </a:p>
        </p:txBody>
      </p:sp>
      <p:pic>
        <p:nvPicPr>
          <p:cNvPr id="50178" name="Picture 2">
            <a:extLst>
              <a:ext uri="{FF2B5EF4-FFF2-40B4-BE49-F238E27FC236}">
                <a16:creationId xmlns:a16="http://schemas.microsoft.com/office/drawing/2014/main" id="{92411182-DEE3-5621-5FD0-ACAFF607D11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631825"/>
            <a:ext cx="4384676"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a:extLst>
              <a:ext uri="{FF2B5EF4-FFF2-40B4-BE49-F238E27FC236}">
                <a16:creationId xmlns:a16="http://schemas.microsoft.com/office/drawing/2014/main" id="{96CAF31A-213F-BA2D-178C-67BDA0B7305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13250" y="0"/>
            <a:ext cx="4578350" cy="744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B8E3237-7946-824C-BA3B-6FE18F91C7BA}"/>
              </a:ext>
            </a:extLst>
          </p:cNvPr>
          <p:cNvSpPr txBox="1"/>
          <p:nvPr/>
        </p:nvSpPr>
        <p:spPr>
          <a:xfrm>
            <a:off x="-26988" y="152400"/>
            <a:ext cx="9170988" cy="461963"/>
          </a:xfrm>
          <a:prstGeom prst="rect">
            <a:avLst/>
          </a:prstGeom>
          <a:noFill/>
        </p:spPr>
        <p:txBody>
          <a:bodyPr>
            <a:spAutoFit/>
          </a:bodyPr>
          <a:lstStyle/>
          <a:p>
            <a:pPr algn="ctr">
              <a:defRPr/>
            </a:pPr>
            <a:r>
              <a:rPr lang="en-US" sz="2400" b="1">
                <a:solidFill>
                  <a:schemeClr val="accent4">
                    <a:lumMod val="10000"/>
                  </a:schemeClr>
                </a:solidFill>
                <a:latin typeface="Arial" charset="0"/>
                <a:ea typeface="ＭＳ Ｐゴシック" charset="-128"/>
              </a:rPr>
              <a:t>Wingate High School Student Publication 1970 </a:t>
            </a:r>
          </a:p>
        </p:txBody>
      </p:sp>
    </p:spTree>
    <p:extLst>
      <p:ext uri="{BB962C8B-B14F-4D97-AF65-F5344CB8AC3E}">
        <p14:creationId xmlns:p14="http://schemas.microsoft.com/office/powerpoint/2010/main" val="648173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1">
            <a:extLst>
              <a:ext uri="{FF2B5EF4-FFF2-40B4-BE49-F238E27FC236}">
                <a16:creationId xmlns:a16="http://schemas.microsoft.com/office/drawing/2014/main" id="{54A5F2D4-092C-2624-ED48-38AD2DF3908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6FA3DB0-5214-AE48-B515-922A801A0447}" type="slidenum">
              <a:rPr lang="en-US" altLang="en-US" sz="1400"/>
              <a:pPr>
                <a:spcBef>
                  <a:spcPct val="0"/>
                </a:spcBef>
                <a:buFontTx/>
                <a:buNone/>
              </a:pPr>
              <a:t>12</a:t>
            </a:fld>
            <a:endParaRPr lang="en-US" altLang="en-US" sz="1400"/>
          </a:p>
        </p:txBody>
      </p:sp>
      <p:pic>
        <p:nvPicPr>
          <p:cNvPr id="51202" name="Picture 2">
            <a:extLst>
              <a:ext uri="{FF2B5EF4-FFF2-40B4-BE49-F238E27FC236}">
                <a16:creationId xmlns:a16="http://schemas.microsoft.com/office/drawing/2014/main" id="{32956EC4-2E4A-7976-CCDF-03DC510058F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41313"/>
            <a:ext cx="4548188"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a:extLst>
              <a:ext uri="{FF2B5EF4-FFF2-40B4-BE49-F238E27FC236}">
                <a16:creationId xmlns:a16="http://schemas.microsoft.com/office/drawing/2014/main" id="{D773A23D-5457-0DCD-7C08-5FA9D2471E0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94200" y="-26988"/>
            <a:ext cx="47656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80B0154-7A10-4F45-AC85-6E2E71A25158}"/>
              </a:ext>
            </a:extLst>
          </p:cNvPr>
          <p:cNvSpPr txBox="1"/>
          <p:nvPr/>
        </p:nvSpPr>
        <p:spPr>
          <a:xfrm>
            <a:off x="0" y="-26988"/>
            <a:ext cx="9144000" cy="369888"/>
          </a:xfrm>
          <a:prstGeom prst="rect">
            <a:avLst/>
          </a:prstGeom>
          <a:noFill/>
        </p:spPr>
        <p:txBody>
          <a:bodyPr>
            <a:spAutoFit/>
          </a:bodyPr>
          <a:lstStyle/>
          <a:p>
            <a:pPr algn="ctr">
              <a:defRPr/>
            </a:pPr>
            <a:r>
              <a:rPr lang="en-US" sz="1800" b="1">
                <a:solidFill>
                  <a:schemeClr val="accent4">
                    <a:lumMod val="10000"/>
                  </a:schemeClr>
                </a:solidFill>
                <a:latin typeface="Arial" charset="0"/>
                <a:ea typeface="ＭＳ Ｐゴシック" charset="-128"/>
              </a:rPr>
              <a:t>Intermountain Boarding School Student Publication 1973</a:t>
            </a:r>
          </a:p>
        </p:txBody>
      </p:sp>
    </p:spTree>
    <p:extLst>
      <p:ext uri="{BB962C8B-B14F-4D97-AF65-F5344CB8AC3E}">
        <p14:creationId xmlns:p14="http://schemas.microsoft.com/office/powerpoint/2010/main" val="694281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1">
            <a:extLst>
              <a:ext uri="{FF2B5EF4-FFF2-40B4-BE49-F238E27FC236}">
                <a16:creationId xmlns:a16="http://schemas.microsoft.com/office/drawing/2014/main" id="{F7014D1A-B574-20C1-C694-3D1A77EBC4B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78240381-B0EA-1748-88B8-E4E5F6A96883}" type="slidenum">
              <a:rPr lang="en-US" altLang="en-US" sz="1300"/>
              <a:pPr/>
              <a:t>13</a:t>
            </a:fld>
            <a:endParaRPr lang="en-US" altLang="en-US" sz="1300"/>
          </a:p>
        </p:txBody>
      </p:sp>
      <p:pic>
        <p:nvPicPr>
          <p:cNvPr id="52226" name="Picture 2">
            <a:extLst>
              <a:ext uri="{FF2B5EF4-FFF2-40B4-BE49-F238E27FC236}">
                <a16:creationId xmlns:a16="http://schemas.microsoft.com/office/drawing/2014/main" id="{EA4EAA8A-CE34-BA11-867D-615B7A3F619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95775" y="0"/>
            <a:ext cx="484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3">
            <a:extLst>
              <a:ext uri="{FF2B5EF4-FFF2-40B4-BE49-F238E27FC236}">
                <a16:creationId xmlns:a16="http://schemas.microsoft.com/office/drawing/2014/main" id="{64C66C7E-3498-588E-3DFC-9D910D55C5A7}"/>
              </a:ext>
            </a:extLst>
          </p:cNvPr>
          <p:cNvSpPr txBox="1">
            <a:spLocks noChangeArrowheads="1"/>
          </p:cNvSpPr>
          <p:nvPr/>
        </p:nvSpPr>
        <p:spPr bwMode="auto">
          <a:xfrm>
            <a:off x="0" y="0"/>
            <a:ext cx="4295775" cy="661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r>
              <a:rPr lang="en-US" altLang="en-US" sz="3200" dirty="0"/>
              <a:t>	</a:t>
            </a:r>
            <a:r>
              <a:rPr lang="en-US" altLang="en-US" sz="2800" dirty="0" err="1"/>
              <a:t>Intermountain’s</a:t>
            </a:r>
            <a:r>
              <a:rPr lang="en-US" altLang="en-US" sz="2800" dirty="0"/>
              <a:t> </a:t>
            </a:r>
            <a:r>
              <a:rPr lang="en-US" sz="2800" i="1" dirty="0" err="1"/>
              <a:t>Naatsiillid</a:t>
            </a:r>
            <a:r>
              <a:rPr lang="en-US" sz="2800" dirty="0"/>
              <a:t> won 1</a:t>
            </a:r>
            <a:r>
              <a:rPr lang="en-US" sz="2800" baseline="30000" dirty="0"/>
              <a:t>st</a:t>
            </a:r>
            <a:r>
              <a:rPr lang="en-US" sz="2800" dirty="0"/>
              <a:t> place from Columbia Scholastic Press Assn. The 1</a:t>
            </a:r>
            <a:r>
              <a:rPr lang="en-US" sz="2800" baseline="30000" dirty="0"/>
              <a:t>st</a:t>
            </a:r>
            <a:r>
              <a:rPr lang="en-US" sz="2800" dirty="0"/>
              <a:t> issue was published in 1968.</a:t>
            </a:r>
          </a:p>
          <a:p>
            <a:r>
              <a:rPr lang="en-US" altLang="en-US" sz="2800" dirty="0"/>
              <a:t>	Besides creative writing, giving voice to students, there were also classes where Allan Houser (Chiricahua Apache) and others taught art.</a:t>
            </a:r>
          </a:p>
          <a:p>
            <a:r>
              <a:rPr lang="en-US" altLang="en-US" sz="2800"/>
              <a:t>	Intermountain </a:t>
            </a:r>
            <a:r>
              <a:rPr lang="en-US" altLang="en-US" sz="2800" dirty="0"/>
              <a:t>also had Navajo translators to help students.</a:t>
            </a:r>
          </a:p>
        </p:txBody>
      </p:sp>
    </p:spTree>
    <p:extLst>
      <p:ext uri="{BB962C8B-B14F-4D97-AF65-F5344CB8AC3E}">
        <p14:creationId xmlns:p14="http://schemas.microsoft.com/office/powerpoint/2010/main" val="381255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a:extLst>
              <a:ext uri="{FF2B5EF4-FFF2-40B4-BE49-F238E27FC236}">
                <a16:creationId xmlns:a16="http://schemas.microsoft.com/office/drawing/2014/main" id="{F6FAC03E-C8FF-E024-CAF9-3382DECE99A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F63FE25-0E77-6447-92B0-4AA74EB6243B}" type="slidenum">
              <a:rPr lang="en-US" altLang="en-US" sz="1300"/>
              <a:pPr>
                <a:spcBef>
                  <a:spcPct val="0"/>
                </a:spcBef>
                <a:buFontTx/>
                <a:buNone/>
              </a:pPr>
              <a:t>14</a:t>
            </a:fld>
            <a:endParaRPr lang="en-US" altLang="en-US" sz="1300"/>
          </a:p>
        </p:txBody>
      </p:sp>
      <p:sp>
        <p:nvSpPr>
          <p:cNvPr id="62466" name="Text Box 3">
            <a:extLst>
              <a:ext uri="{FF2B5EF4-FFF2-40B4-BE49-F238E27FC236}">
                <a16:creationId xmlns:a16="http://schemas.microsoft.com/office/drawing/2014/main" id="{9E6D1F6D-AF23-E78C-29E1-02966667D121}"/>
              </a:ext>
            </a:extLst>
          </p:cNvPr>
          <p:cNvSpPr txBox="1">
            <a:spLocks noChangeArrowheads="1"/>
          </p:cNvSpPr>
          <p:nvPr/>
        </p:nvSpPr>
        <p:spPr bwMode="auto">
          <a:xfrm>
            <a:off x="517525" y="568325"/>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2467" name="Text Box 5">
            <a:extLst>
              <a:ext uri="{FF2B5EF4-FFF2-40B4-BE49-F238E27FC236}">
                <a16:creationId xmlns:a16="http://schemas.microsoft.com/office/drawing/2014/main" id="{BD8A6594-4933-711F-36FD-1139D8179A14}"/>
              </a:ext>
            </a:extLst>
          </p:cNvPr>
          <p:cNvSpPr txBox="1">
            <a:spLocks noChangeArrowheads="1"/>
          </p:cNvSpPr>
          <p:nvPr/>
        </p:nvSpPr>
        <p:spPr bwMode="auto">
          <a:xfrm>
            <a:off x="0" y="304800"/>
            <a:ext cx="42672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dirty="0"/>
              <a:t>	</a:t>
            </a:r>
            <a:r>
              <a:rPr lang="en-US" altLang="en-US" sz="2800" dirty="0"/>
              <a:t>Culture-based curriculum can include students writing and publishing school newspapers and magazines as was done with the best selling </a:t>
            </a:r>
            <a:r>
              <a:rPr lang="ja-JP" altLang="en-US" sz="2800"/>
              <a:t>“</a:t>
            </a:r>
            <a:r>
              <a:rPr lang="en-US" altLang="ja-JP" sz="2800" i="1" dirty="0"/>
              <a:t>Foxfire</a:t>
            </a:r>
            <a:r>
              <a:rPr lang="ja-JP" altLang="en-US" sz="2800"/>
              <a:t>”</a:t>
            </a:r>
            <a:r>
              <a:rPr lang="en-US" altLang="ja-JP" sz="2800" dirty="0"/>
              <a:t> publications in the southeastern United States. This </a:t>
            </a:r>
            <a:r>
              <a:rPr lang="en-US" altLang="ja-JP" sz="2800" i="1" dirty="0"/>
              <a:t>TSÁ</a:t>
            </a:r>
            <a:r>
              <a:rPr lang="en-US" altLang="en-US" sz="2800" i="1" dirty="0"/>
              <a:t>’</a:t>
            </a:r>
            <a:r>
              <a:rPr lang="en-US" altLang="ja-JP" sz="2800" i="1" dirty="0"/>
              <a:t> ÁSZI</a:t>
            </a:r>
            <a:r>
              <a:rPr lang="en-US" altLang="en-US" sz="2800" dirty="0"/>
              <a:t>’</a:t>
            </a:r>
            <a:r>
              <a:rPr lang="en-US" altLang="ja-JP" sz="2800" dirty="0"/>
              <a:t> magazine was published by Ramah Navajo students in 1975.</a:t>
            </a:r>
            <a:endParaRPr lang="en-US" altLang="en-US" sz="2800" dirty="0"/>
          </a:p>
        </p:txBody>
      </p:sp>
      <p:pic>
        <p:nvPicPr>
          <p:cNvPr id="62468" name="Picture 6" descr="Ramah">
            <a:extLst>
              <a:ext uri="{FF2B5EF4-FFF2-40B4-BE49-F238E27FC236}">
                <a16:creationId xmlns:a16="http://schemas.microsoft.com/office/drawing/2014/main" id="{9766D460-26D5-02E2-D151-E49E662C24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46563" y="0"/>
            <a:ext cx="4897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079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3">
            <a:extLst>
              <a:ext uri="{FF2B5EF4-FFF2-40B4-BE49-F238E27FC236}">
                <a16:creationId xmlns:a16="http://schemas.microsoft.com/office/drawing/2014/main" id="{B23879DF-ABF8-7597-751E-1225AD737F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E3E5EE9-228A-404B-B90D-5629215946B0}" type="slidenum">
              <a:rPr lang="en-US" altLang="en-US" sz="1300"/>
              <a:pPr>
                <a:spcBef>
                  <a:spcPct val="0"/>
                </a:spcBef>
                <a:buFontTx/>
                <a:buNone/>
              </a:pPr>
              <a:t>15</a:t>
            </a:fld>
            <a:endParaRPr lang="en-US" altLang="en-US" sz="1300"/>
          </a:p>
        </p:txBody>
      </p:sp>
      <p:sp>
        <p:nvSpPr>
          <p:cNvPr id="64514" name="Text Box 2">
            <a:extLst>
              <a:ext uri="{FF2B5EF4-FFF2-40B4-BE49-F238E27FC236}">
                <a16:creationId xmlns:a16="http://schemas.microsoft.com/office/drawing/2014/main" id="{268FF61E-454C-58B3-969A-65334059E19F}"/>
              </a:ext>
            </a:extLst>
          </p:cNvPr>
          <p:cNvSpPr txBox="1">
            <a:spLocks noChangeArrowheads="1"/>
          </p:cNvSpPr>
          <p:nvPr/>
        </p:nvSpPr>
        <p:spPr bwMode="auto">
          <a:xfrm>
            <a:off x="517525" y="568325"/>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4515" name="Text Box 3">
            <a:extLst>
              <a:ext uri="{FF2B5EF4-FFF2-40B4-BE49-F238E27FC236}">
                <a16:creationId xmlns:a16="http://schemas.microsoft.com/office/drawing/2014/main" id="{FC58CDAC-4827-1CCB-D786-08502C204A0A}"/>
              </a:ext>
            </a:extLst>
          </p:cNvPr>
          <p:cNvSpPr txBox="1">
            <a:spLocks noChangeArrowheads="1"/>
          </p:cNvSpPr>
          <p:nvPr/>
        </p:nvSpPr>
        <p:spPr bwMode="auto">
          <a:xfrm>
            <a:off x="0" y="228600"/>
            <a:ext cx="38862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Culture-based content can be combined with standards based academic content like writing five paragraph (or more) essays and various forms of process writing where students brainstorm ideas, write drafts, discuss drafts with fellow students (and their teacher), edit, and finally publish their writing.</a:t>
            </a:r>
          </a:p>
        </p:txBody>
      </p:sp>
      <p:pic>
        <p:nvPicPr>
          <p:cNvPr id="64516" name="Picture 5" descr="Ramah2">
            <a:extLst>
              <a:ext uri="{FF2B5EF4-FFF2-40B4-BE49-F238E27FC236}">
                <a16:creationId xmlns:a16="http://schemas.microsoft.com/office/drawing/2014/main" id="{DA787CBA-02A4-8724-B080-3A898897C8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75113" y="0"/>
            <a:ext cx="5068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780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80F31-E498-7A0D-35E3-0CA149FC404A}"/>
              </a:ext>
            </a:extLst>
          </p:cNvPr>
          <p:cNvSpPr>
            <a:spLocks noGrp="1"/>
          </p:cNvSpPr>
          <p:nvPr>
            <p:ph type="title"/>
          </p:nvPr>
        </p:nvSpPr>
        <p:spPr>
          <a:xfrm>
            <a:off x="152400" y="152400"/>
            <a:ext cx="4419600" cy="6092824"/>
          </a:xfrm>
        </p:spPr>
        <p:txBody>
          <a:bodyPr/>
          <a:lstStyle/>
          <a:p>
            <a:pPr algn="l"/>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I have concluded from my research that teachers of any subject need to know about the experiential and cultural background of their students and relate the subject matter they teach to that background—their students’ cultures, communities, and lands.</a:t>
            </a:r>
          </a:p>
        </p:txBody>
      </p:sp>
      <p:sp>
        <p:nvSpPr>
          <p:cNvPr id="4" name="Slide Number Placeholder 3">
            <a:extLst>
              <a:ext uri="{FF2B5EF4-FFF2-40B4-BE49-F238E27FC236}">
                <a16:creationId xmlns:a16="http://schemas.microsoft.com/office/drawing/2014/main" id="{9C3589D1-1C70-56A6-8756-3EBD145F7247}"/>
              </a:ext>
            </a:extLst>
          </p:cNvPr>
          <p:cNvSpPr>
            <a:spLocks noGrp="1"/>
          </p:cNvSpPr>
          <p:nvPr>
            <p:ph type="sldNum" sz="quarter" idx="12"/>
          </p:nvPr>
        </p:nvSpPr>
        <p:spPr/>
        <p:txBody>
          <a:bodyPr/>
          <a:lstStyle/>
          <a:p>
            <a:fld id="{82A6DF7F-3653-B741-A584-FBEADA36EA92}" type="slidenum">
              <a:rPr lang="en-US" altLang="en-US" smtClean="0"/>
              <a:pPr/>
              <a:t>16</a:t>
            </a:fld>
            <a:endParaRPr lang="en-US" altLang="en-US"/>
          </a:p>
        </p:txBody>
      </p:sp>
      <p:pic>
        <p:nvPicPr>
          <p:cNvPr id="6" name="Content Placeholder 5" descr="A group of people holding hands together&#10;&#10;Description automatically generated">
            <a:extLst>
              <a:ext uri="{FF2B5EF4-FFF2-40B4-BE49-F238E27FC236}">
                <a16:creationId xmlns:a16="http://schemas.microsoft.com/office/drawing/2014/main" id="{DE24CFB3-A70E-8DF4-8854-3023007AC842}"/>
              </a:ext>
            </a:extLst>
          </p:cNvPr>
          <p:cNvPicPr>
            <a:picLocks noGrp="1" noChangeAspect="1"/>
          </p:cNvPicPr>
          <p:nvPr>
            <p:ph idx="1"/>
          </p:nvPr>
        </p:nvPicPr>
        <p:blipFill>
          <a:blip r:embed="rId2"/>
          <a:stretch>
            <a:fillRect/>
          </a:stretch>
        </p:blipFill>
        <p:spPr>
          <a:xfrm>
            <a:off x="4673600" y="0"/>
            <a:ext cx="4572000" cy="6858000"/>
          </a:xfrm>
        </p:spPr>
      </p:pic>
    </p:spTree>
    <p:extLst>
      <p:ext uri="{BB962C8B-B14F-4D97-AF65-F5344CB8AC3E}">
        <p14:creationId xmlns:p14="http://schemas.microsoft.com/office/powerpoint/2010/main" val="4238944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3">
            <a:extLst>
              <a:ext uri="{FF2B5EF4-FFF2-40B4-BE49-F238E27FC236}">
                <a16:creationId xmlns:a16="http://schemas.microsoft.com/office/drawing/2014/main" id="{8A4A3380-267C-DB86-8FCE-B1390F2505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F93BC3D-CCA6-4F43-87F8-42606EF2AA60}" type="slidenum">
              <a:rPr lang="en-US" altLang="en-US" sz="1300"/>
              <a:pPr>
                <a:spcBef>
                  <a:spcPct val="0"/>
                </a:spcBef>
                <a:buFontTx/>
                <a:buNone/>
              </a:pPr>
              <a:t>17</a:t>
            </a:fld>
            <a:endParaRPr lang="en-US" altLang="en-US" sz="1300"/>
          </a:p>
        </p:txBody>
      </p:sp>
      <p:sp>
        <p:nvSpPr>
          <p:cNvPr id="23554" name="Text Box 2">
            <a:extLst>
              <a:ext uri="{FF2B5EF4-FFF2-40B4-BE49-F238E27FC236}">
                <a16:creationId xmlns:a16="http://schemas.microsoft.com/office/drawing/2014/main" id="{A274130C-12EF-4FFB-6CF3-A55A586EB6BE}"/>
              </a:ext>
            </a:extLst>
          </p:cNvPr>
          <p:cNvSpPr txBox="1">
            <a:spLocks noChangeArrowheads="1"/>
          </p:cNvSpPr>
          <p:nvPr/>
        </p:nvSpPr>
        <p:spPr bwMode="auto">
          <a:xfrm>
            <a:off x="0" y="0"/>
            <a:ext cx="9144000" cy="703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863600" algn="l"/>
              </a:tabLst>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863600" algn="l"/>
              </a:tabLst>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863600" algn="l"/>
              </a:tabLst>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863600" algn="l"/>
              </a:tabLst>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863600" algn="l"/>
              </a:tabLst>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000" b="1">
                <a:latin typeface="Times" charset="0"/>
              </a:rPr>
              <a:t>	</a:t>
            </a:r>
            <a:r>
              <a:rPr lang="en-US" altLang="en-US" sz="3600"/>
              <a:t>University of Toronto</a:t>
            </a:r>
          </a:p>
          <a:p>
            <a:pPr>
              <a:spcBef>
                <a:spcPct val="0"/>
              </a:spcBef>
              <a:buFontTx/>
              <a:buNone/>
            </a:pPr>
            <a:r>
              <a:rPr lang="en-US" altLang="en-US" sz="3600"/>
              <a:t>Professor Jim Cummins</a:t>
            </a:r>
          </a:p>
          <a:p>
            <a:pPr>
              <a:spcBef>
                <a:spcPct val="0"/>
              </a:spcBef>
              <a:buFontTx/>
              <a:buNone/>
            </a:pPr>
            <a:r>
              <a:rPr lang="en-US" altLang="en-US" sz="3600"/>
              <a:t>describes this as a trans-</a:t>
            </a:r>
          </a:p>
          <a:p>
            <a:pPr>
              <a:spcBef>
                <a:spcPct val="0"/>
              </a:spcBef>
              <a:buFontTx/>
              <a:buNone/>
            </a:pPr>
            <a:r>
              <a:rPr lang="en-US" altLang="en-US" sz="3600"/>
              <a:t>formative teaching that </a:t>
            </a:r>
          </a:p>
          <a:p>
            <a:pPr>
              <a:spcBef>
                <a:spcPct val="0"/>
              </a:spcBef>
              <a:buFontTx/>
              <a:buNone/>
            </a:pPr>
            <a:r>
              <a:rPr lang="en-US" altLang="en-US" sz="3600"/>
              <a:t>enables </a:t>
            </a:r>
            <a:r>
              <a:rPr lang="ja-JP" altLang="en-US" sz="3600"/>
              <a:t>“</a:t>
            </a:r>
            <a:r>
              <a:rPr lang="en-US" altLang="ja-JP" sz="3600"/>
              <a:t>students to </a:t>
            </a:r>
          </a:p>
          <a:p>
            <a:pPr>
              <a:spcBef>
                <a:spcPct val="0"/>
              </a:spcBef>
              <a:buFontTx/>
              <a:buNone/>
            </a:pPr>
            <a:r>
              <a:rPr lang="en-US" altLang="en-US" sz="3600"/>
              <a:t>relate curriculum content </a:t>
            </a:r>
          </a:p>
          <a:p>
            <a:pPr>
              <a:spcBef>
                <a:spcPct val="0"/>
              </a:spcBef>
              <a:buFontTx/>
              <a:buNone/>
            </a:pPr>
            <a:r>
              <a:rPr lang="en-US" altLang="en-US" sz="3600"/>
              <a:t>to their individual and collective experience and to analyze broader social issues relevant to their lives.</a:t>
            </a:r>
            <a:r>
              <a:rPr lang="ja-JP" altLang="en-US" sz="3600"/>
              <a:t>”</a:t>
            </a:r>
            <a:r>
              <a:rPr lang="en-US" altLang="ja-JP" sz="3600"/>
              <a:t> This is a joint learning experience that involves both students and teachers in the learning process.</a:t>
            </a:r>
            <a:endParaRPr lang="en-US" altLang="en-US" sz="3600"/>
          </a:p>
        </p:txBody>
      </p:sp>
      <p:pic>
        <p:nvPicPr>
          <p:cNvPr id="23555" name="Picture 4" descr="CumminsJim">
            <a:extLst>
              <a:ext uri="{FF2B5EF4-FFF2-40B4-BE49-F238E27FC236}">
                <a16:creationId xmlns:a16="http://schemas.microsoft.com/office/drawing/2014/main" id="{F443DB69-91C1-0EA3-8D08-8BBA191FAC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0"/>
            <a:ext cx="35052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3">
            <a:extLst>
              <a:ext uri="{FF2B5EF4-FFF2-40B4-BE49-F238E27FC236}">
                <a16:creationId xmlns:a16="http://schemas.microsoft.com/office/drawing/2014/main" id="{92A6073F-ABDE-FF7E-F032-6F97FB6E18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713647D-DA94-0E49-9540-F0A1FF2E13F1}" type="slidenum">
              <a:rPr lang="en-US" altLang="en-US" sz="1300"/>
              <a:pPr>
                <a:spcBef>
                  <a:spcPct val="0"/>
                </a:spcBef>
                <a:buFontTx/>
                <a:buNone/>
              </a:pPr>
              <a:t>18</a:t>
            </a:fld>
            <a:endParaRPr lang="en-US" altLang="en-US" sz="1300"/>
          </a:p>
        </p:txBody>
      </p:sp>
      <p:sp>
        <p:nvSpPr>
          <p:cNvPr id="25602" name="Text Box 2">
            <a:extLst>
              <a:ext uri="{FF2B5EF4-FFF2-40B4-BE49-F238E27FC236}">
                <a16:creationId xmlns:a16="http://schemas.microsoft.com/office/drawing/2014/main" id="{37071D47-8282-EA4F-38EF-92B8F48E8E60}"/>
              </a:ext>
            </a:extLst>
          </p:cNvPr>
          <p:cNvSpPr txBox="1">
            <a:spLocks noChangeArrowheads="1"/>
          </p:cNvSpPr>
          <p:nvPr/>
        </p:nvSpPr>
        <p:spPr bwMode="auto">
          <a:xfrm>
            <a:off x="0" y="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863600" algn="l"/>
              </a:tabLst>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863600" algn="l"/>
              </a:tabLst>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863600" algn="l"/>
              </a:tabLst>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863600" algn="l"/>
              </a:tabLst>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863600" algn="l"/>
              </a:tabLst>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000" b="1" dirty="0"/>
              <a:t>	</a:t>
            </a:r>
            <a:r>
              <a:rPr lang="en-US" altLang="en-US" sz="4000" dirty="0"/>
              <a:t>Cummins found that teachers must learn from their students as well as having the students learn from them.</a:t>
            </a:r>
            <a:endParaRPr lang="en-US" altLang="en-US" sz="4000" dirty="0">
              <a:latin typeface="Times" charset="0"/>
            </a:endParaRPr>
          </a:p>
        </p:txBody>
      </p:sp>
      <p:sp>
        <p:nvSpPr>
          <p:cNvPr id="25603" name="Text Box 4">
            <a:extLst>
              <a:ext uri="{FF2B5EF4-FFF2-40B4-BE49-F238E27FC236}">
                <a16:creationId xmlns:a16="http://schemas.microsoft.com/office/drawing/2014/main" id="{884D596B-9F37-2F7F-66B5-F43A638652F7}"/>
              </a:ext>
            </a:extLst>
          </p:cNvPr>
          <p:cNvSpPr txBox="1">
            <a:spLocks noChangeArrowheads="1"/>
          </p:cNvSpPr>
          <p:nvPr/>
        </p:nvSpPr>
        <p:spPr bwMode="auto">
          <a:xfrm>
            <a:off x="0" y="2819400"/>
            <a:ext cx="56388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000" b="1"/>
              <a:t>	</a:t>
            </a:r>
            <a:r>
              <a:rPr lang="en-US" altLang="en-US" sz="4000"/>
              <a:t>Linda Cleary and Thomas Peacock’</a:t>
            </a:r>
            <a:r>
              <a:rPr lang="en-US" altLang="ja-JP" sz="4000"/>
              <a:t>s </a:t>
            </a:r>
            <a:r>
              <a:rPr lang="en-US" altLang="ja-JP" sz="4000" i="1"/>
              <a:t>Collected Wisdom</a:t>
            </a:r>
            <a:r>
              <a:rPr lang="en-US" altLang="ja-JP" sz="4000"/>
              <a:t> emphasizes this theme of </a:t>
            </a:r>
            <a:r>
              <a:rPr lang="ja-JP" altLang="en-US" sz="4000"/>
              <a:t>“</a:t>
            </a:r>
            <a:r>
              <a:rPr lang="en-US" altLang="ja-JP" sz="4000"/>
              <a:t>teacher as learner.</a:t>
            </a:r>
            <a:r>
              <a:rPr lang="ja-JP" altLang="en-US" sz="4000"/>
              <a:t>”</a:t>
            </a:r>
            <a:endParaRPr lang="en-US" altLang="ja-JP" sz="4000">
              <a:latin typeface="Times" charset="0"/>
            </a:endParaRPr>
          </a:p>
          <a:p>
            <a:pPr eaLnBrk="1" hangingPunct="1">
              <a:spcBef>
                <a:spcPct val="0"/>
              </a:spcBef>
              <a:buFontTx/>
              <a:buNone/>
            </a:pPr>
            <a:endParaRPr lang="en-US" altLang="en-US" sz="1200"/>
          </a:p>
        </p:txBody>
      </p:sp>
      <p:pic>
        <p:nvPicPr>
          <p:cNvPr id="25604" name="Picture 7" descr="Wisdom2">
            <a:extLst>
              <a:ext uri="{FF2B5EF4-FFF2-40B4-BE49-F238E27FC236}">
                <a16:creationId xmlns:a16="http://schemas.microsoft.com/office/drawing/2014/main" id="{327553D3-E36B-C7A5-7934-8F4D06F103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1950" y="1905000"/>
            <a:ext cx="37020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3">
            <a:extLst>
              <a:ext uri="{FF2B5EF4-FFF2-40B4-BE49-F238E27FC236}">
                <a16:creationId xmlns:a16="http://schemas.microsoft.com/office/drawing/2014/main" id="{AADFE681-B91B-D87D-9843-8C1BD8546D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4EF10BD-9D1D-634C-8713-B304CE25F87E}" type="slidenum">
              <a:rPr lang="en-US" altLang="en-US" sz="1300"/>
              <a:pPr>
                <a:spcBef>
                  <a:spcPct val="0"/>
                </a:spcBef>
                <a:buFontTx/>
                <a:buNone/>
              </a:pPr>
              <a:t>19</a:t>
            </a:fld>
            <a:endParaRPr lang="en-US" altLang="en-US" sz="1300"/>
          </a:p>
        </p:txBody>
      </p:sp>
      <p:sp>
        <p:nvSpPr>
          <p:cNvPr id="27650" name="Text Box 2">
            <a:extLst>
              <a:ext uri="{FF2B5EF4-FFF2-40B4-BE49-F238E27FC236}">
                <a16:creationId xmlns:a16="http://schemas.microsoft.com/office/drawing/2014/main" id="{F0F7FE1A-1E24-B171-F8DB-C2CC3BB9A4C1}"/>
              </a:ext>
            </a:extLst>
          </p:cNvPr>
          <p:cNvSpPr txBox="1">
            <a:spLocks noChangeArrowheads="1"/>
          </p:cNvSpPr>
          <p:nvPr/>
        </p:nvSpPr>
        <p:spPr bwMode="auto">
          <a:xfrm>
            <a:off x="0" y="457200"/>
            <a:ext cx="91440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863600" algn="l"/>
              </a:tabLst>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863600" algn="l"/>
              </a:tabLst>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863600" algn="l"/>
              </a:tabLst>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863600" algn="l"/>
              </a:tabLst>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863600" algn="l"/>
              </a:tabLst>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863600" algn="l"/>
              </a:tabLst>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000" dirty="0"/>
              <a:t>	</a:t>
            </a:r>
            <a:r>
              <a:rPr lang="en-US" altLang="en-US" sz="3600" dirty="0"/>
              <a:t>Cleary and Peacock learned from over a hundred interviews of teachers of American Indian students that teachers need to learn about the lives of their students beyond the school grounds in order to learn more about the home language and culture of their students and understand the challenges they face. They also write about the importance of giving students some choices in what they read and study.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1">
            <a:extLst>
              <a:ext uri="{FF2B5EF4-FFF2-40B4-BE49-F238E27FC236}">
                <a16:creationId xmlns:a16="http://schemas.microsoft.com/office/drawing/2014/main" id="{C69D86CF-4EAB-E3AD-2BA1-6814C2FED9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FD3BB632-A2EF-CE46-A2F8-B2D967C8130C}" type="slidenum">
              <a:rPr lang="en-US" altLang="en-US" sz="1300"/>
              <a:pPr/>
              <a:t>2</a:t>
            </a:fld>
            <a:endParaRPr lang="en-US" altLang="en-US" sz="1300"/>
          </a:p>
        </p:txBody>
      </p:sp>
      <p:sp>
        <p:nvSpPr>
          <p:cNvPr id="92162" name="TextBox 2">
            <a:extLst>
              <a:ext uri="{FF2B5EF4-FFF2-40B4-BE49-F238E27FC236}">
                <a16:creationId xmlns:a16="http://schemas.microsoft.com/office/drawing/2014/main" id="{F1E3D3EC-FBF0-98E7-1885-8E467248B018}"/>
              </a:ext>
            </a:extLst>
          </p:cNvPr>
          <p:cNvSpPr txBox="1">
            <a:spLocks noChangeArrowheads="1"/>
          </p:cNvSpPr>
          <p:nvPr/>
        </p:nvSpPr>
        <p:spPr bwMode="auto">
          <a:xfrm>
            <a:off x="0" y="15240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t>	</a:t>
            </a:r>
            <a:endParaRPr lang="en-US" altLang="en-US" sz="2800"/>
          </a:p>
        </p:txBody>
      </p:sp>
      <p:sp>
        <p:nvSpPr>
          <p:cNvPr id="92163" name="TextBox 4">
            <a:extLst>
              <a:ext uri="{FF2B5EF4-FFF2-40B4-BE49-F238E27FC236}">
                <a16:creationId xmlns:a16="http://schemas.microsoft.com/office/drawing/2014/main" id="{E9846E8D-20CB-C3A0-3D6A-9199DEBE5FAB}"/>
              </a:ext>
            </a:extLst>
          </p:cNvPr>
          <p:cNvSpPr txBox="1">
            <a:spLocks noChangeArrowheads="1"/>
          </p:cNvSpPr>
          <p:nvPr/>
        </p:nvSpPr>
        <p:spPr bwMode="auto">
          <a:xfrm>
            <a:off x="0" y="1143000"/>
            <a:ext cx="4953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t>	</a:t>
            </a:r>
            <a:r>
              <a:rPr lang="en-US" altLang="en-US" sz="3200" dirty="0"/>
              <a:t>In a September 2000 press release, then Navajo Nation President Kelsey Begaye declared that the </a:t>
            </a:r>
            <a:r>
              <a:rPr lang="ja-JP" altLang="en-US" sz="3200"/>
              <a:t>“</a:t>
            </a:r>
            <a:r>
              <a:rPr lang="en-US" altLang="ja-JP" sz="3200" dirty="0"/>
              <a:t>preservation of Navajo culture, tradition, and language</a:t>
            </a:r>
            <a:r>
              <a:rPr lang="ja-JP" altLang="en-US" sz="3200"/>
              <a:t>”</a:t>
            </a:r>
            <a:r>
              <a:rPr lang="en-US" altLang="ja-JP" sz="3200" dirty="0"/>
              <a:t> is the number one guiding principle of the Navajo Nation.</a:t>
            </a:r>
            <a:r>
              <a:rPr lang="ja-JP" altLang="en-US" sz="3200"/>
              <a:t>”</a:t>
            </a:r>
            <a:endParaRPr lang="en-US" altLang="en-US" sz="3200" dirty="0"/>
          </a:p>
        </p:txBody>
      </p:sp>
      <p:pic>
        <p:nvPicPr>
          <p:cNvPr id="92164" name="Picture 4" descr="File:Begaye.jpeg">
            <a:extLst>
              <a:ext uri="{FF2B5EF4-FFF2-40B4-BE49-F238E27FC236}">
                <a16:creationId xmlns:a16="http://schemas.microsoft.com/office/drawing/2014/main" id="{6120B29B-D26C-E5F7-3EBC-4D98D0B5B4F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73663" y="1295400"/>
            <a:ext cx="397033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D0EFE2-5CA0-9DC8-7593-6D00926D0407}"/>
              </a:ext>
            </a:extLst>
          </p:cNvPr>
          <p:cNvSpPr>
            <a:spLocks noGrp="1"/>
          </p:cNvSpPr>
          <p:nvPr>
            <p:ph type="sldNum" sz="quarter" idx="12"/>
          </p:nvPr>
        </p:nvSpPr>
        <p:spPr/>
        <p:txBody>
          <a:bodyPr/>
          <a:lstStyle/>
          <a:p>
            <a:fld id="{979DF004-8F47-E14A-B47E-94BF80D12BE5}" type="slidenum">
              <a:rPr lang="en-US" altLang="en-US" smtClean="0"/>
              <a:pPr/>
              <a:t>20</a:t>
            </a:fld>
            <a:endParaRPr lang="en-US" altLang="en-US"/>
          </a:p>
        </p:txBody>
      </p:sp>
      <p:pic>
        <p:nvPicPr>
          <p:cNvPr id="6" name="Picture 5" descr="A book cover with a person carrying a bag&#10;&#10;Description automatically generated">
            <a:extLst>
              <a:ext uri="{FF2B5EF4-FFF2-40B4-BE49-F238E27FC236}">
                <a16:creationId xmlns:a16="http://schemas.microsoft.com/office/drawing/2014/main" id="{43FB463B-A73A-C3D3-A01D-CECB8728FDDC}"/>
              </a:ext>
            </a:extLst>
          </p:cNvPr>
          <p:cNvPicPr>
            <a:picLocks noChangeAspect="1"/>
          </p:cNvPicPr>
          <p:nvPr/>
        </p:nvPicPr>
        <p:blipFill>
          <a:blip r:embed="rId2"/>
          <a:stretch>
            <a:fillRect/>
          </a:stretch>
        </p:blipFill>
        <p:spPr>
          <a:xfrm>
            <a:off x="4680295" y="0"/>
            <a:ext cx="4497572" cy="6858000"/>
          </a:xfrm>
          <a:prstGeom prst="rect">
            <a:avLst/>
          </a:prstGeom>
        </p:spPr>
      </p:pic>
      <p:sp>
        <p:nvSpPr>
          <p:cNvPr id="3" name="TextBox 2">
            <a:extLst>
              <a:ext uri="{FF2B5EF4-FFF2-40B4-BE49-F238E27FC236}">
                <a16:creationId xmlns:a16="http://schemas.microsoft.com/office/drawing/2014/main" id="{47026A27-1C2D-0223-FF11-29398F813AA0}"/>
              </a:ext>
            </a:extLst>
          </p:cNvPr>
          <p:cNvSpPr txBox="1"/>
          <p:nvPr/>
        </p:nvSpPr>
        <p:spPr>
          <a:xfrm>
            <a:off x="228600" y="381000"/>
            <a:ext cx="4343400" cy="6001643"/>
          </a:xfrm>
          <a:prstGeom prst="rect">
            <a:avLst/>
          </a:prstGeom>
          <a:noFill/>
        </p:spPr>
        <p:txBody>
          <a:bodyPr wrap="square" rtlCol="0">
            <a:spAutoFit/>
          </a:bodyPr>
          <a:lstStyle/>
          <a:p>
            <a:r>
              <a:rPr lang="en-US" sz="3200" dirty="0"/>
              <a:t>	The contributors to my </a:t>
            </a:r>
            <a:r>
              <a:rPr lang="en-US" sz="3200" i="1" dirty="0"/>
              <a:t>Teaching Indigenous Students: Honoring Place, Community, and Culture </a:t>
            </a:r>
            <a:r>
              <a:rPr lang="en-US" sz="3200" dirty="0"/>
              <a:t>wrote chapters on promoting Indigenous literacy, mathematics, science, social studies, music, art, and physical education.</a:t>
            </a:r>
          </a:p>
        </p:txBody>
      </p:sp>
    </p:spTree>
    <p:extLst>
      <p:ext uri="{BB962C8B-B14F-4D97-AF65-F5344CB8AC3E}">
        <p14:creationId xmlns:p14="http://schemas.microsoft.com/office/powerpoint/2010/main" val="238055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9090A-747F-2CBF-AD2C-A66D717182F5}"/>
              </a:ext>
            </a:extLst>
          </p:cNvPr>
          <p:cNvSpPr>
            <a:spLocks noGrp="1"/>
          </p:cNvSpPr>
          <p:nvPr>
            <p:ph type="sldNum" sz="quarter" idx="12"/>
          </p:nvPr>
        </p:nvSpPr>
        <p:spPr/>
        <p:txBody>
          <a:bodyPr/>
          <a:lstStyle/>
          <a:p>
            <a:fld id="{979DF004-8F47-E14A-B47E-94BF80D12BE5}" type="slidenum">
              <a:rPr lang="en-US" altLang="en-US" smtClean="0"/>
              <a:pPr/>
              <a:t>21</a:t>
            </a:fld>
            <a:endParaRPr lang="en-US" altLang="en-US"/>
          </a:p>
        </p:txBody>
      </p:sp>
      <p:pic>
        <p:nvPicPr>
          <p:cNvPr id="4" name="Picture 3" descr="A book cover with a person holding a dog&#10;&#10;Description automatically generated">
            <a:extLst>
              <a:ext uri="{FF2B5EF4-FFF2-40B4-BE49-F238E27FC236}">
                <a16:creationId xmlns:a16="http://schemas.microsoft.com/office/drawing/2014/main" id="{F681EA14-C613-C768-1A56-23F9CD79B0AC}"/>
              </a:ext>
            </a:extLst>
          </p:cNvPr>
          <p:cNvPicPr>
            <a:picLocks noChangeAspect="1"/>
          </p:cNvPicPr>
          <p:nvPr/>
        </p:nvPicPr>
        <p:blipFill>
          <a:blip r:embed="rId2"/>
          <a:stretch>
            <a:fillRect/>
          </a:stretch>
        </p:blipFill>
        <p:spPr>
          <a:xfrm>
            <a:off x="4572000" y="0"/>
            <a:ext cx="4572000" cy="6858000"/>
          </a:xfrm>
          <a:prstGeom prst="rect">
            <a:avLst/>
          </a:prstGeom>
        </p:spPr>
      </p:pic>
      <p:sp>
        <p:nvSpPr>
          <p:cNvPr id="5" name="TextBox 4">
            <a:extLst>
              <a:ext uri="{FF2B5EF4-FFF2-40B4-BE49-F238E27FC236}">
                <a16:creationId xmlns:a16="http://schemas.microsoft.com/office/drawing/2014/main" id="{12614A3C-B825-265F-277C-8B23F62C038C}"/>
              </a:ext>
            </a:extLst>
          </p:cNvPr>
          <p:cNvSpPr txBox="1"/>
          <p:nvPr/>
        </p:nvSpPr>
        <p:spPr>
          <a:xfrm>
            <a:off x="609600" y="838200"/>
            <a:ext cx="3657600" cy="5693866"/>
          </a:xfrm>
          <a:prstGeom prst="rect">
            <a:avLst/>
          </a:prstGeom>
          <a:noFill/>
        </p:spPr>
        <p:txBody>
          <a:bodyPr wrap="square" rtlCol="0">
            <a:spAutoFit/>
          </a:bodyPr>
          <a:lstStyle/>
          <a:p>
            <a:r>
              <a:rPr lang="en-US" sz="3200" dirty="0"/>
              <a:t>	In writing and literature classes students need to see examples of literature written by Din</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é and other Indigenous authors. This 2021 book focuses on the work of Navajo writers.</a:t>
            </a:r>
          </a:p>
          <a:p>
            <a:endParaRPr lang="en-US" dirty="0"/>
          </a:p>
        </p:txBody>
      </p:sp>
    </p:spTree>
    <p:extLst>
      <p:ext uri="{BB962C8B-B14F-4D97-AF65-F5344CB8AC3E}">
        <p14:creationId xmlns:p14="http://schemas.microsoft.com/office/powerpoint/2010/main" val="725227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Number Placeholder 3">
            <a:extLst>
              <a:ext uri="{FF2B5EF4-FFF2-40B4-BE49-F238E27FC236}">
                <a16:creationId xmlns:a16="http://schemas.microsoft.com/office/drawing/2014/main" id="{C1BE348C-23B8-F285-7EA6-E998DCFFCD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AC6A05C-1AC6-BE4A-9C9E-AADA7A3F68F4}" type="slidenum">
              <a:rPr lang="en-US" altLang="en-US" sz="1300"/>
              <a:pPr>
                <a:spcBef>
                  <a:spcPct val="0"/>
                </a:spcBef>
                <a:buFontTx/>
                <a:buNone/>
              </a:pPr>
              <a:t>22</a:t>
            </a:fld>
            <a:endParaRPr lang="en-US" altLang="en-US" sz="1300"/>
          </a:p>
        </p:txBody>
      </p:sp>
      <p:sp>
        <p:nvSpPr>
          <p:cNvPr id="83970" name="Text Box 2">
            <a:extLst>
              <a:ext uri="{FF2B5EF4-FFF2-40B4-BE49-F238E27FC236}">
                <a16:creationId xmlns:a16="http://schemas.microsoft.com/office/drawing/2014/main" id="{49DC59DC-4B95-98B1-5CBD-5F7A09E8012D}"/>
              </a:ext>
            </a:extLst>
          </p:cNvPr>
          <p:cNvSpPr txBox="1">
            <a:spLocks noChangeArrowheads="1"/>
          </p:cNvSpPr>
          <p:nvPr/>
        </p:nvSpPr>
        <p:spPr bwMode="auto">
          <a:xfrm>
            <a:off x="0" y="685800"/>
            <a:ext cx="46482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dirty="0"/>
              <a:t> 	</a:t>
            </a:r>
            <a:r>
              <a:rPr lang="en-US" altLang="en-US" sz="2800" dirty="0">
                <a:cs typeface="Arial" panose="020B0604020202020204" pitchFamily="34" charset="0"/>
              </a:rPr>
              <a:t>One example of </a:t>
            </a:r>
            <a:r>
              <a:rPr lang="en-US" sz="1800" dirty="0">
                <a:effectLst/>
                <a:ea typeface="Arial" panose="020B0604020202020204" pitchFamily="34" charset="0"/>
                <a:cs typeface="Arial" panose="020B0604020202020204" pitchFamily="34" charset="0"/>
              </a:rPr>
              <a:t>Diné</a:t>
            </a:r>
            <a:r>
              <a:rPr lang="en-US" sz="1600" dirty="0">
                <a:effectLst/>
                <a:cs typeface="Arial" panose="020B0604020202020204" pitchFamily="34" charset="0"/>
              </a:rPr>
              <a:t> </a:t>
            </a:r>
            <a:r>
              <a:rPr lang="en-US" altLang="en-US" sz="3200" dirty="0"/>
              <a:t>Blackhorse Mitchell’s </a:t>
            </a:r>
            <a:r>
              <a:rPr lang="en-US" altLang="ja-JP" sz="3200" dirty="0"/>
              <a:t>autobiography, </a:t>
            </a:r>
            <a:r>
              <a:rPr lang="en-US" altLang="ja-JP" sz="3200" i="1" dirty="0"/>
              <a:t>Miracle Hill,</a:t>
            </a:r>
            <a:r>
              <a:rPr lang="en-US" altLang="ja-JP" sz="3200" dirty="0"/>
              <a:t> was originally published in 1967 by the University of Oklahoma Press and has been reprinted by the University of Arizona Press. It started as a high school writing assignment!</a:t>
            </a:r>
            <a:endParaRPr lang="en-US" altLang="en-US" sz="3200" dirty="0"/>
          </a:p>
        </p:txBody>
      </p:sp>
      <p:pic>
        <p:nvPicPr>
          <p:cNvPr id="3" name="Picture 2" descr="A book cover of a mountain&#10;&#10;Description automatically generated">
            <a:extLst>
              <a:ext uri="{FF2B5EF4-FFF2-40B4-BE49-F238E27FC236}">
                <a16:creationId xmlns:a16="http://schemas.microsoft.com/office/drawing/2014/main" id="{70A6D436-0EFD-AFED-3BD2-8E93FCD546ED}"/>
              </a:ext>
            </a:extLst>
          </p:cNvPr>
          <p:cNvPicPr>
            <a:picLocks noChangeAspect="1"/>
          </p:cNvPicPr>
          <p:nvPr/>
        </p:nvPicPr>
        <p:blipFill>
          <a:blip r:embed="rId3"/>
          <a:stretch>
            <a:fillRect/>
          </a:stretch>
        </p:blipFill>
        <p:spPr>
          <a:xfrm>
            <a:off x="4580744" y="0"/>
            <a:ext cx="4562418"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Number Placeholder 3">
            <a:extLst>
              <a:ext uri="{FF2B5EF4-FFF2-40B4-BE49-F238E27FC236}">
                <a16:creationId xmlns:a16="http://schemas.microsoft.com/office/drawing/2014/main" id="{3C78F999-814D-83D3-B0BE-A4C7F9518E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4FD7705-A53E-5C48-A6FC-6EE183CCAA37}" type="slidenum">
              <a:rPr lang="en-US" altLang="en-US" sz="1300"/>
              <a:pPr>
                <a:spcBef>
                  <a:spcPct val="0"/>
                </a:spcBef>
                <a:buFontTx/>
                <a:buNone/>
              </a:pPr>
              <a:t>23</a:t>
            </a:fld>
            <a:endParaRPr lang="en-US" altLang="en-US" sz="1300"/>
          </a:p>
        </p:txBody>
      </p:sp>
      <p:pic>
        <p:nvPicPr>
          <p:cNvPr id="86018" name="Picture 4" descr="Alexie.jpg">
            <a:extLst>
              <a:ext uri="{FF2B5EF4-FFF2-40B4-BE49-F238E27FC236}">
                <a16:creationId xmlns:a16="http://schemas.microsoft.com/office/drawing/2014/main" id="{60E7A940-8EF6-6F0F-2BAB-072423C133D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Box 5">
            <a:extLst>
              <a:ext uri="{FF2B5EF4-FFF2-40B4-BE49-F238E27FC236}">
                <a16:creationId xmlns:a16="http://schemas.microsoft.com/office/drawing/2014/main" id="{07424181-ED5B-018F-1FF2-A5A8B2AE353C}"/>
              </a:ext>
            </a:extLst>
          </p:cNvPr>
          <p:cNvSpPr txBox="1">
            <a:spLocks noChangeArrowheads="1"/>
          </p:cNvSpPr>
          <p:nvPr/>
        </p:nvSpPr>
        <p:spPr bwMode="auto">
          <a:xfrm>
            <a:off x="4572000" y="609600"/>
            <a:ext cx="4572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000000"/>
                </a:solidFill>
              </a:rPr>
              <a:t>	</a:t>
            </a:r>
            <a:r>
              <a:rPr lang="en-US" altLang="en-US" sz="3600" dirty="0">
                <a:solidFill>
                  <a:srgbClr val="000000"/>
                </a:solidFill>
              </a:rPr>
              <a:t>Seek out books that students will hopefully find to be “good reads” and that can show them the possibilities and opportunities that education can offer them.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03AFA1B1-F457-1DAF-E457-996B39E519B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5602" name="Content Placeholder 4">
            <a:extLst>
              <a:ext uri="{FF2B5EF4-FFF2-40B4-BE49-F238E27FC236}">
                <a16:creationId xmlns:a16="http://schemas.microsoft.com/office/drawing/2014/main" id="{672F81DC-A4CF-C881-64A6-DDE87693FCE9}"/>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15875"/>
            <a:ext cx="9170988" cy="6842125"/>
          </a:xfrm>
        </p:spPr>
      </p:pic>
      <p:sp>
        <p:nvSpPr>
          <p:cNvPr id="25603" name="Slide Number Placeholder 3">
            <a:extLst>
              <a:ext uri="{FF2B5EF4-FFF2-40B4-BE49-F238E27FC236}">
                <a16:creationId xmlns:a16="http://schemas.microsoft.com/office/drawing/2014/main" id="{11534233-2F83-3C67-9848-EDC3DDC23E1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7283EEB-6B2D-9141-A917-E3345BA3EEE2}" type="slidenum">
              <a:rPr lang="en-US" altLang="en-US" sz="1400"/>
              <a:pPr>
                <a:spcBef>
                  <a:spcPct val="0"/>
                </a:spcBef>
                <a:buFontTx/>
                <a:buNone/>
              </a:pPr>
              <a:t>24</a:t>
            </a:fld>
            <a:endParaRPr lang="en-US" altLang="en-US"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1">
            <a:extLst>
              <a:ext uri="{FF2B5EF4-FFF2-40B4-BE49-F238E27FC236}">
                <a16:creationId xmlns:a16="http://schemas.microsoft.com/office/drawing/2014/main" id="{5CE2A356-19CC-7EEA-C469-D052A49640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54963EE-4E73-2245-A2A3-80F0A87ADDB7}" type="slidenum">
              <a:rPr lang="en-US" altLang="en-US" sz="1400"/>
              <a:pPr>
                <a:spcBef>
                  <a:spcPct val="0"/>
                </a:spcBef>
                <a:buFontTx/>
                <a:buNone/>
              </a:pPr>
              <a:t>25</a:t>
            </a:fld>
            <a:endParaRPr lang="en-US" altLang="en-US" sz="1400"/>
          </a:p>
        </p:txBody>
      </p:sp>
      <p:sp>
        <p:nvSpPr>
          <p:cNvPr id="100354" name="TextBox 2">
            <a:extLst>
              <a:ext uri="{FF2B5EF4-FFF2-40B4-BE49-F238E27FC236}">
                <a16:creationId xmlns:a16="http://schemas.microsoft.com/office/drawing/2014/main" id="{4CDF5763-48A2-D2B2-D35E-2AB5A5327B4E}"/>
              </a:ext>
            </a:extLst>
          </p:cNvPr>
          <p:cNvSpPr txBox="1">
            <a:spLocks noChangeArrowheads="1"/>
          </p:cNvSpPr>
          <p:nvPr/>
        </p:nvSpPr>
        <p:spPr bwMode="auto">
          <a:xfrm>
            <a:off x="0" y="1828800"/>
            <a:ext cx="45021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000" b="1" dirty="0">
                <a:solidFill>
                  <a:srgbClr val="00004D"/>
                </a:solidFill>
              </a:rPr>
              <a:t>A book like this one can give students practice reading.</a:t>
            </a:r>
          </a:p>
        </p:txBody>
      </p:sp>
      <p:pic>
        <p:nvPicPr>
          <p:cNvPr id="108547" name="Picture 2">
            <a:extLst>
              <a:ext uri="{FF2B5EF4-FFF2-40B4-BE49-F238E27FC236}">
                <a16:creationId xmlns:a16="http://schemas.microsoft.com/office/drawing/2014/main" id="{9985462C-3191-257B-C2BE-652F49DA48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0"/>
            <a:ext cx="259715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Content Placeholder 2">
            <a:extLst>
              <a:ext uri="{FF2B5EF4-FFF2-40B4-BE49-F238E27FC236}">
                <a16:creationId xmlns:a16="http://schemas.microsoft.com/office/drawing/2014/main" id="{2439B855-1AFE-C6E6-7BB0-DDB6545E09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0" y="0"/>
            <a:ext cx="463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1">
            <a:extLst>
              <a:ext uri="{FF2B5EF4-FFF2-40B4-BE49-F238E27FC236}">
                <a16:creationId xmlns:a16="http://schemas.microsoft.com/office/drawing/2014/main" id="{9DBDCDB0-3F7C-A867-2C0D-807B77B61D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651E9CF1-2726-7B48-9567-99C7E196DC26}" type="slidenum">
              <a:rPr lang="en-US" altLang="en-US" sz="1300"/>
              <a:pPr/>
              <a:t>26</a:t>
            </a:fld>
            <a:endParaRPr lang="en-US" altLang="en-US" sz="1300"/>
          </a:p>
        </p:txBody>
      </p:sp>
      <p:pic>
        <p:nvPicPr>
          <p:cNvPr id="17410" name="Picture 2">
            <a:extLst>
              <a:ext uri="{FF2B5EF4-FFF2-40B4-BE49-F238E27FC236}">
                <a16:creationId xmlns:a16="http://schemas.microsoft.com/office/drawing/2014/main" id="{F5E40A9F-502D-4730-F93A-712E4C6C090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3175"/>
            <a:ext cx="450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a:extLst>
              <a:ext uri="{FF2B5EF4-FFF2-40B4-BE49-F238E27FC236}">
                <a16:creationId xmlns:a16="http://schemas.microsoft.com/office/drawing/2014/main" id="{9DED061A-175C-894F-366E-1CB2D731EBB7}"/>
              </a:ext>
            </a:extLst>
          </p:cNvPr>
          <p:cNvSpPr txBox="1">
            <a:spLocks noChangeArrowheads="1"/>
          </p:cNvSpPr>
          <p:nvPr/>
        </p:nvSpPr>
        <p:spPr bwMode="auto">
          <a:xfrm>
            <a:off x="4572000" y="228600"/>
            <a:ext cx="4559300" cy="65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r>
              <a:rPr lang="en-US" altLang="en-US" sz="3200" dirty="0"/>
              <a:t>	</a:t>
            </a:r>
            <a:r>
              <a:rPr lang="en-US" altLang="en-US" sz="3000" dirty="0"/>
              <a:t>In researching the history of American Indian education, I was impressed by how Navajo history is intertwined with U.S. and world history. The Navajo Long Walk is connected to the U.S. Civil War, stock reduction to the Great Depression, and Navajo sovereignty to post World War II United Nations human rights efforts.</a:t>
            </a:r>
          </a:p>
        </p:txBody>
      </p:sp>
    </p:spTree>
    <p:extLst>
      <p:ext uri="{BB962C8B-B14F-4D97-AF65-F5344CB8AC3E}">
        <p14:creationId xmlns:p14="http://schemas.microsoft.com/office/powerpoint/2010/main" val="2432806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C26D48-AB51-F699-5BE8-5B8AEEAED017}"/>
              </a:ext>
            </a:extLst>
          </p:cNvPr>
          <p:cNvSpPr>
            <a:spLocks noGrp="1"/>
          </p:cNvSpPr>
          <p:nvPr>
            <p:ph type="sldNum" sz="quarter" idx="12"/>
          </p:nvPr>
        </p:nvSpPr>
        <p:spPr/>
        <p:txBody>
          <a:bodyPr/>
          <a:lstStyle/>
          <a:p>
            <a:fld id="{979DF004-8F47-E14A-B47E-94BF80D12BE5}" type="slidenum">
              <a:rPr lang="en-US" altLang="en-US" smtClean="0"/>
              <a:pPr/>
              <a:t>27</a:t>
            </a:fld>
            <a:endParaRPr lang="en-US" altLang="en-US"/>
          </a:p>
        </p:txBody>
      </p:sp>
      <p:sp>
        <p:nvSpPr>
          <p:cNvPr id="5" name="TextBox 4">
            <a:extLst>
              <a:ext uri="{FF2B5EF4-FFF2-40B4-BE49-F238E27FC236}">
                <a16:creationId xmlns:a16="http://schemas.microsoft.com/office/drawing/2014/main" id="{FC0AC36E-6357-9993-ADAC-307165BED458}"/>
              </a:ext>
            </a:extLst>
          </p:cNvPr>
          <p:cNvSpPr txBox="1"/>
          <p:nvPr/>
        </p:nvSpPr>
        <p:spPr>
          <a:xfrm>
            <a:off x="228600" y="228600"/>
            <a:ext cx="3962400" cy="3046988"/>
          </a:xfrm>
          <a:prstGeom prst="rect">
            <a:avLst/>
          </a:prstGeom>
          <a:noFill/>
        </p:spPr>
        <p:txBody>
          <a:bodyPr wrap="square" rtlCol="0">
            <a:spAutoFit/>
          </a:bodyPr>
          <a:lstStyle/>
          <a:p>
            <a:r>
              <a:rPr lang="en-US" sz="3200" dirty="0"/>
              <a:t>	</a:t>
            </a:r>
          </a:p>
          <a:p>
            <a:r>
              <a:rPr lang="en-US" sz="3200" dirty="0"/>
              <a:t>Peterson Zah’s autobiography. It also could be used in a history and civics classes.</a:t>
            </a:r>
          </a:p>
        </p:txBody>
      </p:sp>
      <p:pic>
        <p:nvPicPr>
          <p:cNvPr id="6" name="Picture 5" descr="A person with his hand up&#10;&#10;Description automatically generated">
            <a:extLst>
              <a:ext uri="{FF2B5EF4-FFF2-40B4-BE49-F238E27FC236}">
                <a16:creationId xmlns:a16="http://schemas.microsoft.com/office/drawing/2014/main" id="{F2418E64-3D99-E3B2-EB29-75A17680111A}"/>
              </a:ext>
            </a:extLst>
          </p:cNvPr>
          <p:cNvPicPr>
            <a:picLocks noChangeAspect="1"/>
          </p:cNvPicPr>
          <p:nvPr/>
        </p:nvPicPr>
        <p:blipFill>
          <a:blip r:embed="rId2"/>
          <a:stretch>
            <a:fillRect/>
          </a:stretch>
        </p:blipFill>
        <p:spPr>
          <a:xfrm>
            <a:off x="4572000" y="-32657"/>
            <a:ext cx="4567428" cy="6858000"/>
          </a:xfrm>
          <a:prstGeom prst="rect">
            <a:avLst/>
          </a:prstGeom>
        </p:spPr>
      </p:pic>
    </p:spTree>
    <p:extLst>
      <p:ext uri="{BB962C8B-B14F-4D97-AF65-F5344CB8AC3E}">
        <p14:creationId xmlns:p14="http://schemas.microsoft.com/office/powerpoint/2010/main" val="755577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3">
            <a:extLst>
              <a:ext uri="{FF2B5EF4-FFF2-40B4-BE49-F238E27FC236}">
                <a16:creationId xmlns:a16="http://schemas.microsoft.com/office/drawing/2014/main" id="{57280B65-1CC6-89FD-9FA5-65F2499D92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475C245-A6B0-454F-8FF9-FB37EF5D9832}" type="slidenum">
              <a:rPr lang="en-US" altLang="en-US" sz="1300"/>
              <a:pPr>
                <a:spcBef>
                  <a:spcPct val="0"/>
                </a:spcBef>
                <a:buFontTx/>
                <a:buNone/>
              </a:pPr>
              <a:t>28</a:t>
            </a:fld>
            <a:endParaRPr lang="en-US" altLang="en-US" sz="1300"/>
          </a:p>
        </p:txBody>
      </p:sp>
      <p:pic>
        <p:nvPicPr>
          <p:cNvPr id="71682" name="Picture 4" descr="Sacred">
            <a:extLst>
              <a:ext uri="{FF2B5EF4-FFF2-40B4-BE49-F238E27FC236}">
                <a16:creationId xmlns:a16="http://schemas.microsoft.com/office/drawing/2014/main" id="{6B88F834-E29A-C0E1-796C-0EE4E242ED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1921"/>
            <a:ext cx="94488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70EB47-DE64-0DE6-2875-370FAC3D1EDF}"/>
              </a:ext>
            </a:extLst>
          </p:cNvPr>
          <p:cNvSpPr txBox="1"/>
          <p:nvPr/>
        </p:nvSpPr>
        <p:spPr>
          <a:xfrm>
            <a:off x="0" y="685800"/>
            <a:ext cx="8686800" cy="2246769"/>
          </a:xfrm>
          <a:prstGeom prst="rect">
            <a:avLst/>
          </a:prstGeom>
          <a:noFill/>
        </p:spPr>
        <p:txBody>
          <a:bodyPr wrap="square" rtlCol="0">
            <a:spAutoFit/>
          </a:bodyPr>
          <a:lstStyle/>
          <a:p>
            <a:r>
              <a:rPr lang="en-US" sz="2800" dirty="0">
                <a:solidFill>
                  <a:schemeClr val="accent1"/>
                </a:solidFill>
              </a:rPr>
              <a:t>Teachers, students, and community members at Rock Point Community School contributed articles</a:t>
            </a:r>
          </a:p>
          <a:p>
            <a:r>
              <a:rPr lang="en-US" sz="2800" dirty="0">
                <a:solidFill>
                  <a:schemeClr val="accent1"/>
                </a:solidFill>
              </a:rPr>
              <a:t>on various aspects of Navajo history, culture, and then current affairs to a 300-page book that could be used in history, culture, and even science classes.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3">
            <a:extLst>
              <a:ext uri="{FF2B5EF4-FFF2-40B4-BE49-F238E27FC236}">
                <a16:creationId xmlns:a16="http://schemas.microsoft.com/office/drawing/2014/main" id="{64088D87-CA84-E2A0-43E0-1ADA90414B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A59281C-1B76-844E-B2AC-A5E4D66627E6}" type="slidenum">
              <a:rPr lang="en-US" altLang="en-US" sz="1300"/>
              <a:pPr>
                <a:spcBef>
                  <a:spcPct val="0"/>
                </a:spcBef>
                <a:buFontTx/>
                <a:buNone/>
              </a:pPr>
              <a:t>29</a:t>
            </a:fld>
            <a:endParaRPr lang="en-US" altLang="en-US" sz="1300"/>
          </a:p>
        </p:txBody>
      </p:sp>
      <p:pic>
        <p:nvPicPr>
          <p:cNvPr id="73730" name="Picture 3" descr="StripMining">
            <a:extLst>
              <a:ext uri="{FF2B5EF4-FFF2-40B4-BE49-F238E27FC236}">
                <a16:creationId xmlns:a16="http://schemas.microsoft.com/office/drawing/2014/main" id="{ACB0AD8D-DF67-15DF-6514-9EDAD23D9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EF9C1-A7DD-5EB4-0968-9513354A5402}"/>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11BD0F5-09E0-32AD-A942-F1F1F8C8116E}"/>
              </a:ext>
            </a:extLst>
          </p:cNvPr>
          <p:cNvPicPr>
            <a:picLocks noGrp="1" noChangeAspect="1"/>
          </p:cNvPicPr>
          <p:nvPr>
            <p:ph idx="1"/>
          </p:nvPr>
        </p:nvPicPr>
        <p:blipFill>
          <a:blip r:embed="rId2"/>
          <a:stretch>
            <a:fillRect/>
          </a:stretch>
        </p:blipFill>
        <p:spPr>
          <a:xfrm>
            <a:off x="0" y="0"/>
            <a:ext cx="4537468" cy="6858000"/>
          </a:xfrm>
        </p:spPr>
      </p:pic>
      <p:sp>
        <p:nvSpPr>
          <p:cNvPr id="4" name="Slide Number Placeholder 3">
            <a:extLst>
              <a:ext uri="{FF2B5EF4-FFF2-40B4-BE49-F238E27FC236}">
                <a16:creationId xmlns:a16="http://schemas.microsoft.com/office/drawing/2014/main" id="{A3E494C3-E3F0-6995-248C-970D4B28BE29}"/>
              </a:ext>
            </a:extLst>
          </p:cNvPr>
          <p:cNvSpPr>
            <a:spLocks noGrp="1"/>
          </p:cNvSpPr>
          <p:nvPr>
            <p:ph type="sldNum" sz="quarter" idx="12"/>
          </p:nvPr>
        </p:nvSpPr>
        <p:spPr/>
        <p:txBody>
          <a:bodyPr/>
          <a:lstStyle/>
          <a:p>
            <a:fld id="{82A6DF7F-3653-B741-A584-FBEADA36EA92}" type="slidenum">
              <a:rPr lang="en-US" altLang="en-US" smtClean="0"/>
              <a:pPr/>
              <a:t>3</a:t>
            </a:fld>
            <a:endParaRPr lang="en-US" altLang="en-US"/>
          </a:p>
        </p:txBody>
      </p:sp>
      <p:sp>
        <p:nvSpPr>
          <p:cNvPr id="7" name="TextBox 6">
            <a:extLst>
              <a:ext uri="{FF2B5EF4-FFF2-40B4-BE49-F238E27FC236}">
                <a16:creationId xmlns:a16="http://schemas.microsoft.com/office/drawing/2014/main" id="{868E986D-D41C-8C3C-D995-D6185782EFA3}"/>
              </a:ext>
            </a:extLst>
          </p:cNvPr>
          <p:cNvSpPr txBox="1"/>
          <p:nvPr/>
        </p:nvSpPr>
        <p:spPr>
          <a:xfrm>
            <a:off x="4606534" y="274638"/>
            <a:ext cx="4385066" cy="5693866"/>
          </a:xfrm>
          <a:prstGeom prst="rect">
            <a:avLst/>
          </a:prstGeom>
          <a:noFill/>
        </p:spPr>
        <p:txBody>
          <a:bodyPr wrap="square" rtlCol="0">
            <a:spAutoFit/>
          </a:bodyPr>
          <a:lstStyle/>
          <a:p>
            <a:r>
              <a:rPr lang="en-US" sz="3200" dirty="0"/>
              <a:t>	I would like to discuss today what can be done to help Indigenize and </a:t>
            </a:r>
            <a:r>
              <a:rPr lang="en-US" sz="3200" dirty="0" err="1"/>
              <a:t>Navajoize</a:t>
            </a:r>
            <a:r>
              <a:rPr lang="en-US" sz="3200" dirty="0"/>
              <a:t> education to make it more engaging and relevant for Din</a:t>
            </a:r>
            <a:r>
              <a:rPr lang="en-US" sz="3200" dirty="0">
                <a:effectLst/>
                <a:latin typeface="Arial" panose="020B0604020202020204" pitchFamily="34" charset="0"/>
                <a:ea typeface="Arial" panose="020B0604020202020204" pitchFamily="34" charset="0"/>
              </a:rPr>
              <a:t>é</a:t>
            </a:r>
            <a:r>
              <a:rPr lang="en-US" sz="4400" dirty="0">
                <a:effectLst/>
              </a:rPr>
              <a:t> </a:t>
            </a:r>
            <a:r>
              <a:rPr lang="en-US" sz="3200" dirty="0"/>
              <a:t>and other students. Two of the editors of the book shown here are Din</a:t>
            </a:r>
            <a:r>
              <a:rPr lang="en-US" sz="3200" dirty="0">
                <a:effectLst/>
                <a:latin typeface="Arial" panose="020B0604020202020204" pitchFamily="34" charset="0"/>
                <a:ea typeface="Cambria" panose="02040503050406030204" pitchFamily="18" charset="0"/>
                <a:cs typeface="Arial" panose="020B0604020202020204" pitchFamily="34" charset="0"/>
              </a:rPr>
              <a:t>é</a:t>
            </a:r>
            <a:endParaRPr lang="en-US" sz="3200" dirty="0"/>
          </a:p>
        </p:txBody>
      </p:sp>
    </p:spTree>
    <p:extLst>
      <p:ext uri="{BB962C8B-B14F-4D97-AF65-F5344CB8AC3E}">
        <p14:creationId xmlns:p14="http://schemas.microsoft.com/office/powerpoint/2010/main" val="2259951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11C7976C-FEEA-83CF-D5E1-3B5AFA87806A}"/>
              </a:ext>
            </a:extLst>
          </p:cNvPr>
          <p:cNvSpPr>
            <a:spLocks noGrp="1" noChangeArrowheads="1"/>
          </p:cNvSpPr>
          <p:nvPr>
            <p:ph type="title"/>
          </p:nvPr>
        </p:nvSpPr>
        <p:spPr>
          <a:xfrm>
            <a:off x="5142410" y="0"/>
            <a:ext cx="4001590" cy="6858000"/>
          </a:xfrm>
        </p:spPr>
        <p:txBody>
          <a:bodyPr/>
          <a:lstStyle/>
          <a:p>
            <a:pPr algn="l"/>
            <a:r>
              <a:rPr lang="en-US" altLang="en-US" sz="3200" dirty="0">
                <a:ea typeface="ＭＳ Ｐゴシック" panose="020B0600070205080204" pitchFamily="34" charset="-128"/>
              </a:rPr>
              <a:t>	</a:t>
            </a:r>
            <a:r>
              <a:rPr lang="en-US" altLang="en-US" sz="3000" dirty="0">
                <a:ea typeface="ＭＳ Ｐゴシック" panose="020B0600070205080204" pitchFamily="34" charset="-128"/>
              </a:rPr>
              <a:t>Recent publica-</a:t>
            </a:r>
            <a:r>
              <a:rPr lang="en-US" altLang="en-US" sz="3000" dirty="0" err="1">
                <a:ea typeface="ＭＳ Ｐゴシック" panose="020B0600070205080204" pitchFamily="34" charset="-128"/>
              </a:rPr>
              <a:t>tions</a:t>
            </a:r>
            <a:r>
              <a:rPr lang="en-US" altLang="en-US" sz="3000" dirty="0">
                <a:ea typeface="ＭＳ Ｐゴシック" panose="020B0600070205080204" pitchFamily="34" charset="-128"/>
              </a:rPr>
              <a:t> can be used in classrooms. For example, the </a:t>
            </a:r>
            <a:r>
              <a:rPr lang="en-US" altLang="en-US" sz="3000" dirty="0" err="1">
                <a:ea typeface="ＭＳ Ｐゴシック" panose="020B0600070205080204" pitchFamily="34" charset="-128"/>
              </a:rPr>
              <a:t>Septem-ber</a:t>
            </a:r>
            <a:r>
              <a:rPr lang="en-US" altLang="en-US" sz="3000" dirty="0">
                <a:ea typeface="ＭＳ Ｐゴシック" panose="020B0600070205080204" pitchFamily="34" charset="-128"/>
              </a:rPr>
              <a:t> 30, 2024, issue of </a:t>
            </a:r>
            <a:r>
              <a:rPr lang="en-US" altLang="en-US" sz="3000" i="1" dirty="0">
                <a:ea typeface="ＭＳ Ｐゴシック" panose="020B0600070205080204" pitchFamily="34" charset="-128"/>
              </a:rPr>
              <a:t>Time</a:t>
            </a:r>
            <a:r>
              <a:rPr lang="en-US" altLang="en-US" sz="3000" dirty="0">
                <a:ea typeface="ＭＳ Ｐゴシック" panose="020B0600070205080204" pitchFamily="34" charset="-128"/>
              </a:rPr>
              <a:t> magazine had a great article on how the flow of the Colorado River is over allocated and how the Navajo can get left out of the discussions about that water.</a:t>
            </a:r>
          </a:p>
        </p:txBody>
      </p:sp>
      <p:sp>
        <p:nvSpPr>
          <p:cNvPr id="17411" name="Slide Number Placeholder 3">
            <a:extLst>
              <a:ext uri="{FF2B5EF4-FFF2-40B4-BE49-F238E27FC236}">
                <a16:creationId xmlns:a16="http://schemas.microsoft.com/office/drawing/2014/main" id="{D64D9DEB-5265-15B0-DA1E-B17B82B433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4233DD97-0302-8B4D-B0FC-52E43198362E}" type="slidenum">
              <a:rPr lang="en-US" altLang="en-US" sz="1300"/>
              <a:pPr/>
              <a:t>30</a:t>
            </a:fld>
            <a:endParaRPr lang="en-US" altLang="en-US" sz="1300"/>
          </a:p>
        </p:txBody>
      </p:sp>
      <p:pic>
        <p:nvPicPr>
          <p:cNvPr id="4" name="Content Placeholder 3" descr="A person standing in a desert&#10;&#10;Description automatically generated">
            <a:extLst>
              <a:ext uri="{FF2B5EF4-FFF2-40B4-BE49-F238E27FC236}">
                <a16:creationId xmlns:a16="http://schemas.microsoft.com/office/drawing/2014/main" id="{5B1AFF50-6950-D9E3-5451-1F1342F6F81F}"/>
              </a:ext>
            </a:extLst>
          </p:cNvPr>
          <p:cNvPicPr>
            <a:picLocks noGrp="1" noChangeAspect="1"/>
          </p:cNvPicPr>
          <p:nvPr>
            <p:ph idx="1"/>
          </p:nvPr>
        </p:nvPicPr>
        <p:blipFill>
          <a:blip r:embed="rId2"/>
          <a:stretch>
            <a:fillRect/>
          </a:stretch>
        </p:blipFill>
        <p:spPr>
          <a:xfrm>
            <a:off x="0" y="0"/>
            <a:ext cx="5142410" cy="68580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0A595-7606-4D6B-6020-21DF6B39784D}"/>
              </a:ext>
            </a:extLst>
          </p:cNvPr>
          <p:cNvSpPr>
            <a:spLocks noGrp="1"/>
          </p:cNvSpPr>
          <p:nvPr>
            <p:ph type="title"/>
          </p:nvPr>
        </p:nvSpPr>
        <p:spPr/>
        <p:txBody>
          <a:bodyPr/>
          <a:lstStyle/>
          <a:p>
            <a:endParaRPr lang="en-US"/>
          </a:p>
        </p:txBody>
      </p:sp>
      <p:pic>
        <p:nvPicPr>
          <p:cNvPr id="6" name="Content Placeholder 5" descr="A book cover with a river running through a canyon&#10;&#10;Description automatically generated">
            <a:extLst>
              <a:ext uri="{FF2B5EF4-FFF2-40B4-BE49-F238E27FC236}">
                <a16:creationId xmlns:a16="http://schemas.microsoft.com/office/drawing/2014/main" id="{338C2643-87B2-C0B2-6380-85ADD01F318D}"/>
              </a:ext>
            </a:extLst>
          </p:cNvPr>
          <p:cNvPicPr>
            <a:picLocks noGrp="1" noChangeAspect="1"/>
          </p:cNvPicPr>
          <p:nvPr>
            <p:ph idx="1"/>
          </p:nvPr>
        </p:nvPicPr>
        <p:blipFill>
          <a:blip r:embed="rId2"/>
          <a:stretch>
            <a:fillRect/>
          </a:stretch>
        </p:blipFill>
        <p:spPr>
          <a:xfrm>
            <a:off x="21771" y="-32657"/>
            <a:ext cx="5277950" cy="6890657"/>
          </a:xfrm>
        </p:spPr>
      </p:pic>
      <p:sp>
        <p:nvSpPr>
          <p:cNvPr id="4" name="Slide Number Placeholder 3">
            <a:extLst>
              <a:ext uri="{FF2B5EF4-FFF2-40B4-BE49-F238E27FC236}">
                <a16:creationId xmlns:a16="http://schemas.microsoft.com/office/drawing/2014/main" id="{9D850D96-59CB-33CE-3634-2E6FB4404D97}"/>
              </a:ext>
            </a:extLst>
          </p:cNvPr>
          <p:cNvSpPr>
            <a:spLocks noGrp="1"/>
          </p:cNvSpPr>
          <p:nvPr>
            <p:ph type="sldNum" sz="quarter" idx="12"/>
          </p:nvPr>
        </p:nvSpPr>
        <p:spPr/>
        <p:txBody>
          <a:bodyPr/>
          <a:lstStyle/>
          <a:p>
            <a:fld id="{82A6DF7F-3653-B741-A584-FBEADA36EA92}" type="slidenum">
              <a:rPr lang="en-US" altLang="en-US" smtClean="0"/>
              <a:pPr/>
              <a:t>31</a:t>
            </a:fld>
            <a:endParaRPr lang="en-US" altLang="en-US"/>
          </a:p>
        </p:txBody>
      </p:sp>
      <p:sp>
        <p:nvSpPr>
          <p:cNvPr id="7" name="TextBox 6">
            <a:extLst>
              <a:ext uri="{FF2B5EF4-FFF2-40B4-BE49-F238E27FC236}">
                <a16:creationId xmlns:a16="http://schemas.microsoft.com/office/drawing/2014/main" id="{F4328CE2-19D7-47ED-98ED-40C34A24AE38}"/>
              </a:ext>
            </a:extLst>
          </p:cNvPr>
          <p:cNvSpPr txBox="1"/>
          <p:nvPr/>
        </p:nvSpPr>
        <p:spPr>
          <a:xfrm>
            <a:off x="5410200" y="274638"/>
            <a:ext cx="3657600" cy="6001643"/>
          </a:xfrm>
          <a:prstGeom prst="rect">
            <a:avLst/>
          </a:prstGeom>
          <a:noFill/>
        </p:spPr>
        <p:txBody>
          <a:bodyPr wrap="square" rtlCol="0">
            <a:spAutoFit/>
          </a:bodyPr>
          <a:lstStyle/>
          <a:p>
            <a:r>
              <a:rPr lang="en-US" sz="3200" dirty="0"/>
              <a:t>	The 2005 Project Wet book </a:t>
            </a:r>
            <a:r>
              <a:rPr lang="en-US" sz="3200" i="1" dirty="0"/>
              <a:t>Discover a Watershed; The Colorado </a:t>
            </a:r>
            <a:r>
              <a:rPr lang="en-US" sz="3200" dirty="0"/>
              <a:t>can provide students with valuable information about the Navajo aquifer that many com-munities rely on for their water.</a:t>
            </a:r>
          </a:p>
        </p:txBody>
      </p:sp>
    </p:spTree>
    <p:extLst>
      <p:ext uri="{BB962C8B-B14F-4D97-AF65-F5344CB8AC3E}">
        <p14:creationId xmlns:p14="http://schemas.microsoft.com/office/powerpoint/2010/main" val="917727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C500C-8A06-8E83-D5D4-0A450EA26A56}"/>
              </a:ext>
            </a:extLst>
          </p:cNvPr>
          <p:cNvSpPr>
            <a:spLocks noGrp="1"/>
          </p:cNvSpPr>
          <p:nvPr>
            <p:ph type="sldNum" sz="quarter" idx="12"/>
          </p:nvPr>
        </p:nvSpPr>
        <p:spPr/>
        <p:txBody>
          <a:bodyPr/>
          <a:lstStyle/>
          <a:p>
            <a:fld id="{979DF004-8F47-E14A-B47E-94BF80D12BE5}" type="slidenum">
              <a:rPr lang="en-US" altLang="en-US" smtClean="0"/>
              <a:pPr/>
              <a:t>32</a:t>
            </a:fld>
            <a:endParaRPr lang="en-US" altLang="en-US"/>
          </a:p>
        </p:txBody>
      </p:sp>
      <p:pic>
        <p:nvPicPr>
          <p:cNvPr id="4" name="Picture 3" descr="Newspaper a newspaper with a picture of a car and a truck&#10;&#10;Description automatically generated">
            <a:extLst>
              <a:ext uri="{FF2B5EF4-FFF2-40B4-BE49-F238E27FC236}">
                <a16:creationId xmlns:a16="http://schemas.microsoft.com/office/drawing/2014/main" id="{D9B58328-4ACD-FF65-8164-A99995407DC9}"/>
              </a:ext>
            </a:extLst>
          </p:cNvPr>
          <p:cNvPicPr>
            <a:picLocks noChangeAspect="1"/>
          </p:cNvPicPr>
          <p:nvPr/>
        </p:nvPicPr>
        <p:blipFill>
          <a:blip r:embed="rId2"/>
          <a:stretch>
            <a:fillRect/>
          </a:stretch>
        </p:blipFill>
        <p:spPr>
          <a:xfrm>
            <a:off x="-144262" y="-1"/>
            <a:ext cx="9440662" cy="6863917"/>
          </a:xfrm>
          <a:prstGeom prst="rect">
            <a:avLst/>
          </a:prstGeom>
        </p:spPr>
      </p:pic>
    </p:spTree>
    <p:extLst>
      <p:ext uri="{BB962C8B-B14F-4D97-AF65-F5344CB8AC3E}">
        <p14:creationId xmlns:p14="http://schemas.microsoft.com/office/powerpoint/2010/main" val="1135654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11C7976C-FEEA-83CF-D5E1-3B5AFA87806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64D9DEB-5265-15B0-DA1E-B17B82B433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4233DD97-0302-8B4D-B0FC-52E43198362E}" type="slidenum">
              <a:rPr lang="en-US" altLang="en-US" sz="1300"/>
              <a:pPr/>
              <a:t>33</a:t>
            </a:fld>
            <a:endParaRPr lang="en-US" altLang="en-US" sz="1300"/>
          </a:p>
        </p:txBody>
      </p:sp>
      <p:pic>
        <p:nvPicPr>
          <p:cNvPr id="4" name="Content Placeholder 3" descr="A yellow and red poster with a picture of a person in a yellow coat&#10;&#10;Description automatically generated">
            <a:extLst>
              <a:ext uri="{FF2B5EF4-FFF2-40B4-BE49-F238E27FC236}">
                <a16:creationId xmlns:a16="http://schemas.microsoft.com/office/drawing/2014/main" id="{70B2F2A2-1568-D00B-B0B2-468C0C51EAC8}"/>
              </a:ext>
            </a:extLst>
          </p:cNvPr>
          <p:cNvPicPr>
            <a:picLocks noGrp="1" noChangeAspect="1"/>
          </p:cNvPicPr>
          <p:nvPr>
            <p:ph idx="1"/>
          </p:nvPr>
        </p:nvPicPr>
        <p:blipFill>
          <a:blip r:embed="rId2"/>
          <a:stretch>
            <a:fillRect/>
          </a:stretch>
        </p:blipFill>
        <p:spPr>
          <a:xfrm>
            <a:off x="0" y="-1"/>
            <a:ext cx="9144000" cy="4777273"/>
          </a:xfrm>
        </p:spPr>
      </p:pic>
      <p:sp>
        <p:nvSpPr>
          <p:cNvPr id="5" name="TextBox 4">
            <a:extLst>
              <a:ext uri="{FF2B5EF4-FFF2-40B4-BE49-F238E27FC236}">
                <a16:creationId xmlns:a16="http://schemas.microsoft.com/office/drawing/2014/main" id="{0DBCD0BC-E8EF-0DB7-84A9-4D2149E72D3B}"/>
              </a:ext>
            </a:extLst>
          </p:cNvPr>
          <p:cNvSpPr txBox="1"/>
          <p:nvPr/>
        </p:nvSpPr>
        <p:spPr>
          <a:xfrm>
            <a:off x="0" y="4777272"/>
            <a:ext cx="9144000" cy="1938992"/>
          </a:xfrm>
          <a:prstGeom prst="rect">
            <a:avLst/>
          </a:prstGeom>
          <a:noFill/>
        </p:spPr>
        <p:txBody>
          <a:bodyPr wrap="square" rtlCol="0">
            <a:spAutoFit/>
          </a:bodyPr>
          <a:lstStyle/>
          <a:p>
            <a:r>
              <a:rPr lang="en-US" sz="3000" dirty="0"/>
              <a:t>The </a:t>
            </a:r>
            <a:r>
              <a:rPr lang="en-US" sz="3000" i="1" dirty="0"/>
              <a:t>Navajo Times </a:t>
            </a:r>
            <a:r>
              <a:rPr lang="en-US" sz="3000" dirty="0"/>
              <a:t>had a great article about John </a:t>
            </a:r>
            <a:r>
              <a:rPr lang="en-US" sz="3000" dirty="0" err="1"/>
              <a:t>Kinsel</a:t>
            </a:r>
            <a:r>
              <a:rPr lang="en-US" sz="3000" dirty="0"/>
              <a:t>, Sr. that could be used in a variety of different classes. For example, what kind of behavior (diet, exercise, etc.) helps someone live to 107 years old.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Number Placeholder 3">
            <a:extLst>
              <a:ext uri="{FF2B5EF4-FFF2-40B4-BE49-F238E27FC236}">
                <a16:creationId xmlns:a16="http://schemas.microsoft.com/office/drawing/2014/main" id="{F05D69C4-479C-4DE2-7A98-49478D435F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CA2C76D8-932A-2047-B977-4D9456210FC7}" type="slidenum">
              <a:rPr lang="en-US" altLang="en-US" sz="1300"/>
              <a:pPr/>
              <a:t>34</a:t>
            </a:fld>
            <a:endParaRPr lang="en-US" altLang="en-US" sz="1300"/>
          </a:p>
        </p:txBody>
      </p:sp>
      <p:sp>
        <p:nvSpPr>
          <p:cNvPr id="549890" name="Text Box 2">
            <a:extLst>
              <a:ext uri="{FF2B5EF4-FFF2-40B4-BE49-F238E27FC236}">
                <a16:creationId xmlns:a16="http://schemas.microsoft.com/office/drawing/2014/main" id="{BDAACF49-C5B9-8E4B-9299-9C9F5064875F}"/>
              </a:ext>
            </a:extLst>
          </p:cNvPr>
          <p:cNvSpPr txBox="1">
            <a:spLocks noChangeArrowheads="1"/>
          </p:cNvSpPr>
          <p:nvPr/>
        </p:nvSpPr>
        <p:spPr bwMode="auto">
          <a:xfrm>
            <a:off x="0" y="0"/>
            <a:ext cx="9144000" cy="2369880"/>
          </a:xfrm>
          <a:prstGeom prst="rect">
            <a:avLst/>
          </a:prstGeom>
          <a:noFill/>
          <a:ln>
            <a:noFill/>
          </a:ln>
          <a:effectLst/>
        </p:spPr>
        <p:txBody>
          <a:bodyPr wrap="square">
            <a:spAutoFit/>
          </a:bodyPr>
          <a:lstStyle>
            <a:lvl1pPr>
              <a:defRPr>
                <a:solidFill>
                  <a:schemeClr val="tx1"/>
                </a:solidFill>
                <a:latin typeface="Arial" charset="0"/>
                <a:ea typeface="ＭＳ Ｐゴシック" charset="0"/>
              </a:defRPr>
            </a:lvl1pPr>
            <a:lvl2pPr marL="114300">
              <a:defRPr>
                <a:solidFill>
                  <a:schemeClr val="tx1"/>
                </a:solidFill>
                <a:latin typeface="Arial" charset="0"/>
                <a:ea typeface="ＭＳ Ｐゴシック" charset="0"/>
              </a:defRPr>
            </a:lvl2pPr>
            <a:lvl3pPr indent="-457200">
              <a:defRPr>
                <a:solidFill>
                  <a:schemeClr val="tx1"/>
                </a:solidFill>
                <a:latin typeface="Arial" charset="0"/>
                <a:ea typeface="ＭＳ Ｐゴシック" charset="0"/>
              </a:defRPr>
            </a:lvl3pPr>
            <a:lvl4pPr marL="2636838">
              <a:defRPr>
                <a:solidFill>
                  <a:schemeClr val="tx1"/>
                </a:solidFill>
                <a:latin typeface="Arial" charset="0"/>
                <a:ea typeface="ＭＳ Ｐゴシック" charset="0"/>
              </a:defRPr>
            </a:lvl4pPr>
            <a:lvl5pPr marL="2751138">
              <a:defRPr>
                <a:solidFill>
                  <a:schemeClr val="tx1"/>
                </a:solidFill>
                <a:latin typeface="Arial" charset="0"/>
                <a:ea typeface="ＭＳ Ｐゴシック" charset="0"/>
              </a:defRPr>
            </a:lvl5pPr>
            <a:lvl6pPr marL="3208338" fontAlgn="base">
              <a:spcBef>
                <a:spcPct val="0"/>
              </a:spcBef>
              <a:spcAft>
                <a:spcPct val="0"/>
              </a:spcAft>
              <a:defRPr>
                <a:solidFill>
                  <a:schemeClr val="tx1"/>
                </a:solidFill>
                <a:latin typeface="Arial" charset="0"/>
                <a:ea typeface="ＭＳ Ｐゴシック" charset="0"/>
              </a:defRPr>
            </a:lvl6pPr>
            <a:lvl7pPr marL="3665538" fontAlgn="base">
              <a:spcBef>
                <a:spcPct val="0"/>
              </a:spcBef>
              <a:spcAft>
                <a:spcPct val="0"/>
              </a:spcAft>
              <a:defRPr>
                <a:solidFill>
                  <a:schemeClr val="tx1"/>
                </a:solidFill>
                <a:latin typeface="Arial" charset="0"/>
                <a:ea typeface="ＭＳ Ｐゴシック" charset="0"/>
              </a:defRPr>
            </a:lvl7pPr>
            <a:lvl8pPr marL="4122738" fontAlgn="base">
              <a:spcBef>
                <a:spcPct val="0"/>
              </a:spcBef>
              <a:spcAft>
                <a:spcPct val="0"/>
              </a:spcAft>
              <a:defRPr>
                <a:solidFill>
                  <a:schemeClr val="tx1"/>
                </a:solidFill>
                <a:latin typeface="Arial" charset="0"/>
                <a:ea typeface="ＭＳ Ｐゴシック" charset="0"/>
              </a:defRPr>
            </a:lvl8pPr>
            <a:lvl9pPr marL="4579938" fontAlgn="base">
              <a:spcBef>
                <a:spcPct val="0"/>
              </a:spcBef>
              <a:spcAft>
                <a:spcPct val="0"/>
              </a:spcAft>
              <a:defRPr>
                <a:solidFill>
                  <a:schemeClr val="tx1"/>
                </a:solidFill>
                <a:latin typeface="Arial" charset="0"/>
                <a:ea typeface="ＭＳ Ｐゴシック" charset="0"/>
              </a:defRPr>
            </a:lvl9pPr>
          </a:lstStyle>
          <a:p>
            <a:pPr marL="514350" lvl="2" indent="-508000" algn="ctr" eaLnBrk="1" hangingPunct="1">
              <a:defRPr/>
            </a:pPr>
            <a:r>
              <a:rPr lang="en-US" sz="3200" i="1" dirty="0">
                <a:solidFill>
                  <a:schemeClr val="tx2">
                    <a:lumMod val="10000"/>
                  </a:schemeClr>
                </a:solidFill>
                <a:latin typeface="Arial"/>
                <a:cs typeface="Arial"/>
              </a:rPr>
              <a:t>Culture-, Community-, Place-Based Education</a:t>
            </a:r>
          </a:p>
          <a:p>
            <a:pPr lvl="2" algn="ctr" eaLnBrk="1" hangingPunct="1">
              <a:defRPr/>
            </a:pPr>
            <a:endParaRPr lang="en-US" sz="3200" dirty="0">
              <a:solidFill>
                <a:schemeClr val="tx2">
                  <a:lumMod val="10000"/>
                </a:schemeClr>
              </a:solidFill>
              <a:latin typeface="Arial"/>
              <a:cs typeface="Arial"/>
            </a:endParaRPr>
          </a:p>
          <a:p>
            <a:pPr marL="292100" lvl="2" indent="-282575" eaLnBrk="1" hangingPunct="1">
              <a:defRPr/>
            </a:pPr>
            <a:r>
              <a:rPr lang="en-US" sz="2800" dirty="0">
                <a:solidFill>
                  <a:srgbClr val="161616"/>
                </a:solidFill>
                <a:latin typeface="Arial"/>
                <a:cs typeface="Arial"/>
              </a:rPr>
              <a:t>1. Promotes healthier lifestyles, including eating traditional foods rather than less healthy processed and fast foods.</a:t>
            </a:r>
          </a:p>
        </p:txBody>
      </p:sp>
      <p:pic>
        <p:nvPicPr>
          <p:cNvPr id="2" name="Picture 2" descr="Hawaii CBE.jpg">
            <a:extLst>
              <a:ext uri="{FF2B5EF4-FFF2-40B4-BE49-F238E27FC236}">
                <a16:creationId xmlns:a16="http://schemas.microsoft.com/office/drawing/2014/main" id="{D669A49F-974A-4825-C9B0-6D2B0E97D93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00600" y="2590800"/>
            <a:ext cx="41909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12303CD-8A00-0B83-9A80-9CA7BBA6252D}"/>
              </a:ext>
            </a:extLst>
          </p:cNvPr>
          <p:cNvSpPr txBox="1"/>
          <p:nvPr/>
        </p:nvSpPr>
        <p:spPr>
          <a:xfrm>
            <a:off x="0" y="2369880"/>
            <a:ext cx="4800600" cy="4862870"/>
          </a:xfrm>
          <a:prstGeom prst="rect">
            <a:avLst/>
          </a:prstGeom>
          <a:noFill/>
        </p:spPr>
        <p:txBody>
          <a:bodyPr wrap="square" rtlCol="0">
            <a:spAutoFit/>
          </a:bodyPr>
          <a:lstStyle/>
          <a:p>
            <a:pPr marL="292100" lvl="2" indent="-282575" eaLnBrk="1" hangingPunct="1">
              <a:defRPr/>
            </a:pPr>
            <a:r>
              <a:rPr lang="en-US" sz="2800" dirty="0">
                <a:solidFill>
                  <a:srgbClr val="161616"/>
                </a:solidFill>
                <a:latin typeface="Arial"/>
                <a:cs typeface="Arial"/>
              </a:rPr>
              <a:t>2. Promotes traditional values of respect, humility, hard work, generosity, etc. that lead to safer, stronger communities.</a:t>
            </a:r>
          </a:p>
          <a:p>
            <a:pPr marL="292100" lvl="2" indent="-282575" eaLnBrk="1" hangingPunct="1">
              <a:defRPr/>
            </a:pPr>
            <a:r>
              <a:rPr lang="en-US" sz="2800" dirty="0">
                <a:solidFill>
                  <a:srgbClr val="161616"/>
                </a:solidFill>
                <a:latin typeface="Arial"/>
                <a:cs typeface="Arial"/>
              </a:rPr>
              <a:t>3. Develops a strong positive sense of identity that leads to perseverance and resiliency .</a:t>
            </a:r>
          </a:p>
          <a:p>
            <a:pPr marL="292100" lvl="2" indent="-282575" eaLnBrk="1" hangingPunct="1">
              <a:defRPr/>
            </a:pPr>
            <a:endParaRPr lang="en-US" sz="1800" dirty="0">
              <a:solidFill>
                <a:srgbClr val="161616"/>
              </a:solidFill>
              <a:latin typeface="Arial"/>
              <a:cs typeface="Arial"/>
            </a:endParaRPr>
          </a:p>
          <a:p>
            <a:pPr marL="0" lvl="2" indent="0" eaLnBrk="1" hangingPunct="1">
              <a:defRPr/>
            </a:pPr>
            <a:r>
              <a:rPr lang="en-US" altLang="en-US" sz="1800" dirty="0"/>
              <a:t>—</a:t>
            </a:r>
            <a:r>
              <a:rPr lang="en-US" altLang="en-US" sz="1800" dirty="0" err="1"/>
              <a:t>Kana’iaupuni</a:t>
            </a:r>
            <a:r>
              <a:rPr lang="en-US" altLang="en-US" sz="1800" dirty="0"/>
              <a:t>, </a:t>
            </a:r>
            <a:r>
              <a:rPr lang="en-US" altLang="en-US" sz="1800" dirty="0" err="1"/>
              <a:t>Ledward</a:t>
            </a:r>
            <a:r>
              <a:rPr lang="en-US" altLang="en-US" sz="1800" dirty="0"/>
              <a:t>, &amp; Jensen, 2010.</a:t>
            </a:r>
            <a:endParaRPr lang="en-US" sz="1800" dirty="0">
              <a:solidFill>
                <a:srgbClr val="002E2E"/>
              </a:solidFill>
              <a:latin typeface="Arial"/>
              <a:cs typeface="Arial"/>
            </a:endParaRP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3">
            <a:extLst>
              <a:ext uri="{FF2B5EF4-FFF2-40B4-BE49-F238E27FC236}">
                <a16:creationId xmlns:a16="http://schemas.microsoft.com/office/drawing/2014/main" id="{218DDC44-DD00-1D0E-838D-BAF7AC5433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76D718F-7362-4B40-83DD-FE5F086E0469}" type="slidenum">
              <a:rPr lang="en-US" altLang="en-US" sz="1300"/>
              <a:pPr>
                <a:spcBef>
                  <a:spcPct val="0"/>
                </a:spcBef>
                <a:buFontTx/>
                <a:buNone/>
              </a:pPr>
              <a:t>35</a:t>
            </a:fld>
            <a:endParaRPr lang="en-US" altLang="en-US" sz="1300"/>
          </a:p>
        </p:txBody>
      </p:sp>
      <p:sp>
        <p:nvSpPr>
          <p:cNvPr id="586754" name="Text Box 2">
            <a:extLst>
              <a:ext uri="{FF2B5EF4-FFF2-40B4-BE49-F238E27FC236}">
                <a16:creationId xmlns:a16="http://schemas.microsoft.com/office/drawing/2014/main" id="{CBC8E139-A4F6-B03C-AA73-780F33B4B99A}"/>
              </a:ext>
            </a:extLst>
          </p:cNvPr>
          <p:cNvSpPr txBox="1">
            <a:spLocks noChangeArrowheads="1"/>
          </p:cNvSpPr>
          <p:nvPr/>
        </p:nvSpPr>
        <p:spPr bwMode="auto">
          <a:xfrm>
            <a:off x="0" y="2895600"/>
            <a:ext cx="9144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65150" indent="-514350">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AutoNum type="arabicPeriod"/>
            </a:pPr>
            <a:r>
              <a:rPr lang="en-US" altLang="en-US" sz="2800" i="1" dirty="0"/>
              <a:t>Engage interest</a:t>
            </a:r>
            <a:r>
              <a:rPr lang="en-US" altLang="en-US" sz="2800" dirty="0"/>
              <a:t>: </a:t>
            </a:r>
            <a:r>
              <a:rPr lang="ja-JP" altLang="en-US" sz="2800"/>
              <a:t>“</a:t>
            </a:r>
            <a:r>
              <a:rPr lang="en-US" altLang="ja-JP" sz="2800" dirty="0"/>
              <a:t>Unless the activity lays hold on the emotions and desires, unless it offers an outlet for energy that means something to the individual himself, his mind will turn in aversion from it, even though externally he keeps at it.</a:t>
            </a:r>
            <a:r>
              <a:rPr lang="ja-JP" altLang="en-US" sz="2800"/>
              <a:t>”</a:t>
            </a:r>
            <a:r>
              <a:rPr lang="en-US" altLang="ja-JP" sz="2800" dirty="0"/>
              <a:t> </a:t>
            </a:r>
          </a:p>
          <a:p>
            <a:pPr algn="just" eaLnBrk="1" hangingPunct="1">
              <a:spcBef>
                <a:spcPct val="0"/>
              </a:spcBef>
              <a:buFontTx/>
              <a:buAutoNum type="arabicPeriod"/>
            </a:pPr>
            <a:r>
              <a:rPr lang="en-US" altLang="en-US" sz="2800" i="1" dirty="0"/>
              <a:t>Intrinsic worth</a:t>
            </a:r>
            <a:r>
              <a:rPr lang="en-US" altLang="en-US" sz="2800" dirty="0"/>
              <a:t>: </a:t>
            </a:r>
            <a:r>
              <a:rPr lang="ja-JP" altLang="en-US" sz="2800"/>
              <a:t>“</a:t>
            </a:r>
            <a:r>
              <a:rPr lang="en-US" altLang="ja-JP" sz="2800" dirty="0"/>
              <a:t>The activity must be worthwhile intrinsically.</a:t>
            </a:r>
            <a:r>
              <a:rPr lang="ja-JP" altLang="en-US" sz="2800"/>
              <a:t>”</a:t>
            </a:r>
            <a:r>
              <a:rPr lang="en-US" altLang="ja-JP" sz="2800" dirty="0"/>
              <a:t> Projects must </a:t>
            </a:r>
            <a:r>
              <a:rPr lang="ja-JP" altLang="en-US" sz="2800"/>
              <a:t>“</a:t>
            </a:r>
            <a:r>
              <a:rPr lang="en-US" altLang="ja-JP" sz="2800" dirty="0"/>
              <a:t>stand for something valuable in life itself.</a:t>
            </a:r>
            <a:r>
              <a:rPr lang="ja-JP" altLang="en-US" sz="2800"/>
              <a:t>”</a:t>
            </a:r>
            <a:endParaRPr lang="en-US" altLang="en-US" sz="2800" dirty="0"/>
          </a:p>
        </p:txBody>
      </p:sp>
      <p:sp>
        <p:nvSpPr>
          <p:cNvPr id="37891" name="Text Box 3">
            <a:extLst>
              <a:ext uri="{FF2B5EF4-FFF2-40B4-BE49-F238E27FC236}">
                <a16:creationId xmlns:a16="http://schemas.microsoft.com/office/drawing/2014/main" id="{C7D416E1-4506-83E3-39CD-2C041BC5A11C}"/>
              </a:ext>
            </a:extLst>
          </p:cNvPr>
          <p:cNvSpPr txBox="1">
            <a:spLocks noChangeArrowheads="1"/>
          </p:cNvSpPr>
          <p:nvPr/>
        </p:nvSpPr>
        <p:spPr bwMode="auto">
          <a:xfrm>
            <a:off x="0" y="0"/>
            <a:ext cx="91440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dirty="0">
                <a:latin typeface="Times" charset="0"/>
              </a:rPr>
              <a:t>	</a:t>
            </a:r>
            <a:r>
              <a:rPr lang="en-US" altLang="en-US" sz="3000" dirty="0"/>
              <a:t>John Dewey added a short chapter on projects in the 1933 edition of his classic book </a:t>
            </a:r>
            <a:r>
              <a:rPr lang="en-US" altLang="en-US" sz="3000" i="1" dirty="0"/>
              <a:t>How We Think</a:t>
            </a:r>
            <a:r>
              <a:rPr lang="en-US" altLang="en-US" sz="3000" dirty="0"/>
              <a:t>. Projects were used successfully in American Indian schools in the 1930s and 40s. He wrote that </a:t>
            </a:r>
            <a:r>
              <a:rPr lang="ja-JP" altLang="en-US" sz="3000"/>
              <a:t>“</a:t>
            </a:r>
            <a:r>
              <a:rPr lang="en-US" altLang="ja-JP" sz="3000" dirty="0"/>
              <a:t>constructive occupations</a:t>
            </a:r>
            <a:r>
              <a:rPr lang="ja-JP" altLang="en-US" sz="3000"/>
              <a:t>”</a:t>
            </a:r>
            <a:r>
              <a:rPr lang="en-US" altLang="ja-JP" sz="3000" dirty="0"/>
              <a:t> or </a:t>
            </a:r>
            <a:r>
              <a:rPr lang="ja-JP" altLang="en-US" sz="3000"/>
              <a:t>“</a:t>
            </a:r>
            <a:r>
              <a:rPr lang="en-US" altLang="ja-JP" sz="3000" dirty="0"/>
              <a:t>projects</a:t>
            </a:r>
            <a:r>
              <a:rPr lang="ja-JP" altLang="en-US" sz="3000"/>
              <a:t>”</a:t>
            </a:r>
            <a:r>
              <a:rPr lang="en-US" altLang="ja-JP" sz="3000" dirty="0"/>
              <a:t> are characterized by the following: </a:t>
            </a:r>
            <a:endParaRPr lang="en-US" altLang="en-US" sz="3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67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675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a:extLst>
              <a:ext uri="{FF2B5EF4-FFF2-40B4-BE49-F238E27FC236}">
                <a16:creationId xmlns:a16="http://schemas.microsoft.com/office/drawing/2014/main" id="{31C74BA6-A72C-0D33-5E94-60C8AFA129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8C22FA0-61A9-294E-B48F-2E1E0FB64E24}" type="slidenum">
              <a:rPr lang="en-US" altLang="en-US" sz="1300"/>
              <a:pPr>
                <a:spcBef>
                  <a:spcPct val="0"/>
                </a:spcBef>
                <a:buFontTx/>
                <a:buNone/>
              </a:pPr>
              <a:t>36</a:t>
            </a:fld>
            <a:endParaRPr lang="en-US" altLang="en-US" sz="1300"/>
          </a:p>
        </p:txBody>
      </p:sp>
      <p:sp>
        <p:nvSpPr>
          <p:cNvPr id="588802" name="Text Box 2">
            <a:extLst>
              <a:ext uri="{FF2B5EF4-FFF2-40B4-BE49-F238E27FC236}">
                <a16:creationId xmlns:a16="http://schemas.microsoft.com/office/drawing/2014/main" id="{537C6333-14DA-5922-E59A-0365E8173725}"/>
              </a:ext>
            </a:extLst>
          </p:cNvPr>
          <p:cNvSpPr txBox="1">
            <a:spLocks noChangeArrowheads="1"/>
          </p:cNvSpPr>
          <p:nvPr/>
        </p:nvSpPr>
        <p:spPr bwMode="auto">
          <a:xfrm>
            <a:off x="0" y="2209800"/>
            <a:ext cx="9144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06400">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dirty="0"/>
              <a:t>4. </a:t>
            </a:r>
            <a:r>
              <a:rPr lang="en-US" altLang="en-US" sz="2800" i="1" dirty="0"/>
              <a:t>Time span</a:t>
            </a:r>
            <a:r>
              <a:rPr lang="en-US" altLang="en-US" sz="2800" dirty="0"/>
              <a:t>: </a:t>
            </a:r>
            <a:r>
              <a:rPr lang="ja-JP" altLang="en-US" sz="2800"/>
              <a:t>“</a:t>
            </a:r>
            <a:r>
              <a:rPr lang="en-US" altLang="ja-JP" sz="2800" dirty="0"/>
              <a:t>The project must involve a considerable time span for its adequate execution. The plan and the object to be gained must be capable of development, one thing leading on naturally to another. It is not a succession of unrelated acts, but is a consecutively ordered activity in which one step prepares the need for the next one and that one adds to, and carries further in a cumulative way, what has already been done.</a:t>
            </a:r>
            <a:r>
              <a:rPr lang="ja-JP" altLang="en-US" sz="2800"/>
              <a:t>”</a:t>
            </a:r>
            <a:endParaRPr lang="en-US" altLang="en-US" sz="2800" dirty="0"/>
          </a:p>
        </p:txBody>
      </p:sp>
      <p:sp>
        <p:nvSpPr>
          <p:cNvPr id="39939" name="Text Box 3">
            <a:extLst>
              <a:ext uri="{FF2B5EF4-FFF2-40B4-BE49-F238E27FC236}">
                <a16:creationId xmlns:a16="http://schemas.microsoft.com/office/drawing/2014/main" id="{B8BE907B-7610-E3EF-EFFE-B9AF475F6F23}"/>
              </a:ext>
            </a:extLst>
          </p:cNvPr>
          <p:cNvSpPr txBox="1">
            <a:spLocks noChangeArrowheads="1"/>
          </p:cNvSpPr>
          <p:nvPr/>
        </p:nvSpPr>
        <p:spPr bwMode="auto">
          <a:xfrm>
            <a:off x="0" y="6858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6400" indent="-355600">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t>3. </a:t>
            </a:r>
            <a:r>
              <a:rPr lang="en-US" altLang="en-US" sz="2800" i="1"/>
              <a:t>Awaken curiosity</a:t>
            </a:r>
            <a:r>
              <a:rPr lang="en-US" altLang="en-US" sz="2800"/>
              <a:t>: The project must </a:t>
            </a:r>
            <a:r>
              <a:rPr lang="ja-JP" altLang="en-US" sz="2800"/>
              <a:t>“</a:t>
            </a:r>
            <a:r>
              <a:rPr lang="en-US" altLang="ja-JP" sz="2800"/>
              <a:t>awaken new curiosity and create a demand for information.</a:t>
            </a:r>
            <a:r>
              <a:rPr lang="ja-JP" altLang="en-US" sz="2800"/>
              <a:t>”</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88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511207-866A-36DB-5C8B-33FF177BD200}"/>
              </a:ext>
            </a:extLst>
          </p:cNvPr>
          <p:cNvSpPr>
            <a:spLocks noGrp="1"/>
          </p:cNvSpPr>
          <p:nvPr>
            <p:ph type="sldNum" sz="quarter" idx="12"/>
          </p:nvPr>
        </p:nvSpPr>
        <p:spPr/>
        <p:txBody>
          <a:bodyPr/>
          <a:lstStyle/>
          <a:p>
            <a:fld id="{979DF004-8F47-E14A-B47E-94BF80D12BE5}" type="slidenum">
              <a:rPr lang="en-US" altLang="en-US" smtClean="0"/>
              <a:pPr/>
              <a:t>37</a:t>
            </a:fld>
            <a:endParaRPr lang="en-US" altLang="en-US"/>
          </a:p>
        </p:txBody>
      </p:sp>
      <p:sp>
        <p:nvSpPr>
          <p:cNvPr id="3" name="TextBox 2">
            <a:extLst>
              <a:ext uri="{FF2B5EF4-FFF2-40B4-BE49-F238E27FC236}">
                <a16:creationId xmlns:a16="http://schemas.microsoft.com/office/drawing/2014/main" id="{B37CEF41-BD8D-0C01-E7EF-0E313C700889}"/>
              </a:ext>
            </a:extLst>
          </p:cNvPr>
          <p:cNvSpPr txBox="1"/>
          <p:nvPr/>
        </p:nvSpPr>
        <p:spPr>
          <a:xfrm>
            <a:off x="0" y="0"/>
            <a:ext cx="9144000" cy="6832640"/>
          </a:xfrm>
          <a:prstGeom prst="rect">
            <a:avLst/>
          </a:prstGeom>
          <a:noFill/>
        </p:spPr>
        <p:txBody>
          <a:bodyPr wrap="square" rtlCol="0">
            <a:spAutoFit/>
          </a:bodyPr>
          <a:lstStyle/>
          <a:p>
            <a:pPr algn="ctr"/>
            <a:r>
              <a:rPr lang="en-US" sz="3200" i="1" dirty="0"/>
              <a:t>Examples of a Possible</a:t>
            </a:r>
          </a:p>
          <a:p>
            <a:pPr algn="ctr"/>
            <a:r>
              <a:rPr lang="en-US" sz="3200" i="1" dirty="0"/>
              <a:t>Indigenous-Oriented Individual or Group Projects</a:t>
            </a:r>
          </a:p>
          <a:p>
            <a:pPr algn="ctr"/>
            <a:endParaRPr lang="en-US" dirty="0"/>
          </a:p>
          <a:p>
            <a:r>
              <a:rPr lang="en-US" sz="3200" dirty="0"/>
              <a:t>	</a:t>
            </a:r>
            <a:r>
              <a:rPr lang="en-US" sz="3000" dirty="0"/>
              <a:t>President Biden  on October 25, 2024, issued an apology to Indigenous peoples for the mistreatment that the U.S. Government’s Bureau of Indian Affairs Boarding Schools inflicted on Indigenous peoples. Students could interview Navajo adults about their boarding school experiences and compare those experiences to one or more published accounts. Other projects could include the effects on Navajos of uranium mining, diabetes, and other such local challenges as my son Tsosie’s chemistry teacher, Mansel Nelson, did at Tuba City High School.</a:t>
            </a:r>
          </a:p>
        </p:txBody>
      </p:sp>
    </p:spTree>
    <p:extLst>
      <p:ext uri="{BB962C8B-B14F-4D97-AF65-F5344CB8AC3E}">
        <p14:creationId xmlns:p14="http://schemas.microsoft.com/office/powerpoint/2010/main" val="3704763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3">
            <a:extLst>
              <a:ext uri="{FF2B5EF4-FFF2-40B4-BE49-F238E27FC236}">
                <a16:creationId xmlns:a16="http://schemas.microsoft.com/office/drawing/2014/main" id="{36656D66-2809-3FF8-E961-E2C8899146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69FA7993-79AB-9645-AD1F-4ABC0BE6888E}" type="slidenum">
              <a:rPr lang="en-US" altLang="en-US" sz="1300"/>
              <a:pPr/>
              <a:t>38</a:t>
            </a:fld>
            <a:endParaRPr lang="en-US" altLang="en-US" sz="1300"/>
          </a:p>
        </p:txBody>
      </p:sp>
      <p:sp>
        <p:nvSpPr>
          <p:cNvPr id="96258" name="Text Box 2">
            <a:extLst>
              <a:ext uri="{FF2B5EF4-FFF2-40B4-BE49-F238E27FC236}">
                <a16:creationId xmlns:a16="http://schemas.microsoft.com/office/drawing/2014/main" id="{3AE718D6-9D40-F15B-5A60-D3D83A08982A}"/>
              </a:ext>
            </a:extLst>
          </p:cNvPr>
          <p:cNvSpPr txBox="1">
            <a:spLocks noChangeArrowheads="1"/>
          </p:cNvSpPr>
          <p:nvPr/>
        </p:nvSpPr>
        <p:spPr bwMode="auto">
          <a:xfrm>
            <a:off x="0" y="0"/>
            <a:ext cx="9144000" cy="623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000" dirty="0">
                <a:solidFill>
                  <a:srgbClr val="161616"/>
                </a:solidFill>
              </a:rPr>
              <a:t>	</a:t>
            </a:r>
          </a:p>
          <a:p>
            <a:pPr>
              <a:spcBef>
                <a:spcPct val="0"/>
              </a:spcBef>
              <a:buFontTx/>
              <a:buNone/>
            </a:pPr>
            <a:r>
              <a:rPr lang="en-US" altLang="en-US" sz="4000" dirty="0">
                <a:solidFill>
                  <a:srgbClr val="161616"/>
                </a:solidFill>
              </a:rPr>
              <a:t>	</a:t>
            </a:r>
            <a:r>
              <a:rPr lang="en-US" altLang="en-US" sz="3200" dirty="0">
                <a:solidFill>
                  <a:srgbClr val="161616"/>
                </a:solidFill>
              </a:rPr>
              <a:t>	</a:t>
            </a:r>
            <a:r>
              <a:rPr lang="en-US" altLang="en-US" sz="4000" dirty="0">
                <a:solidFill>
                  <a:srgbClr val="161616"/>
                </a:solidFill>
              </a:rPr>
              <a:t>Hallett, Chandler and LaLonde (2007) examined data from 150 First Nations communities in British Columbia and found that communities with less conversational knowledge of their Native language had suicide rates six times greater than those with more knowledge. Language loss is cultural loss.</a:t>
            </a:r>
          </a:p>
        </p:txBody>
      </p:sp>
    </p:spTree>
  </p:cSld>
  <p:clrMapOvr>
    <a:masterClrMapping/>
  </p:clrMapOvr>
  <p:transition advTm="59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32A1FE-635A-6125-C413-20D19FAA8850}"/>
              </a:ext>
            </a:extLst>
          </p:cNvPr>
          <p:cNvSpPr>
            <a:spLocks noGrp="1"/>
          </p:cNvSpPr>
          <p:nvPr>
            <p:ph type="sldNum" sz="quarter" idx="12"/>
          </p:nvPr>
        </p:nvSpPr>
        <p:spPr/>
        <p:txBody>
          <a:bodyPr/>
          <a:lstStyle/>
          <a:p>
            <a:fld id="{979DF004-8F47-E14A-B47E-94BF80D12BE5}" type="slidenum">
              <a:rPr lang="en-US" altLang="en-US" smtClean="0"/>
              <a:pPr/>
              <a:t>39</a:t>
            </a:fld>
            <a:endParaRPr lang="en-US" altLang="en-US"/>
          </a:p>
        </p:txBody>
      </p:sp>
      <p:sp>
        <p:nvSpPr>
          <p:cNvPr id="5" name="TextBox 4">
            <a:extLst>
              <a:ext uri="{FF2B5EF4-FFF2-40B4-BE49-F238E27FC236}">
                <a16:creationId xmlns:a16="http://schemas.microsoft.com/office/drawing/2014/main" id="{EE2B7848-10FA-0FCD-E42D-BCA4A7DEA9A0}"/>
              </a:ext>
            </a:extLst>
          </p:cNvPr>
          <p:cNvSpPr txBox="1"/>
          <p:nvPr/>
        </p:nvSpPr>
        <p:spPr>
          <a:xfrm>
            <a:off x="4602296" y="671691"/>
            <a:ext cx="4572000" cy="5324535"/>
          </a:xfrm>
          <a:prstGeom prst="rect">
            <a:avLst/>
          </a:prstGeom>
          <a:noFill/>
        </p:spPr>
        <p:txBody>
          <a:bodyPr wrap="square" rtlCol="0">
            <a:spAutoFit/>
          </a:bodyPr>
          <a:lstStyle/>
          <a:p>
            <a:pPr eaLnBrk="1" hangingPunct="1">
              <a:spcBef>
                <a:spcPct val="0"/>
              </a:spcBef>
              <a:buFontTx/>
              <a:buNone/>
            </a:pPr>
            <a:r>
              <a:rPr lang="en-US" altLang="en-US" sz="3400" dirty="0">
                <a:solidFill>
                  <a:srgbClr val="000000"/>
                </a:solidFill>
              </a:rPr>
              <a:t>NAU has also supported Indigenous language revitalization and education through conferences, books, and a Teaching Indigenous Languages web site:</a:t>
            </a:r>
          </a:p>
          <a:p>
            <a:pPr algn="ctr" eaLnBrk="1" hangingPunct="1">
              <a:spcBef>
                <a:spcPct val="0"/>
              </a:spcBef>
              <a:buFontTx/>
              <a:buNone/>
            </a:pPr>
            <a:endParaRPr lang="en-US" altLang="en-US" sz="3400" b="1" dirty="0">
              <a:solidFill>
                <a:srgbClr val="000000"/>
              </a:solidFill>
            </a:endParaRPr>
          </a:p>
          <a:p>
            <a:pPr algn="ctr" eaLnBrk="1" hangingPunct="1">
              <a:spcBef>
                <a:spcPct val="0"/>
              </a:spcBef>
              <a:buFontTx/>
              <a:buNone/>
            </a:pPr>
            <a:r>
              <a:rPr lang="en-US" altLang="en-US" sz="3400" b="1" dirty="0">
                <a:solidFill>
                  <a:srgbClr val="000000"/>
                </a:solidFill>
                <a:hlinkClick r:id="rId2"/>
              </a:rPr>
              <a:t>http://</a:t>
            </a:r>
            <a:r>
              <a:rPr lang="en-US" altLang="en-US" sz="3400" b="1" dirty="0" err="1">
                <a:solidFill>
                  <a:srgbClr val="000000"/>
                </a:solidFill>
                <a:hlinkClick r:id="rId2"/>
              </a:rPr>
              <a:t>nau.edu</a:t>
            </a:r>
            <a:r>
              <a:rPr lang="en-US" altLang="en-US" sz="3400" b="1" dirty="0">
                <a:solidFill>
                  <a:srgbClr val="000000"/>
                </a:solidFill>
                <a:hlinkClick r:id="rId2"/>
              </a:rPr>
              <a:t>/</a:t>
            </a:r>
            <a:r>
              <a:rPr lang="en-US" altLang="en-US" sz="3400" b="1" dirty="0" err="1">
                <a:solidFill>
                  <a:srgbClr val="000000"/>
                </a:solidFill>
                <a:hlinkClick r:id="rId2"/>
              </a:rPr>
              <a:t>til</a:t>
            </a:r>
            <a:endParaRPr lang="en-US" sz="3400" dirty="0"/>
          </a:p>
        </p:txBody>
      </p:sp>
      <p:pic>
        <p:nvPicPr>
          <p:cNvPr id="6" name="Picture 5" descr="A cover of a book&#10;&#10;Description automatically generated">
            <a:extLst>
              <a:ext uri="{FF2B5EF4-FFF2-40B4-BE49-F238E27FC236}">
                <a16:creationId xmlns:a16="http://schemas.microsoft.com/office/drawing/2014/main" id="{F4B1B6AD-A159-77FB-5578-64483EF23F0D}"/>
              </a:ext>
            </a:extLst>
          </p:cNvPr>
          <p:cNvPicPr>
            <a:picLocks noChangeAspect="1"/>
          </p:cNvPicPr>
          <p:nvPr/>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198417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3">
            <a:extLst>
              <a:ext uri="{FF2B5EF4-FFF2-40B4-BE49-F238E27FC236}">
                <a16:creationId xmlns:a16="http://schemas.microsoft.com/office/drawing/2014/main" id="{CBB3CD43-0DAA-FCBC-453A-17E67F1771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8C31263-92DE-FC40-94C4-B506A38044EA}" type="slidenum">
              <a:rPr lang="en-US" altLang="en-US" sz="1300"/>
              <a:pPr>
                <a:spcBef>
                  <a:spcPct val="0"/>
                </a:spcBef>
                <a:buFontTx/>
                <a:buNone/>
              </a:pPr>
              <a:t>4</a:t>
            </a:fld>
            <a:endParaRPr lang="en-US" altLang="en-US" sz="1300"/>
          </a:p>
        </p:txBody>
      </p:sp>
      <p:sp>
        <p:nvSpPr>
          <p:cNvPr id="38914" name="Text Box 2">
            <a:extLst>
              <a:ext uri="{FF2B5EF4-FFF2-40B4-BE49-F238E27FC236}">
                <a16:creationId xmlns:a16="http://schemas.microsoft.com/office/drawing/2014/main" id="{75079D2D-EC94-14A4-7257-575321DF283C}"/>
              </a:ext>
            </a:extLst>
          </p:cNvPr>
          <p:cNvSpPr txBox="1">
            <a:spLocks noChangeArrowheads="1"/>
          </p:cNvSpPr>
          <p:nvPr/>
        </p:nvSpPr>
        <p:spPr bwMode="auto">
          <a:xfrm>
            <a:off x="0" y="457200"/>
            <a:ext cx="9144000" cy="549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dirty="0">
                <a:solidFill>
                  <a:srgbClr val="000000"/>
                </a:solidFill>
                <a:latin typeface="Arial Narrow" panose="020B0604020202020204" pitchFamily="34" charset="0"/>
              </a:rPr>
              <a:t>	</a:t>
            </a:r>
            <a:r>
              <a:rPr lang="en-US" altLang="en-US" sz="3200" dirty="0">
                <a:solidFill>
                  <a:srgbClr val="000000"/>
                </a:solidFill>
                <a:latin typeface="Arial Narrow" panose="020B0604020202020204" pitchFamily="34" charset="0"/>
              </a:rPr>
              <a:t>The Navajo Nation</a:t>
            </a:r>
            <a:r>
              <a:rPr lang="ja-JP" altLang="en-US" sz="3200">
                <a:solidFill>
                  <a:srgbClr val="000000"/>
                </a:solidFill>
                <a:latin typeface="Arial Narrow" panose="020B0604020202020204" pitchFamily="34" charset="0"/>
              </a:rPr>
              <a:t>’</a:t>
            </a:r>
            <a:r>
              <a:rPr lang="en-US" altLang="ja-JP" sz="3200" dirty="0">
                <a:solidFill>
                  <a:srgbClr val="000000"/>
                </a:solidFill>
                <a:latin typeface="Arial Narrow" panose="020B0604020202020204" pitchFamily="34" charset="0"/>
              </a:rPr>
              <a:t>s 2000 </a:t>
            </a:r>
            <a:r>
              <a:rPr lang="ja-JP" altLang="en-US" sz="3200">
                <a:solidFill>
                  <a:schemeClr val="accent2">
                    <a:lumMod val="50000"/>
                  </a:schemeClr>
                </a:solidFill>
                <a:latin typeface="Arial Narrow" panose="020B0604020202020204" pitchFamily="34" charset="0"/>
              </a:rPr>
              <a:t>“</a:t>
            </a:r>
            <a:r>
              <a:rPr lang="en-US" altLang="ja-JP" sz="3200" i="1" dirty="0">
                <a:solidFill>
                  <a:schemeClr val="accent2">
                    <a:lumMod val="50000"/>
                  </a:schemeClr>
                </a:solidFill>
                <a:latin typeface="Arial Narrow" panose="020B0604020202020204" pitchFamily="34" charset="0"/>
              </a:rPr>
              <a:t>Diné Cultural Content Standards</a:t>
            </a:r>
            <a:r>
              <a:rPr lang="en-US" altLang="ja-JP" sz="3200" dirty="0">
                <a:solidFill>
                  <a:schemeClr val="accent2">
                    <a:lumMod val="50000"/>
                  </a:schemeClr>
                </a:solidFill>
                <a:latin typeface="Arial Narrow" panose="020B0604020202020204" pitchFamily="34" charset="0"/>
              </a:rPr>
              <a:t> [for schools] is predicated on the belief that firm grounding of native students in their indigenous cultural heritage and language, is a</a:t>
            </a:r>
          </a:p>
          <a:p>
            <a:pPr eaLnBrk="1" hangingPunct="1">
              <a:spcBef>
                <a:spcPct val="0"/>
              </a:spcBef>
              <a:buFontTx/>
              <a:buNone/>
            </a:pPr>
            <a:r>
              <a:rPr lang="en-US" altLang="ja-JP" sz="3200" dirty="0">
                <a:solidFill>
                  <a:schemeClr val="accent2">
                    <a:lumMod val="50000"/>
                  </a:schemeClr>
                </a:solidFill>
                <a:latin typeface="Arial Narrow" panose="020B0604020202020204" pitchFamily="34" charset="0"/>
              </a:rPr>
              <a:t>fundamentally </a:t>
            </a:r>
            <a:r>
              <a:rPr lang="en-US" altLang="en-US" sz="3200" dirty="0">
                <a:solidFill>
                  <a:schemeClr val="accent2">
                    <a:lumMod val="50000"/>
                  </a:schemeClr>
                </a:solidFill>
                <a:latin typeface="Arial Narrow" panose="020B0604020202020204" pitchFamily="34" charset="0"/>
              </a:rPr>
              <a:t>sound prerequisite</a:t>
            </a:r>
          </a:p>
          <a:p>
            <a:pPr eaLnBrk="1" hangingPunct="1">
              <a:spcBef>
                <a:spcPct val="0"/>
              </a:spcBef>
              <a:buFontTx/>
              <a:buNone/>
            </a:pPr>
            <a:r>
              <a:rPr lang="en-US" altLang="en-US" sz="3200" dirty="0">
                <a:solidFill>
                  <a:schemeClr val="accent2">
                    <a:lumMod val="50000"/>
                  </a:schemeClr>
                </a:solidFill>
                <a:latin typeface="Arial Narrow" panose="020B0604020202020204" pitchFamily="34" charset="0"/>
              </a:rPr>
              <a:t>to well developed and culturally</a:t>
            </a:r>
          </a:p>
          <a:p>
            <a:pPr eaLnBrk="1" hangingPunct="1">
              <a:spcBef>
                <a:spcPct val="0"/>
              </a:spcBef>
              <a:buFontTx/>
              <a:buNone/>
            </a:pPr>
            <a:r>
              <a:rPr lang="en-US" altLang="en-US" sz="3200" dirty="0">
                <a:solidFill>
                  <a:schemeClr val="accent2">
                    <a:lumMod val="50000"/>
                  </a:schemeClr>
                </a:solidFill>
                <a:latin typeface="Arial Narrow" panose="020B0604020202020204" pitchFamily="34" charset="0"/>
              </a:rPr>
              <a:t>healthy students.</a:t>
            </a:r>
            <a:r>
              <a:rPr lang="ja-JP" altLang="en-US" sz="3200">
                <a:solidFill>
                  <a:schemeClr val="accent2">
                    <a:lumMod val="50000"/>
                  </a:schemeClr>
                </a:solidFill>
                <a:latin typeface="Arial Narrow" panose="020B0604020202020204" pitchFamily="34" charset="0"/>
              </a:rPr>
              <a:t>”</a:t>
            </a:r>
            <a:r>
              <a:rPr lang="en-US" altLang="ja-JP" sz="3200" dirty="0">
                <a:solidFill>
                  <a:schemeClr val="accent3">
                    <a:lumMod val="10000"/>
                  </a:schemeClr>
                </a:solidFill>
                <a:latin typeface="Arial Narrow" panose="020B0604020202020204" pitchFamily="34" charset="0"/>
              </a:rPr>
              <a:t> </a:t>
            </a:r>
            <a:r>
              <a:rPr lang="en-US" altLang="ja-JP" sz="3200" dirty="0">
                <a:solidFill>
                  <a:srgbClr val="000000"/>
                </a:solidFill>
                <a:latin typeface="Arial Narrow" panose="020B0604020202020204" pitchFamily="34" charset="0"/>
              </a:rPr>
              <a:t>Navajo values</a:t>
            </a:r>
          </a:p>
          <a:p>
            <a:pPr eaLnBrk="1" hangingPunct="1">
              <a:spcBef>
                <a:spcPct val="0"/>
              </a:spcBef>
              <a:buFontTx/>
              <a:buNone/>
            </a:pPr>
            <a:r>
              <a:rPr lang="en-US" altLang="ja-JP" sz="3200" dirty="0">
                <a:solidFill>
                  <a:srgbClr val="000000"/>
                </a:solidFill>
                <a:latin typeface="Arial Narrow" panose="020B0604020202020204" pitchFamily="34" charset="0"/>
              </a:rPr>
              <a:t>to be </a:t>
            </a:r>
            <a:r>
              <a:rPr lang="en-US" altLang="en-US" sz="3200" dirty="0">
                <a:solidFill>
                  <a:srgbClr val="000000"/>
                </a:solidFill>
                <a:latin typeface="Arial Narrow" panose="020B0604020202020204" pitchFamily="34" charset="0"/>
              </a:rPr>
              <a:t>taught include being</a:t>
            </a:r>
          </a:p>
          <a:p>
            <a:pPr eaLnBrk="1" hangingPunct="1">
              <a:spcBef>
                <a:spcPct val="0"/>
              </a:spcBef>
              <a:buFontTx/>
              <a:buNone/>
            </a:pPr>
            <a:r>
              <a:rPr lang="en-US" altLang="en-US" sz="3200" dirty="0">
                <a:solidFill>
                  <a:srgbClr val="000000"/>
                </a:solidFill>
                <a:latin typeface="Arial Narrow" panose="020B0604020202020204" pitchFamily="34" charset="0"/>
              </a:rPr>
              <a:t>generous and kind, respecting</a:t>
            </a:r>
          </a:p>
          <a:p>
            <a:pPr eaLnBrk="1" hangingPunct="1">
              <a:spcBef>
                <a:spcPct val="0"/>
              </a:spcBef>
              <a:buFontTx/>
              <a:buNone/>
            </a:pPr>
            <a:r>
              <a:rPr lang="en-US" altLang="en-US" sz="3200" dirty="0">
                <a:solidFill>
                  <a:srgbClr val="000000"/>
                </a:solidFill>
                <a:latin typeface="Arial Narrow" panose="020B0604020202020204" pitchFamily="34" charset="0"/>
              </a:rPr>
              <a:t>kinship, values, and sacred</a:t>
            </a:r>
          </a:p>
          <a:p>
            <a:pPr eaLnBrk="1" hangingPunct="1">
              <a:spcBef>
                <a:spcPct val="0"/>
              </a:spcBef>
              <a:buFontTx/>
              <a:buNone/>
            </a:pPr>
            <a:r>
              <a:rPr lang="en-US" altLang="en-US" sz="3200" dirty="0">
                <a:solidFill>
                  <a:srgbClr val="000000"/>
                </a:solidFill>
                <a:latin typeface="Arial Narrow" panose="020B0604020202020204" pitchFamily="34" charset="0"/>
              </a:rPr>
              <a:t>knowledge.</a:t>
            </a:r>
            <a:r>
              <a:rPr lang="ja-JP" altLang="en-US" sz="3200">
                <a:solidFill>
                  <a:srgbClr val="000000"/>
                </a:solidFill>
                <a:latin typeface="Arial Narrow" panose="020B0604020202020204" pitchFamily="34" charset="0"/>
              </a:rPr>
              <a:t>”</a:t>
            </a:r>
            <a:endParaRPr lang="en-US" altLang="en-US" sz="3200" dirty="0">
              <a:latin typeface="Arial Narrow" panose="020B0604020202020204" pitchFamily="34" charset="0"/>
            </a:endParaRPr>
          </a:p>
        </p:txBody>
      </p:sp>
      <p:pic>
        <p:nvPicPr>
          <p:cNvPr id="38915" name="Picture 3" descr="DineLang2">
            <a:extLst>
              <a:ext uri="{FF2B5EF4-FFF2-40B4-BE49-F238E27FC236}">
                <a16:creationId xmlns:a16="http://schemas.microsoft.com/office/drawing/2014/main" id="{26BB49DA-5739-44A4-C4E7-8FBDBB092D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6675" y="1981200"/>
            <a:ext cx="39973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Number Placeholder 3">
            <a:extLst>
              <a:ext uri="{FF2B5EF4-FFF2-40B4-BE49-F238E27FC236}">
                <a16:creationId xmlns:a16="http://schemas.microsoft.com/office/drawing/2014/main" id="{77DB58BA-D899-8E47-FF56-2922450DCB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0F2ECB85-B269-7E47-8761-DD108B54908C}" type="slidenum">
              <a:rPr lang="en-US" altLang="en-US" sz="1300"/>
              <a:pPr/>
              <a:t>40</a:t>
            </a:fld>
            <a:endParaRPr lang="en-US" altLang="en-US" sz="1300"/>
          </a:p>
        </p:txBody>
      </p:sp>
      <p:sp>
        <p:nvSpPr>
          <p:cNvPr id="79874" name="Text Box 2">
            <a:extLst>
              <a:ext uri="{FF2B5EF4-FFF2-40B4-BE49-F238E27FC236}">
                <a16:creationId xmlns:a16="http://schemas.microsoft.com/office/drawing/2014/main" id="{7DD29DC8-3766-0C43-8EF8-C95C3C2B30D6}"/>
              </a:ext>
            </a:extLst>
          </p:cNvPr>
          <p:cNvSpPr txBox="1">
            <a:spLocks noChangeArrowheads="1"/>
          </p:cNvSpPr>
          <p:nvPr/>
        </p:nvSpPr>
        <p:spPr bwMode="auto">
          <a:xfrm>
            <a:off x="0" y="0"/>
            <a:ext cx="914400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indent="-4572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2000" b="1" dirty="0">
                <a:solidFill>
                  <a:srgbClr val="000000"/>
                </a:solidFill>
                <a:cs typeface="Arial" panose="020B0604020202020204" pitchFamily="34" charset="0"/>
              </a:rPr>
              <a:t>For Further Reading</a:t>
            </a:r>
            <a:endParaRPr lang="en-US" altLang="en-US" sz="2000" dirty="0">
              <a:solidFill>
                <a:srgbClr val="000000"/>
              </a:solidFill>
            </a:endParaRPr>
          </a:p>
          <a:p>
            <a:pPr marL="231775" lvl="2" indent="-223838" eaLnBrk="1" hangingPunct="1">
              <a:defRPr/>
            </a:pPr>
            <a:r>
              <a:rPr lang="en-GB" altLang="en-US" sz="2000" dirty="0">
                <a:solidFill>
                  <a:srgbClr val="161616"/>
                </a:solidFill>
                <a:cs typeface="Arial" panose="020B0604020202020204" pitchFamily="34" charset="0"/>
              </a:rPr>
              <a:t>Alvord, L. A., &amp; Van Pelt, E.C. 1999. </a:t>
            </a:r>
            <a:r>
              <a:rPr lang="en-GB" altLang="en-US" sz="2000" i="1" dirty="0">
                <a:solidFill>
                  <a:srgbClr val="161616"/>
                </a:solidFill>
                <a:cs typeface="Arial" panose="020B0604020202020204" pitchFamily="34" charset="0"/>
              </a:rPr>
              <a:t>The scalpel and the silver bear.</a:t>
            </a:r>
            <a:r>
              <a:rPr lang="en-GB" altLang="en-US" sz="2000" dirty="0">
                <a:solidFill>
                  <a:srgbClr val="161616"/>
                </a:solidFill>
                <a:cs typeface="Arial" panose="020B0604020202020204" pitchFamily="34" charset="0"/>
              </a:rPr>
              <a:t> Bantam.</a:t>
            </a:r>
          </a:p>
          <a:p>
            <a:pPr marL="231775" lvl="2" indent="-223838" eaLnBrk="1" hangingPunct="1">
              <a:defRPr/>
            </a:pPr>
            <a:r>
              <a:rPr lang="en-GB" altLang="en-US" sz="2000" dirty="0">
                <a:solidFill>
                  <a:srgbClr val="161616"/>
                </a:solidFill>
                <a:cs typeface="Arial" panose="020B0604020202020204" pitchFamily="34" charset="0"/>
              </a:rPr>
              <a:t>Belin, E.G., Berglund, J., Jacobs, C.A., &amp; Webster, A.W. 2021. </a:t>
            </a:r>
            <a:r>
              <a:rPr lang="en-GB" altLang="en-US" sz="2000" i="1" dirty="0">
                <a:solidFill>
                  <a:srgbClr val="161616"/>
                </a:solidFill>
                <a:cs typeface="Arial" panose="020B0604020202020204" pitchFamily="34" charset="0"/>
              </a:rPr>
              <a:t>The </a:t>
            </a:r>
            <a:r>
              <a:rPr lang="en-US" altLang="en-US" sz="2000" i="1" dirty="0">
                <a:solidFill>
                  <a:srgbClr val="000000"/>
                </a:solidFill>
                <a:cs typeface="Arial" panose="020B0604020202020204" pitchFamily="34" charset="0"/>
              </a:rPr>
              <a:t>Din</a:t>
            </a:r>
            <a:r>
              <a:rPr lang="en-US" sz="2000" i="1" dirty="0">
                <a:effectLst/>
                <a:ea typeface="Aptos" panose="020B0004020202020204" pitchFamily="34" charset="0"/>
                <a:cs typeface="Arial" panose="020B0604020202020204" pitchFamily="34" charset="0"/>
              </a:rPr>
              <a:t>é reader: An anthology of Navajo literature. </a:t>
            </a:r>
            <a:r>
              <a:rPr lang="en-US" sz="2000" dirty="0">
                <a:effectLst/>
                <a:ea typeface="Aptos" panose="020B0004020202020204" pitchFamily="34" charset="0"/>
                <a:cs typeface="Arial" panose="020B0604020202020204" pitchFamily="34" charset="0"/>
              </a:rPr>
              <a:t>University of Arizona Press.</a:t>
            </a:r>
          </a:p>
          <a:p>
            <a:pPr marL="231775" lvl="2" indent="-223838" eaLnBrk="1" hangingPunct="1">
              <a:defRPr/>
            </a:pPr>
            <a:r>
              <a:rPr lang="en-US" sz="2000" dirty="0">
                <a:ea typeface="Aptos" panose="020B0004020202020204" pitchFamily="34" charset="0"/>
                <a:cs typeface="Arial" panose="020B0604020202020204" pitchFamily="34" charset="0"/>
              </a:rPr>
              <a:t>Bingham, S. &amp;  Bingham, J. (Eds.). 1982. </a:t>
            </a:r>
            <a:r>
              <a:rPr lang="en-US" sz="2000" i="1" dirty="0">
                <a:ea typeface="Aptos" panose="020B0004020202020204" pitchFamily="34" charset="0"/>
                <a:cs typeface="Arial" panose="020B0604020202020204" pitchFamily="34" charset="0"/>
              </a:rPr>
              <a:t>Between sacred mountains: Navajo stories and lessons from the land. </a:t>
            </a:r>
            <a:r>
              <a:rPr lang="en-US" sz="2000" dirty="0">
                <a:ea typeface="Aptos" panose="020B0004020202020204" pitchFamily="34" charset="0"/>
                <a:cs typeface="Arial" panose="020B0604020202020204" pitchFamily="34" charset="0"/>
              </a:rPr>
              <a:t>University of Arizona Press.</a:t>
            </a:r>
            <a:endParaRPr lang="en-US" sz="2000" dirty="0">
              <a:effectLst/>
              <a:ea typeface="Aptos" panose="020B0004020202020204" pitchFamily="34" charset="0"/>
              <a:cs typeface="Arial" panose="020B0604020202020204" pitchFamily="34" charset="0"/>
            </a:endParaRPr>
          </a:p>
          <a:p>
            <a:pPr marL="231775" lvl="2" indent="-223838" eaLnBrk="1" hangingPunct="1">
              <a:defRPr/>
            </a:pPr>
            <a:r>
              <a:rPr lang="en-US" altLang="en-US" sz="2000" dirty="0">
                <a:solidFill>
                  <a:srgbClr val="161616"/>
                </a:solidFill>
                <a:cs typeface="Arial" panose="020B0604020202020204" pitchFamily="34" charset="0"/>
              </a:rPr>
              <a:t>Blackhorse, Mitchell. 2004/1967. </a:t>
            </a:r>
            <a:r>
              <a:rPr lang="en-US" altLang="en-US" sz="2000" i="1" dirty="0">
                <a:solidFill>
                  <a:srgbClr val="161616"/>
                </a:solidFill>
                <a:cs typeface="Arial" panose="020B0604020202020204" pitchFamily="34" charset="0"/>
              </a:rPr>
              <a:t>Miracle hill: The story of a Navajo boy</a:t>
            </a:r>
            <a:r>
              <a:rPr lang="en-US" altLang="en-US" sz="2000" dirty="0">
                <a:solidFill>
                  <a:srgbClr val="161616"/>
                </a:solidFill>
                <a:cs typeface="Arial" panose="020B0604020202020204" pitchFamily="34" charset="0"/>
              </a:rPr>
              <a:t>. University of Arizona Press.</a:t>
            </a:r>
            <a:endParaRPr lang="en-GB" altLang="en-US" sz="2000" dirty="0">
              <a:solidFill>
                <a:srgbClr val="161616"/>
              </a:solidFill>
              <a:cs typeface="Arial" panose="020B0604020202020204" pitchFamily="34" charset="0"/>
            </a:endParaRPr>
          </a:p>
          <a:p>
            <a:pPr marL="231775" lvl="2" indent="-223838" eaLnBrk="1" hangingPunct="1">
              <a:defRPr/>
            </a:pPr>
            <a:r>
              <a:rPr lang="en-GB" altLang="en-US" sz="2000" dirty="0">
                <a:solidFill>
                  <a:srgbClr val="161616"/>
                </a:solidFill>
                <a:cs typeface="Arial" panose="020B0604020202020204" pitchFamily="34" charset="0"/>
              </a:rPr>
              <a:t>Cleary, L. M., &amp; Peacock, T. D. 1997. </a:t>
            </a:r>
            <a:r>
              <a:rPr lang="en-GB" altLang="en-US" sz="2000" i="1" dirty="0">
                <a:solidFill>
                  <a:srgbClr val="161616"/>
                </a:solidFill>
                <a:cs typeface="Arial" panose="020B0604020202020204" pitchFamily="34" charset="0"/>
              </a:rPr>
              <a:t>Collected wisdom: American Indian education.</a:t>
            </a:r>
            <a:r>
              <a:rPr lang="en-GB" altLang="en-US" sz="2000" dirty="0">
                <a:solidFill>
                  <a:srgbClr val="161616"/>
                </a:solidFill>
                <a:cs typeface="Arial" panose="020B0604020202020204" pitchFamily="34" charset="0"/>
              </a:rPr>
              <a:t> Pearson.</a:t>
            </a:r>
          </a:p>
          <a:p>
            <a:pPr marL="231775" lvl="2" indent="-223838" algn="just" eaLnBrk="1" hangingPunct="1">
              <a:defRPr/>
            </a:pPr>
            <a:r>
              <a:rPr lang="en-GB" altLang="en-US" sz="2000" dirty="0">
                <a:solidFill>
                  <a:srgbClr val="161616"/>
                </a:solidFill>
                <a:cs typeface="Arial" panose="020B0604020202020204" pitchFamily="34" charset="0"/>
              </a:rPr>
              <a:t>Cummins, J. 1992. The empowerment of Indian students. In J. </a:t>
            </a:r>
            <a:r>
              <a:rPr lang="en-GB" altLang="en-US" sz="2000" dirty="0" err="1">
                <a:solidFill>
                  <a:srgbClr val="161616"/>
                </a:solidFill>
                <a:cs typeface="Arial" panose="020B0604020202020204" pitchFamily="34" charset="0"/>
              </a:rPr>
              <a:t>Reyhner</a:t>
            </a:r>
            <a:r>
              <a:rPr lang="en-GB" altLang="en-US" sz="2000" dirty="0">
                <a:solidFill>
                  <a:srgbClr val="161616"/>
                </a:solidFill>
                <a:cs typeface="Arial" panose="020B0604020202020204" pitchFamily="34" charset="0"/>
              </a:rPr>
              <a:t> (Ed.). </a:t>
            </a:r>
            <a:r>
              <a:rPr lang="en-GB" altLang="en-US" sz="2000" i="1" dirty="0">
                <a:solidFill>
                  <a:srgbClr val="161616"/>
                </a:solidFill>
                <a:cs typeface="Arial" panose="020B0604020202020204" pitchFamily="34" charset="0"/>
              </a:rPr>
              <a:t>Teaching American Indian students </a:t>
            </a:r>
            <a:r>
              <a:rPr lang="en-GB" altLang="en-US" sz="2000" dirty="0">
                <a:solidFill>
                  <a:srgbClr val="161616"/>
                </a:solidFill>
                <a:cs typeface="Arial" panose="020B0604020202020204" pitchFamily="34" charset="0"/>
              </a:rPr>
              <a:t>(pp. 1-12). University of Oklahoma Press.</a:t>
            </a:r>
          </a:p>
          <a:p>
            <a:pPr marL="231775" lvl="2" indent="-223838" algn="just" eaLnBrk="1" hangingPunct="1">
              <a:defRPr/>
            </a:pPr>
            <a:r>
              <a:rPr lang="en-GB" altLang="en-US" sz="2000" dirty="0" err="1">
                <a:solidFill>
                  <a:srgbClr val="161616"/>
                </a:solidFill>
                <a:cs typeface="Arial" panose="020B0604020202020204" pitchFamily="34" charset="0"/>
              </a:rPr>
              <a:t>Deyhle</a:t>
            </a:r>
            <a:r>
              <a:rPr lang="en-GB" altLang="en-US" sz="2000" dirty="0">
                <a:solidFill>
                  <a:srgbClr val="161616"/>
                </a:solidFill>
                <a:cs typeface="Arial" panose="020B0604020202020204" pitchFamily="34" charset="0"/>
              </a:rPr>
              <a:t>, D. 2009. </a:t>
            </a:r>
            <a:r>
              <a:rPr lang="en-GB" altLang="en-US" sz="2000" i="1" dirty="0">
                <a:solidFill>
                  <a:srgbClr val="161616"/>
                </a:solidFill>
                <a:cs typeface="Arial" panose="020B0604020202020204" pitchFamily="34" charset="0"/>
              </a:rPr>
              <a:t>Reflections in place: Connected lives of Navajo women</a:t>
            </a:r>
            <a:r>
              <a:rPr lang="en-GB" altLang="en-US" sz="2000" dirty="0">
                <a:solidFill>
                  <a:srgbClr val="161616"/>
                </a:solidFill>
                <a:cs typeface="Arial" panose="020B0604020202020204" pitchFamily="34" charset="0"/>
              </a:rPr>
              <a:t>. University of Arizona Press.</a:t>
            </a:r>
          </a:p>
          <a:p>
            <a:pPr marL="231775" lvl="2" indent="-223838" eaLnBrk="1" hangingPunct="1">
              <a:defRPr/>
            </a:pPr>
            <a:r>
              <a:rPr lang="en-GB" altLang="en-US" sz="2000" dirty="0">
                <a:solidFill>
                  <a:srgbClr val="161616"/>
                </a:solidFill>
                <a:cs typeface="Arial" panose="020B0604020202020204" pitchFamily="34" charset="0"/>
              </a:rPr>
              <a:t>Garcia, Jeremy, Shirley, Valerie, &amp; </a:t>
            </a:r>
            <a:r>
              <a:rPr lang="en-GB" altLang="en-US" sz="2000" dirty="0" err="1">
                <a:solidFill>
                  <a:srgbClr val="161616"/>
                </a:solidFill>
                <a:cs typeface="Arial" panose="020B0604020202020204" pitchFamily="34" charset="0"/>
              </a:rPr>
              <a:t>Kulago</a:t>
            </a:r>
            <a:r>
              <a:rPr lang="en-GB" altLang="en-US" sz="2000" dirty="0">
                <a:solidFill>
                  <a:srgbClr val="161616"/>
                </a:solidFill>
                <a:cs typeface="Arial" panose="020B0604020202020204" pitchFamily="34" charset="0"/>
              </a:rPr>
              <a:t>, Hollie A. (Eds.). 2022. </a:t>
            </a:r>
            <a:r>
              <a:rPr lang="en-GB" altLang="en-US" sz="2000" i="1" dirty="0">
                <a:solidFill>
                  <a:srgbClr val="161616"/>
                </a:solidFill>
                <a:cs typeface="Arial" panose="020B0604020202020204" pitchFamily="34" charset="0"/>
              </a:rPr>
              <a:t>Indigenizing education: Transformative research, theories, and praxis.</a:t>
            </a:r>
            <a:r>
              <a:rPr lang="en-GB" altLang="en-US" sz="2000" dirty="0">
                <a:solidFill>
                  <a:srgbClr val="161616"/>
                </a:solidFill>
                <a:cs typeface="Arial" panose="020B0604020202020204" pitchFamily="34" charset="0"/>
              </a:rPr>
              <a:t> Information Age Publishing.</a:t>
            </a:r>
            <a:endParaRPr lang="en-US" altLang="en-US" sz="2000" dirty="0">
              <a:solidFill>
                <a:srgbClr val="000000"/>
              </a:solidFill>
              <a:cs typeface="Arial" panose="020B0604020202020204" pitchFamily="34" charset="0"/>
            </a:endParaRPr>
          </a:p>
          <a:p>
            <a:pPr marL="231775" indent="-223838">
              <a:defRPr/>
            </a:pPr>
            <a:r>
              <a:rPr lang="en-US" altLang="en-US" sz="2000" dirty="0">
                <a:solidFill>
                  <a:srgbClr val="000000"/>
                </a:solidFill>
                <a:cs typeface="Arial" panose="020B0604020202020204" pitchFamily="34" charset="0"/>
              </a:rPr>
              <a:t>Iverson, Peter. 2002. </a:t>
            </a:r>
            <a:r>
              <a:rPr lang="en-US" altLang="en-US" sz="2000" i="1" dirty="0">
                <a:solidFill>
                  <a:srgbClr val="000000"/>
                </a:solidFill>
                <a:cs typeface="Arial" panose="020B0604020202020204" pitchFamily="34" charset="0"/>
              </a:rPr>
              <a:t>Din</a:t>
            </a:r>
            <a:r>
              <a:rPr lang="en-US" sz="2000" i="1" dirty="0">
                <a:effectLst/>
                <a:ea typeface="Aptos" panose="020B0004020202020204" pitchFamily="34" charset="0"/>
                <a:cs typeface="Arial" panose="020B0604020202020204" pitchFamily="34" charset="0"/>
              </a:rPr>
              <a:t>é: A </a:t>
            </a:r>
            <a:r>
              <a:rPr lang="en-US" sz="2000" i="1" dirty="0">
                <a:ea typeface="Aptos" panose="020B0004020202020204" pitchFamily="34" charset="0"/>
                <a:cs typeface="Arial" panose="020B0604020202020204" pitchFamily="34" charset="0"/>
              </a:rPr>
              <a:t>hi</a:t>
            </a:r>
            <a:r>
              <a:rPr lang="en-US" sz="2000" i="1" dirty="0">
                <a:effectLst/>
                <a:ea typeface="Aptos" panose="020B0004020202020204" pitchFamily="34" charset="0"/>
                <a:cs typeface="Arial" panose="020B0604020202020204" pitchFamily="34" charset="0"/>
              </a:rPr>
              <a:t>story of the Navajos</a:t>
            </a:r>
            <a:r>
              <a:rPr lang="en-US" sz="2000" dirty="0">
                <a:effectLst/>
                <a:ea typeface="Aptos" panose="020B0004020202020204" pitchFamily="34" charset="0"/>
                <a:cs typeface="Arial" panose="020B0604020202020204" pitchFamily="34" charset="0"/>
              </a:rPr>
              <a:t>. University of New Mexico.</a:t>
            </a:r>
            <a:endParaRPr lang="en-US" altLang="en-US" sz="2000" dirty="0">
              <a:solidFill>
                <a:srgbClr val="000000"/>
              </a:solidFill>
              <a:cs typeface="Arial" panose="020B0604020202020204" pitchFamily="34" charset="0"/>
            </a:endParaRPr>
          </a:p>
          <a:p>
            <a:pPr marL="295275" indent="-285750">
              <a:defRPr/>
            </a:pPr>
            <a:r>
              <a:rPr lang="en-US" altLang="en-US" sz="2000" dirty="0" err="1"/>
              <a:t>Kana’iaupuni</a:t>
            </a:r>
            <a:r>
              <a:rPr lang="en-US" altLang="en-US" sz="2000" dirty="0"/>
              <a:t>, S., </a:t>
            </a:r>
            <a:r>
              <a:rPr lang="en-US" altLang="en-US" sz="2000" dirty="0" err="1"/>
              <a:t>Ledward</a:t>
            </a:r>
            <a:r>
              <a:rPr lang="en-US" altLang="en-US" sz="2000" dirty="0"/>
              <a:t>, B., &amp; Jensen, U. (2010). </a:t>
            </a:r>
            <a:r>
              <a:rPr lang="en-US" altLang="en-US" sz="2000" i="1" dirty="0"/>
              <a:t>Culture-based education and its relationship to student outcomes.</a:t>
            </a:r>
            <a:r>
              <a:rPr lang="en-US" altLang="en-US" sz="2000" dirty="0"/>
              <a:t> Kamehameha Schools, Research &amp; Evaluation. </a:t>
            </a:r>
            <a:r>
              <a:rPr lang="en-US" altLang="en-US" sz="2000" dirty="0">
                <a:solidFill>
                  <a:schemeClr val="tx1">
                    <a:lumMod val="95000"/>
                    <a:lumOff val="5000"/>
                  </a:schemeClr>
                </a:solidFill>
              </a:rPr>
              <a:t>http://www.ksbe.edu/</a:t>
            </a:r>
          </a:p>
          <a:p>
            <a:pPr marL="295275" indent="-285750">
              <a:defRPr/>
            </a:pPr>
            <a:r>
              <a:rPr lang="en-US" altLang="en-US" sz="2000" dirty="0">
                <a:solidFill>
                  <a:schemeClr val="tx1">
                    <a:lumMod val="95000"/>
                    <a:lumOff val="5000"/>
                  </a:schemeClr>
                </a:solidFill>
              </a:rPr>
              <a:t>    _assets/spi/pdfs/CBE_relationship_to_student_outcomes.pdf</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3">
            <a:extLst>
              <a:ext uri="{FF2B5EF4-FFF2-40B4-BE49-F238E27FC236}">
                <a16:creationId xmlns:a16="http://schemas.microsoft.com/office/drawing/2014/main" id="{4D16E024-ED31-B0D2-6A83-7EC618A94C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D12F7AE5-E85D-B940-8E37-BC97B38E4AC9}" type="slidenum">
              <a:rPr lang="en-US" altLang="en-US" sz="1300"/>
              <a:pPr/>
              <a:t>41</a:t>
            </a:fld>
            <a:endParaRPr lang="en-US" altLang="en-US" sz="1300"/>
          </a:p>
        </p:txBody>
      </p:sp>
      <p:sp>
        <p:nvSpPr>
          <p:cNvPr id="81922" name="Text Box 2">
            <a:extLst>
              <a:ext uri="{FF2B5EF4-FFF2-40B4-BE49-F238E27FC236}">
                <a16:creationId xmlns:a16="http://schemas.microsoft.com/office/drawing/2014/main" id="{D3DD64D7-DCD0-3D42-966A-B8BD40784112}"/>
              </a:ext>
            </a:extLst>
          </p:cNvPr>
          <p:cNvSpPr txBox="1">
            <a:spLocks noChangeArrowheads="1"/>
          </p:cNvSpPr>
          <p:nvPr/>
        </p:nvSpPr>
        <p:spPr bwMode="auto">
          <a:xfrm>
            <a:off x="0" y="0"/>
            <a:ext cx="914400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tabLst>
                <a:tab pos="457200" algn="l"/>
              </a:tabLst>
              <a:defRPr sz="1200">
                <a:solidFill>
                  <a:schemeClr val="tx1"/>
                </a:solidFill>
                <a:latin typeface="Arial" panose="020B0604020202020204" pitchFamily="34" charset="0"/>
                <a:ea typeface="ＭＳ Ｐゴシック" panose="020B0600070205080204" pitchFamily="34" charset="-128"/>
              </a:defRPr>
            </a:lvl1pPr>
            <a:lvl2pPr marL="742950" indent="-285750">
              <a:tabLst>
                <a:tab pos="457200" algn="l"/>
              </a:tabLst>
              <a:defRPr sz="1200">
                <a:solidFill>
                  <a:schemeClr val="tx1"/>
                </a:solidFill>
                <a:latin typeface="Arial" panose="020B0604020202020204" pitchFamily="34" charset="0"/>
                <a:ea typeface="ＭＳ Ｐゴシック" panose="020B0600070205080204" pitchFamily="34" charset="-128"/>
              </a:defRPr>
            </a:lvl2pPr>
            <a:lvl3pPr marL="1143000" indent="-228600">
              <a:tabLst>
                <a:tab pos="457200" algn="l"/>
              </a:tabLst>
              <a:defRPr sz="1200">
                <a:solidFill>
                  <a:schemeClr val="tx1"/>
                </a:solidFill>
                <a:latin typeface="Arial" panose="020B0604020202020204" pitchFamily="34" charset="0"/>
                <a:ea typeface="ＭＳ Ｐゴシック" panose="020B0600070205080204" pitchFamily="34" charset="-128"/>
              </a:defRPr>
            </a:lvl3pPr>
            <a:lvl4pPr marL="1600200" indent="-228600">
              <a:tabLst>
                <a:tab pos="457200" algn="l"/>
              </a:tabLst>
              <a:defRPr sz="1200">
                <a:solidFill>
                  <a:schemeClr val="tx1"/>
                </a:solidFill>
                <a:latin typeface="Arial" panose="020B0604020202020204" pitchFamily="34" charset="0"/>
                <a:ea typeface="ＭＳ Ｐゴシック" panose="020B0600070205080204" pitchFamily="34" charset="-128"/>
              </a:defRPr>
            </a:lvl4pPr>
            <a:lvl5pPr marL="2057400" indent="-228600">
              <a:tabLst>
                <a:tab pos="457200" algn="l"/>
              </a:tabLst>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9pPr>
          </a:lstStyle>
          <a:p>
            <a:pPr marL="231775" indent="-223838">
              <a:defRPr/>
            </a:pPr>
            <a:r>
              <a:rPr lang="en-US" altLang="en-US" sz="2000" dirty="0" err="1">
                <a:solidFill>
                  <a:srgbClr val="000000"/>
                </a:solidFill>
                <a:cs typeface="Arial" panose="020B0604020202020204" pitchFamily="34" charset="0"/>
              </a:rPr>
              <a:t>McClowsky</a:t>
            </a:r>
            <a:r>
              <a:rPr lang="en-US" altLang="en-US" sz="2000" dirty="0">
                <a:solidFill>
                  <a:srgbClr val="000000"/>
                </a:solidFill>
                <a:cs typeface="Arial" panose="020B0604020202020204" pitchFamily="34" charset="0"/>
              </a:rPr>
              <a:t>, Joanne. 2007. </a:t>
            </a:r>
            <a:r>
              <a:rPr lang="en-US" altLang="en-US" sz="2000" i="1" dirty="0">
                <a:solidFill>
                  <a:srgbClr val="000000"/>
                </a:solidFill>
                <a:cs typeface="Arial" panose="020B0604020202020204" pitchFamily="34" charset="0"/>
              </a:rPr>
              <a:t>Living through the generations: Continuity and change in Navajo women’s lives.</a:t>
            </a:r>
            <a:r>
              <a:rPr lang="en-US" altLang="en-US" sz="2000" dirty="0">
                <a:solidFill>
                  <a:srgbClr val="000000"/>
                </a:solidFill>
                <a:cs typeface="Arial" panose="020B0604020202020204" pitchFamily="34" charset="0"/>
              </a:rPr>
              <a:t> University of Arizona.</a:t>
            </a:r>
          </a:p>
          <a:p>
            <a:pPr marL="231775" indent="-223838">
              <a:defRPr/>
            </a:pPr>
            <a:r>
              <a:rPr lang="en-US" altLang="en-US" sz="2000" dirty="0">
                <a:solidFill>
                  <a:srgbClr val="000000"/>
                </a:solidFill>
                <a:cs typeface="Arial" panose="020B0604020202020204" pitchFamily="34" charset="0"/>
              </a:rPr>
              <a:t>Powell, Michael. 2019. </a:t>
            </a:r>
            <a:r>
              <a:rPr lang="en-US" altLang="en-US" sz="2000" i="1" dirty="0">
                <a:solidFill>
                  <a:srgbClr val="000000"/>
                </a:solidFill>
                <a:cs typeface="Arial" panose="020B0604020202020204" pitchFamily="34" charset="0"/>
              </a:rPr>
              <a:t>Canyon dreams: A basketball season on the Navajo Nation. </a:t>
            </a:r>
            <a:r>
              <a:rPr lang="en-US" altLang="en-US" sz="2000" dirty="0">
                <a:solidFill>
                  <a:srgbClr val="000000"/>
                </a:solidFill>
                <a:cs typeface="Arial" panose="020B0604020202020204" pitchFamily="34" charset="0"/>
              </a:rPr>
              <a:t>Blue Ridge Press.</a:t>
            </a:r>
          </a:p>
          <a:p>
            <a:pPr marL="295275" indent="-285750" eaLnBrk="1" hangingPunct="1">
              <a:defRPr/>
            </a:pPr>
            <a:r>
              <a:rPr lang="en-US" altLang="en-US" sz="2000" dirty="0" err="1">
                <a:cs typeface="Arial" panose="020B0604020202020204" pitchFamily="34" charset="0"/>
              </a:rPr>
              <a:t>Reyhner</a:t>
            </a:r>
            <a:r>
              <a:rPr lang="en-US" altLang="en-US" sz="2000" dirty="0">
                <a:cs typeface="Arial" panose="020B0604020202020204" pitchFamily="34" charset="0"/>
              </a:rPr>
              <a:t>, J. (2017). Affirming identity: The role of language and culture in American Indian education. </a:t>
            </a:r>
            <a:r>
              <a:rPr lang="en-US" altLang="en-US" sz="2000" i="1" dirty="0">
                <a:cs typeface="Arial" panose="020B0604020202020204" pitchFamily="34" charset="0"/>
              </a:rPr>
              <a:t>Cogent Education, 4</a:t>
            </a:r>
            <a:r>
              <a:rPr lang="en-US" altLang="en-US" sz="2000" dirty="0">
                <a:cs typeface="Arial" panose="020B0604020202020204" pitchFamily="34" charset="0"/>
              </a:rPr>
              <a:t>(1). http://</a:t>
            </a:r>
            <a:r>
              <a:rPr lang="en-US" altLang="en-US" sz="2000" dirty="0" err="1">
                <a:cs typeface="Arial" panose="020B0604020202020204" pitchFamily="34" charset="0"/>
              </a:rPr>
              <a:t>www.tandfonline.com</a:t>
            </a:r>
            <a:r>
              <a:rPr lang="en-US" altLang="en-US" sz="2000" dirty="0">
                <a:cs typeface="Arial" panose="020B0604020202020204" pitchFamily="34" charset="0"/>
              </a:rPr>
              <a:t>/</a:t>
            </a:r>
            <a:r>
              <a:rPr lang="en-US" altLang="en-US" sz="2000" dirty="0" err="1">
                <a:cs typeface="Arial" panose="020B0604020202020204" pitchFamily="34" charset="0"/>
              </a:rPr>
              <a:t>doi</a:t>
            </a:r>
            <a:r>
              <a:rPr lang="en-US" altLang="en-US" sz="2000" dirty="0">
                <a:cs typeface="Arial" panose="020B0604020202020204" pitchFamily="34" charset="0"/>
              </a:rPr>
              <a:t>/full/10.1080/2331186X.2017.1340081</a:t>
            </a:r>
          </a:p>
          <a:p>
            <a:pPr marL="295275" indent="-285750" eaLnBrk="1" hangingPunct="1">
              <a:defRPr/>
            </a:pPr>
            <a:r>
              <a:rPr lang="en-US" altLang="en-US" sz="2000" dirty="0" err="1">
                <a:solidFill>
                  <a:srgbClr val="161616"/>
                </a:solidFill>
                <a:cs typeface="Arial" panose="020B0604020202020204" pitchFamily="34" charset="0"/>
              </a:rPr>
              <a:t>Reyhner</a:t>
            </a:r>
            <a:r>
              <a:rPr lang="en-US" altLang="en-US" sz="2000" dirty="0">
                <a:solidFill>
                  <a:srgbClr val="161616"/>
                </a:solidFill>
                <a:cs typeface="Arial" panose="020B0604020202020204" pitchFamily="34" charset="0"/>
              </a:rPr>
              <a:t>, J. 2017. </a:t>
            </a:r>
            <a:r>
              <a:rPr lang="en-US" altLang="en-US" sz="2000" i="1" dirty="0">
                <a:solidFill>
                  <a:srgbClr val="161616"/>
                </a:solidFill>
                <a:cs typeface="Arial" panose="020B0604020202020204" pitchFamily="34" charset="0"/>
              </a:rPr>
              <a:t>American Indian education: A history </a:t>
            </a:r>
            <a:r>
              <a:rPr lang="en-US" altLang="en-US" sz="2000" dirty="0">
                <a:solidFill>
                  <a:srgbClr val="161616"/>
                </a:solidFill>
                <a:cs typeface="Arial" panose="020B0604020202020204" pitchFamily="34" charset="0"/>
              </a:rPr>
              <a:t>(2</a:t>
            </a:r>
            <a:r>
              <a:rPr lang="en-US" altLang="en-US" sz="2000" baseline="30000" dirty="0">
                <a:solidFill>
                  <a:srgbClr val="161616"/>
                </a:solidFill>
                <a:cs typeface="Arial" panose="020B0604020202020204" pitchFamily="34" charset="0"/>
              </a:rPr>
              <a:t>nd</a:t>
            </a:r>
            <a:r>
              <a:rPr lang="en-US" altLang="en-US" sz="2000" dirty="0">
                <a:solidFill>
                  <a:srgbClr val="161616"/>
                </a:solidFill>
                <a:cs typeface="Arial" panose="020B0604020202020204" pitchFamily="34" charset="0"/>
              </a:rPr>
              <a:t> ed.). University of Oklahoma Press.</a:t>
            </a:r>
          </a:p>
          <a:p>
            <a:pPr marL="295275" indent="-285750" eaLnBrk="1" hangingPunct="1">
              <a:defRPr/>
            </a:pPr>
            <a:r>
              <a:rPr lang="en-US" altLang="en-US" sz="2000" dirty="0" err="1"/>
              <a:t>Reyhner</a:t>
            </a:r>
            <a:r>
              <a:rPr lang="en-US" altLang="en-US" sz="2000" dirty="0"/>
              <a:t>, J. (Ed.). 2015. </a:t>
            </a:r>
            <a:r>
              <a:rPr lang="en-US" altLang="en-US" sz="2000" i="1" dirty="0"/>
              <a:t>Teaching Indigenous students: Honoring place, community, and culture</a:t>
            </a:r>
            <a:r>
              <a:rPr lang="en-US" altLang="en-US" sz="2000" dirty="0"/>
              <a:t>. University of Oklahoma Press.</a:t>
            </a:r>
          </a:p>
          <a:p>
            <a:pPr marL="295275" indent="-285750" eaLnBrk="1" hangingPunct="1"/>
            <a:r>
              <a:rPr lang="en-US" altLang="en-US" sz="2000" dirty="0" err="1">
                <a:solidFill>
                  <a:srgbClr val="161616"/>
                </a:solidFill>
                <a:cs typeface="Arial" panose="020B0604020202020204" pitchFamily="34" charset="0"/>
              </a:rPr>
              <a:t>Reyhner</a:t>
            </a:r>
            <a:r>
              <a:rPr lang="en-US" altLang="en-US" sz="2000" dirty="0">
                <a:solidFill>
                  <a:srgbClr val="161616"/>
                </a:solidFill>
                <a:cs typeface="Arial" panose="020B0604020202020204" pitchFamily="34" charset="0"/>
              </a:rPr>
              <a:t>, J., Martin, J.,&amp; Lockard, L. (Eds.). 2024. </a:t>
            </a:r>
            <a:r>
              <a:rPr lang="en-US" altLang="en-US" sz="2000" i="1" dirty="0">
                <a:solidFill>
                  <a:srgbClr val="161616"/>
                </a:solidFill>
                <a:cs typeface="Arial" panose="020B0604020202020204" pitchFamily="34" charset="0"/>
              </a:rPr>
              <a:t>Honoring our Indigenous languages and cultures.</a:t>
            </a:r>
            <a:r>
              <a:rPr lang="en-US" altLang="en-US" sz="2000" dirty="0">
                <a:solidFill>
                  <a:srgbClr val="161616"/>
                </a:solidFill>
                <a:cs typeface="Arial" panose="020B0604020202020204" pitchFamily="34" charset="0"/>
              </a:rPr>
              <a:t> Northern Arizona University. https://</a:t>
            </a:r>
            <a:r>
              <a:rPr lang="en-US" altLang="en-US" sz="2000" dirty="0" err="1">
                <a:solidFill>
                  <a:srgbClr val="161616"/>
                </a:solidFill>
                <a:cs typeface="Arial" panose="020B0604020202020204" pitchFamily="34" charset="0"/>
              </a:rPr>
              <a:t>jan.ucc.nau.edu</a:t>
            </a:r>
            <a:r>
              <a:rPr lang="en-US" altLang="en-US" sz="2000" dirty="0">
                <a:solidFill>
                  <a:srgbClr val="161616"/>
                </a:solidFill>
                <a:cs typeface="Arial" panose="020B0604020202020204" pitchFamily="34" charset="0"/>
              </a:rPr>
              <a:t>/~jar/HOILC/</a:t>
            </a:r>
          </a:p>
          <a:p>
            <a:pPr marL="295275" indent="-285750" eaLnBrk="1" hangingPunct="1"/>
            <a:r>
              <a:rPr lang="en-US" altLang="en-US" sz="2000" dirty="0" err="1">
                <a:solidFill>
                  <a:srgbClr val="161616"/>
                </a:solidFill>
                <a:cs typeface="Arial" panose="020B0604020202020204" pitchFamily="34" charset="0"/>
              </a:rPr>
              <a:t>Reyhner</a:t>
            </a:r>
            <a:r>
              <a:rPr lang="en-US" altLang="en-US" sz="2000" dirty="0">
                <a:solidFill>
                  <a:srgbClr val="161616"/>
                </a:solidFill>
                <a:cs typeface="Arial" panose="020B0604020202020204" pitchFamily="34" charset="0"/>
              </a:rPr>
              <a:t>, J., Martin, J., Lockard, L., &amp; Gilbert, W.S. (Eds.). (2013). </a:t>
            </a:r>
            <a:r>
              <a:rPr lang="en-US" altLang="en-US" sz="2000" i="1" dirty="0">
                <a:solidFill>
                  <a:srgbClr val="161616"/>
                </a:solidFill>
                <a:cs typeface="Arial" panose="020B0604020202020204" pitchFamily="34" charset="0"/>
              </a:rPr>
              <a:t>Honoring our children: Culturally appropriate approaches for teaching Indigenous students.</a:t>
            </a:r>
            <a:r>
              <a:rPr lang="en-US" altLang="en-US" sz="2000" dirty="0">
                <a:solidFill>
                  <a:srgbClr val="161616"/>
                </a:solidFill>
                <a:cs typeface="Arial" panose="020B0604020202020204" pitchFamily="34" charset="0"/>
              </a:rPr>
              <a:t> Northern Arizona University. https://</a:t>
            </a:r>
            <a:r>
              <a:rPr lang="en-US" altLang="en-US" sz="2000" dirty="0" err="1">
                <a:solidFill>
                  <a:srgbClr val="161616"/>
                </a:solidFill>
                <a:cs typeface="Arial" panose="020B0604020202020204" pitchFamily="34" charset="0"/>
              </a:rPr>
              <a:t>jan.ucc.nau.edu</a:t>
            </a:r>
            <a:r>
              <a:rPr lang="en-US" altLang="en-US" sz="2000" dirty="0">
                <a:solidFill>
                  <a:srgbClr val="161616"/>
                </a:solidFill>
                <a:cs typeface="Arial" panose="020B0604020202020204" pitchFamily="34" charset="0"/>
              </a:rPr>
              <a:t>/~jar/HOC/</a:t>
            </a:r>
          </a:p>
          <a:p>
            <a:pPr marL="295275" indent="-285750" eaLnBrk="1" hangingPunct="1"/>
            <a:r>
              <a:rPr lang="en-US" altLang="en-US" sz="2000" dirty="0" err="1">
                <a:solidFill>
                  <a:srgbClr val="161616"/>
                </a:solidFill>
                <a:cs typeface="Arial" panose="020B0604020202020204" pitchFamily="34" charset="0"/>
              </a:rPr>
              <a:t>Reyhner</a:t>
            </a:r>
            <a:r>
              <a:rPr lang="en-US" altLang="en-US" sz="2000" dirty="0">
                <a:solidFill>
                  <a:srgbClr val="161616"/>
                </a:solidFill>
                <a:cs typeface="Arial" panose="020B0604020202020204" pitchFamily="34" charset="0"/>
              </a:rPr>
              <a:t>, J., Gilbert, W.S., &amp; Lockard, L. (Eds.). 2011).</a:t>
            </a:r>
            <a:r>
              <a:rPr lang="en-US" altLang="en-US" sz="2000" b="1" i="1" dirty="0">
                <a:solidFill>
                  <a:srgbClr val="161616"/>
                </a:solidFill>
                <a:cs typeface="Arial" panose="020B0604020202020204" pitchFamily="34" charset="0"/>
              </a:rPr>
              <a:t> </a:t>
            </a:r>
            <a:r>
              <a:rPr lang="en-US" altLang="en-US" sz="2000" i="1" dirty="0">
                <a:solidFill>
                  <a:srgbClr val="161616"/>
                </a:solidFill>
                <a:cs typeface="Arial" panose="020B0604020202020204" pitchFamily="34" charset="0"/>
              </a:rPr>
              <a:t>Honoring our heritage: Culturally appropriate approaches for teaching Indigenous students. </a:t>
            </a:r>
            <a:r>
              <a:rPr lang="en-US" altLang="en-US" sz="2000" dirty="0">
                <a:solidFill>
                  <a:srgbClr val="161616"/>
                </a:solidFill>
                <a:cs typeface="Arial" panose="020B0604020202020204" pitchFamily="34" charset="0"/>
              </a:rPr>
              <a:t>Flagstaff, AZ: Northern Arizona University. https://</a:t>
            </a:r>
            <a:r>
              <a:rPr lang="en-US" altLang="en-US" sz="2000" dirty="0" err="1">
                <a:solidFill>
                  <a:srgbClr val="161616"/>
                </a:solidFill>
                <a:cs typeface="Arial" panose="020B0604020202020204" pitchFamily="34" charset="0"/>
              </a:rPr>
              <a:t>jan.ucc.nau.edu</a:t>
            </a:r>
            <a:r>
              <a:rPr lang="en-US" altLang="en-US" sz="2000" dirty="0">
                <a:solidFill>
                  <a:srgbClr val="161616"/>
                </a:solidFill>
                <a:cs typeface="Arial" panose="020B0604020202020204" pitchFamily="34" charset="0"/>
              </a:rPr>
              <a:t>/~jar/HOH/</a:t>
            </a:r>
            <a:endParaRPr lang="en-US" altLang="en-US" sz="2000" b="1" i="1" dirty="0">
              <a:solidFill>
                <a:srgbClr val="161616"/>
              </a:solidFill>
              <a:cs typeface="Arial" panose="020B0604020202020204" pitchFamily="34" charset="0"/>
            </a:endParaRPr>
          </a:p>
          <a:p>
            <a:pPr eaLnBrk="1" hangingPunct="1">
              <a:defRPr/>
            </a:pPr>
            <a:endParaRPr lang="en-US" altLang="en-US" sz="2000" dirty="0">
              <a:solidFill>
                <a:srgbClr val="161616"/>
              </a:solidFill>
              <a:cs typeface="Arial" panose="020B0604020202020204" pitchFamily="34" charset="0"/>
            </a:endParaRPr>
          </a:p>
          <a:p>
            <a:pPr eaLnBrk="1" hangingPunct="1">
              <a:defRPr/>
            </a:pPr>
            <a:endParaRPr lang="en-US" altLang="en-US" sz="2000" dirty="0">
              <a:solidFill>
                <a:srgbClr val="161616"/>
              </a:solidFill>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3">
            <a:extLst>
              <a:ext uri="{FF2B5EF4-FFF2-40B4-BE49-F238E27FC236}">
                <a16:creationId xmlns:a16="http://schemas.microsoft.com/office/drawing/2014/main" id="{4D16E024-ED31-B0D2-6A83-7EC618A94C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D12F7AE5-E85D-B940-8E37-BC97B38E4AC9}" type="slidenum">
              <a:rPr lang="en-US" altLang="en-US" sz="1300"/>
              <a:pPr/>
              <a:t>42</a:t>
            </a:fld>
            <a:endParaRPr lang="en-US" altLang="en-US" sz="1300"/>
          </a:p>
        </p:txBody>
      </p:sp>
      <p:sp>
        <p:nvSpPr>
          <p:cNvPr id="81922" name="Text Box 2">
            <a:extLst>
              <a:ext uri="{FF2B5EF4-FFF2-40B4-BE49-F238E27FC236}">
                <a16:creationId xmlns:a16="http://schemas.microsoft.com/office/drawing/2014/main" id="{D3DD64D7-DCD0-3D42-966A-B8BD40784112}"/>
              </a:ext>
            </a:extLst>
          </p:cNvPr>
          <p:cNvSpPr txBox="1">
            <a:spLocks noChangeArrowheads="1"/>
          </p:cNvSpPr>
          <p:nvPr/>
        </p:nvSpPr>
        <p:spPr bwMode="auto">
          <a:xfrm>
            <a:off x="0" y="0"/>
            <a:ext cx="9144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tabLst>
                <a:tab pos="457200" algn="l"/>
              </a:tabLst>
              <a:defRPr sz="1200">
                <a:solidFill>
                  <a:schemeClr val="tx1"/>
                </a:solidFill>
                <a:latin typeface="Arial" panose="020B0604020202020204" pitchFamily="34" charset="0"/>
                <a:ea typeface="ＭＳ Ｐゴシック" panose="020B0600070205080204" pitchFamily="34" charset="-128"/>
              </a:defRPr>
            </a:lvl1pPr>
            <a:lvl2pPr marL="742950" indent="-285750">
              <a:tabLst>
                <a:tab pos="457200" algn="l"/>
              </a:tabLst>
              <a:defRPr sz="1200">
                <a:solidFill>
                  <a:schemeClr val="tx1"/>
                </a:solidFill>
                <a:latin typeface="Arial" panose="020B0604020202020204" pitchFamily="34" charset="0"/>
                <a:ea typeface="ＭＳ Ｐゴシック" panose="020B0600070205080204" pitchFamily="34" charset="-128"/>
              </a:defRPr>
            </a:lvl2pPr>
            <a:lvl3pPr marL="1143000" indent="-228600">
              <a:tabLst>
                <a:tab pos="457200" algn="l"/>
              </a:tabLst>
              <a:defRPr sz="1200">
                <a:solidFill>
                  <a:schemeClr val="tx1"/>
                </a:solidFill>
                <a:latin typeface="Arial" panose="020B0604020202020204" pitchFamily="34" charset="0"/>
                <a:ea typeface="ＭＳ Ｐゴシック" panose="020B0600070205080204" pitchFamily="34" charset="-128"/>
              </a:defRPr>
            </a:lvl3pPr>
            <a:lvl4pPr marL="1600200" indent="-228600">
              <a:tabLst>
                <a:tab pos="457200" algn="l"/>
              </a:tabLst>
              <a:defRPr sz="1200">
                <a:solidFill>
                  <a:schemeClr val="tx1"/>
                </a:solidFill>
                <a:latin typeface="Arial" panose="020B0604020202020204" pitchFamily="34" charset="0"/>
                <a:ea typeface="ＭＳ Ｐゴシック" panose="020B0600070205080204" pitchFamily="34" charset="-128"/>
              </a:defRPr>
            </a:lvl4pPr>
            <a:lvl5pPr marL="2057400" indent="-228600">
              <a:tabLst>
                <a:tab pos="457200" algn="l"/>
              </a:tabLst>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9pPr>
          </a:lstStyle>
          <a:p>
            <a:pPr marL="295275" indent="-295275"/>
            <a:r>
              <a:rPr lang="en-US" altLang="en-US" sz="2000" dirty="0">
                <a:solidFill>
                  <a:srgbClr val="161616"/>
                </a:solidFill>
                <a:cs typeface="Arial" panose="020B0604020202020204" pitchFamily="34" charset="0"/>
              </a:rPr>
              <a:t>Singh, N. K., &amp; </a:t>
            </a:r>
            <a:r>
              <a:rPr lang="en-US" altLang="en-US" sz="2000" dirty="0" err="1">
                <a:solidFill>
                  <a:srgbClr val="161616"/>
                </a:solidFill>
                <a:cs typeface="Arial" panose="020B0604020202020204" pitchFamily="34" charset="0"/>
              </a:rPr>
              <a:t>Reyhner</a:t>
            </a:r>
            <a:r>
              <a:rPr lang="en-US" altLang="en-US" sz="2000" dirty="0">
                <a:solidFill>
                  <a:srgbClr val="161616"/>
                </a:solidFill>
                <a:cs typeface="Arial" panose="020B0604020202020204" pitchFamily="34" charset="0"/>
              </a:rPr>
              <a:t>, J. 2013. Indigenous knowledge and pedagogy for Indigenous children. In J. </a:t>
            </a:r>
            <a:r>
              <a:rPr lang="en-US" altLang="en-US" sz="2000" dirty="0" err="1">
                <a:solidFill>
                  <a:srgbClr val="161616"/>
                </a:solidFill>
                <a:cs typeface="Arial" panose="020B0604020202020204" pitchFamily="34" charset="0"/>
              </a:rPr>
              <a:t>Reyhner</a:t>
            </a:r>
            <a:r>
              <a:rPr lang="en-US" altLang="en-US" sz="2000" dirty="0">
                <a:solidFill>
                  <a:srgbClr val="161616"/>
                </a:solidFill>
                <a:cs typeface="Arial" panose="020B0604020202020204" pitchFamily="34" charset="0"/>
              </a:rPr>
              <a:t>, Martin, L. Lockard &amp; W.S. Gilbert (Eds.), </a:t>
            </a:r>
            <a:r>
              <a:rPr lang="en-US" altLang="en-US" sz="2000" i="1" dirty="0">
                <a:solidFill>
                  <a:srgbClr val="161616"/>
                </a:solidFill>
                <a:cs typeface="Arial" panose="020B0604020202020204" pitchFamily="34" charset="0"/>
              </a:rPr>
              <a:t>Honoring our children: Culturally appropriate approaches for teaching Indigenous students </a:t>
            </a:r>
            <a:r>
              <a:rPr lang="en-US" altLang="en-US" sz="2000" dirty="0">
                <a:solidFill>
                  <a:srgbClr val="161616"/>
                </a:solidFill>
                <a:cs typeface="Arial" panose="020B0604020202020204" pitchFamily="34" charset="0"/>
              </a:rPr>
              <a:t>(pp. 37-52). Northern Arizona University. </a:t>
            </a:r>
            <a:r>
              <a:rPr lang="en-US" altLang="en-US" sz="2000" dirty="0">
                <a:solidFill>
                  <a:schemeClr val="tx1">
                    <a:lumMod val="95000"/>
                    <a:lumOff val="5000"/>
                  </a:schemeClr>
                </a:solidFill>
                <a:cs typeface="Arial" panose="020B0604020202020204" pitchFamily="34" charset="0"/>
              </a:rPr>
              <a:t>https://jan.ucc.nau.edu/~jar/HOC/HOC-4.pdf</a:t>
            </a:r>
          </a:p>
          <a:p>
            <a:pPr marL="295275" indent="-295275"/>
            <a:r>
              <a:rPr lang="en-US" altLang="en-US" sz="2000" dirty="0" err="1">
                <a:solidFill>
                  <a:srgbClr val="000000"/>
                </a:solidFill>
                <a:cs typeface="Arial" panose="020B0604020202020204" pitchFamily="34" charset="0"/>
              </a:rPr>
              <a:t>Zah</a:t>
            </a:r>
            <a:r>
              <a:rPr lang="en-US" altLang="en-US" sz="2000" dirty="0">
                <a:solidFill>
                  <a:srgbClr val="000000"/>
                </a:solidFill>
                <a:cs typeface="Arial" panose="020B0604020202020204" pitchFamily="34" charset="0"/>
              </a:rPr>
              <a:t>, Peterson, &amp; Iverson, Peter. 2012. </a:t>
            </a:r>
            <a:r>
              <a:rPr lang="en-US" altLang="en-US" sz="2000" i="1" dirty="0">
                <a:solidFill>
                  <a:srgbClr val="000000"/>
                </a:solidFill>
                <a:cs typeface="Arial" panose="020B0604020202020204" pitchFamily="34" charset="0"/>
              </a:rPr>
              <a:t>We will secure our future: Empowering the Navajo Nation. </a:t>
            </a:r>
            <a:r>
              <a:rPr lang="en-US" altLang="en-US" sz="2000" dirty="0">
                <a:solidFill>
                  <a:srgbClr val="000000"/>
                </a:solidFill>
                <a:cs typeface="Arial" panose="020B0604020202020204" pitchFamily="34" charset="0"/>
              </a:rPr>
              <a:t>University of New Mexico Press.</a:t>
            </a:r>
          </a:p>
          <a:p>
            <a:pPr marL="295275" indent="-295275"/>
            <a:endParaRPr lang="en-US" altLang="en-US" sz="2000" dirty="0">
              <a:solidFill>
                <a:srgbClr val="161616"/>
              </a:solidFill>
              <a:cs typeface="Arial" panose="020B0604020202020204" pitchFamily="34" charset="0"/>
            </a:endParaRPr>
          </a:p>
          <a:p>
            <a:pPr eaLnBrk="1" hangingPunct="1">
              <a:defRPr/>
            </a:pPr>
            <a:endParaRPr lang="en-US" altLang="en-US" sz="2000" dirty="0">
              <a:solidFill>
                <a:srgbClr val="161616"/>
              </a:solidFill>
              <a:cs typeface="Arial" panose="020B0604020202020204" pitchFamily="34" charset="0"/>
            </a:endParaRPr>
          </a:p>
        </p:txBody>
      </p:sp>
    </p:spTree>
    <p:extLst>
      <p:ext uri="{BB962C8B-B14F-4D97-AF65-F5344CB8AC3E}">
        <p14:creationId xmlns:p14="http://schemas.microsoft.com/office/powerpoint/2010/main" val="1393034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a:extLst>
              <a:ext uri="{FF2B5EF4-FFF2-40B4-BE49-F238E27FC236}">
                <a16:creationId xmlns:a16="http://schemas.microsoft.com/office/drawing/2014/main" id="{69FA54FF-C233-83C1-E0BF-1FC1DED574EB}"/>
              </a:ext>
            </a:extLst>
          </p:cNvPr>
          <p:cNvSpPr txBox="1">
            <a:spLocks noChangeArrowheads="1"/>
          </p:cNvSpPr>
          <p:nvPr/>
        </p:nvSpPr>
        <p:spPr bwMode="auto">
          <a:xfrm>
            <a:off x="0" y="228600"/>
            <a:ext cx="91440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i="1" dirty="0">
                <a:solidFill>
                  <a:srgbClr val="000000"/>
                </a:solidFill>
              </a:rPr>
              <a:t>Culture-, Place-, and Community-Based Education</a:t>
            </a:r>
          </a:p>
          <a:p>
            <a:pPr eaLnBrk="1" hangingPunct="1"/>
            <a:r>
              <a:rPr lang="en-US" altLang="en-US" sz="3200" dirty="0">
                <a:solidFill>
                  <a:srgbClr val="000000"/>
                </a:solidFill>
              </a:rPr>
              <a:t>	Success in school and in life is related to people</a:t>
            </a:r>
            <a:r>
              <a:rPr lang="ja-JP" altLang="en-US" sz="3200">
                <a:solidFill>
                  <a:srgbClr val="000000"/>
                </a:solidFill>
              </a:rPr>
              <a:t>’</a:t>
            </a:r>
            <a:r>
              <a:rPr lang="en-US" altLang="ja-JP" sz="3200" dirty="0">
                <a:solidFill>
                  <a:srgbClr val="000000"/>
                </a:solidFill>
              </a:rPr>
              <a:t>s identity, how as a group and individually people are viewed by others and how they see themselves. Identity is not just a positive self-concept. It is learning your place in the world with both humility and strength. In the words of Vine Deloria (Standing Rock Sioux), </a:t>
            </a:r>
            <a:r>
              <a:rPr lang="en-US" altLang="ja-JP" sz="3200" dirty="0">
                <a:solidFill>
                  <a:schemeClr val="tx2">
                    <a:lumMod val="95000"/>
                    <a:lumOff val="5000"/>
                  </a:schemeClr>
                </a:solidFill>
              </a:rPr>
              <a:t>it is </a:t>
            </a:r>
            <a:r>
              <a:rPr lang="ja-JP" altLang="en-US" sz="3200">
                <a:solidFill>
                  <a:schemeClr val="accent2">
                    <a:lumMod val="50000"/>
                  </a:schemeClr>
                </a:solidFill>
              </a:rPr>
              <a:t>“</a:t>
            </a:r>
            <a:r>
              <a:rPr lang="en-US" altLang="ja-JP" sz="3200" dirty="0">
                <a:solidFill>
                  <a:schemeClr val="accent2">
                    <a:lumMod val="50000"/>
                  </a:schemeClr>
                </a:solidFill>
              </a:rPr>
              <a:t>accepting the responsibility to be a contributing member of a society.</a:t>
            </a:r>
            <a:r>
              <a:rPr lang="ja-JP" altLang="en-US" sz="3200">
                <a:solidFill>
                  <a:schemeClr val="accent2">
                    <a:lumMod val="50000"/>
                  </a:schemeClr>
                </a:solidFill>
              </a:rPr>
              <a:t>”</a:t>
            </a:r>
            <a:r>
              <a:rPr lang="en-US" altLang="ja-JP" sz="3200" dirty="0">
                <a:solidFill>
                  <a:srgbClr val="000000"/>
                </a:solidFill>
              </a:rPr>
              <a:t> It is children finding a </a:t>
            </a:r>
            <a:r>
              <a:rPr lang="ja-JP" altLang="en-US" sz="3200">
                <a:solidFill>
                  <a:srgbClr val="000000"/>
                </a:solidFill>
              </a:rPr>
              <a:t>“</a:t>
            </a:r>
            <a:r>
              <a:rPr lang="en-US" altLang="ja-JP" sz="3200" dirty="0">
                <a:solidFill>
                  <a:srgbClr val="000000"/>
                </a:solidFill>
              </a:rPr>
              <a:t>home in the landscapes and ecologies they inhabit</a:t>
            </a:r>
            <a:r>
              <a:rPr lang="ja-JP" altLang="en-US" sz="3200">
                <a:solidFill>
                  <a:srgbClr val="000000"/>
                </a:solidFill>
              </a:rPr>
              <a:t>”</a:t>
            </a:r>
            <a:r>
              <a:rPr lang="en-US" altLang="ja-JP" sz="3200" dirty="0">
                <a:solidFill>
                  <a:srgbClr val="000000"/>
                </a:solidFill>
              </a:rPr>
              <a:t> as they grow up. </a:t>
            </a:r>
            <a:endParaRPr lang="en-US" altLang="en-US" sz="3200"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7E03D-5314-CB53-4BE2-FE2D98BFD58F}"/>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7545EA1-46C9-BF69-1BB3-8707BD685E49}"/>
              </a:ext>
            </a:extLst>
          </p:cNvPr>
          <p:cNvSpPr>
            <a:spLocks noGrp="1"/>
          </p:cNvSpPr>
          <p:nvPr>
            <p:ph type="sldNum" sz="quarter" idx="12"/>
          </p:nvPr>
        </p:nvSpPr>
        <p:spPr/>
        <p:txBody>
          <a:bodyPr/>
          <a:lstStyle/>
          <a:p>
            <a:fld id="{82A6DF7F-3653-B741-A584-FBEADA36EA92}" type="slidenum">
              <a:rPr lang="en-US" altLang="en-US" smtClean="0"/>
              <a:pPr/>
              <a:t>6</a:t>
            </a:fld>
            <a:endParaRPr lang="en-US" altLang="en-US"/>
          </a:p>
        </p:txBody>
      </p:sp>
      <p:pic>
        <p:nvPicPr>
          <p:cNvPr id="11" name="Content Placeholder 10">
            <a:extLst>
              <a:ext uri="{FF2B5EF4-FFF2-40B4-BE49-F238E27FC236}">
                <a16:creationId xmlns:a16="http://schemas.microsoft.com/office/drawing/2014/main" id="{280C8DC6-C7EE-B0B7-736A-FA82BF0E2DAB}"/>
              </a:ext>
            </a:extLst>
          </p:cNvPr>
          <p:cNvPicPr>
            <a:picLocks noGrp="1" noChangeAspect="1"/>
          </p:cNvPicPr>
          <p:nvPr>
            <p:ph idx="1"/>
          </p:nvPr>
        </p:nvPicPr>
        <p:blipFill>
          <a:blip r:embed="rId2"/>
          <a:stretch>
            <a:fillRect/>
          </a:stretch>
        </p:blipFill>
        <p:spPr>
          <a:xfrm>
            <a:off x="495300" y="459606"/>
            <a:ext cx="8153400" cy="5785619"/>
          </a:xfrm>
          <a:prstGeom prst="rect">
            <a:avLst/>
          </a:prstGeom>
        </p:spPr>
      </p:pic>
      <p:sp>
        <p:nvSpPr>
          <p:cNvPr id="12" name="TextBox 11">
            <a:extLst>
              <a:ext uri="{FF2B5EF4-FFF2-40B4-BE49-F238E27FC236}">
                <a16:creationId xmlns:a16="http://schemas.microsoft.com/office/drawing/2014/main" id="{9F680858-8441-B1CD-F395-8DB11E027ABA}"/>
              </a:ext>
            </a:extLst>
          </p:cNvPr>
          <p:cNvSpPr txBox="1"/>
          <p:nvPr/>
        </p:nvSpPr>
        <p:spPr>
          <a:xfrm>
            <a:off x="-76199" y="6172200"/>
            <a:ext cx="9220200" cy="646331"/>
          </a:xfrm>
          <a:prstGeom prst="rect">
            <a:avLst/>
          </a:prstGeom>
          <a:noFill/>
        </p:spPr>
        <p:txBody>
          <a:bodyPr wrap="square" rtlCol="0">
            <a:spAutoFit/>
          </a:bodyPr>
          <a:lstStyle/>
          <a:p>
            <a:r>
              <a:rPr lang="en-US" sz="1800" b="1"/>
              <a:t>This is p. 59 of </a:t>
            </a:r>
            <a:r>
              <a:rPr lang="en-US" sz="1800" b="1" i="1"/>
              <a:t>This Colored Land: A Navajo Indian Book</a:t>
            </a:r>
            <a:r>
              <a:rPr lang="en-US" sz="1800" b="1"/>
              <a:t> edited by the BIA’s Elementary Education Supervisor and published in 1937 </a:t>
            </a:r>
          </a:p>
        </p:txBody>
      </p:sp>
      <p:sp>
        <p:nvSpPr>
          <p:cNvPr id="3" name="TextBox 2">
            <a:extLst>
              <a:ext uri="{FF2B5EF4-FFF2-40B4-BE49-F238E27FC236}">
                <a16:creationId xmlns:a16="http://schemas.microsoft.com/office/drawing/2014/main" id="{52DA8D9B-BA21-454B-6231-02D8AB370EE1}"/>
              </a:ext>
            </a:extLst>
          </p:cNvPr>
          <p:cNvSpPr txBox="1"/>
          <p:nvPr/>
        </p:nvSpPr>
        <p:spPr>
          <a:xfrm>
            <a:off x="2539798" y="0"/>
            <a:ext cx="5500224" cy="646331"/>
          </a:xfrm>
          <a:prstGeom prst="rect">
            <a:avLst/>
          </a:prstGeom>
          <a:noFill/>
        </p:spPr>
        <p:txBody>
          <a:bodyPr wrap="none" rtlCol="0">
            <a:spAutoFit/>
          </a:bodyPr>
          <a:lstStyle/>
          <a:p>
            <a:r>
              <a:rPr lang="en-US" sz="2400" b="1"/>
              <a:t>Culture Based Education Is Not New</a:t>
            </a:r>
          </a:p>
          <a:p>
            <a:endParaRPr lang="en-US"/>
          </a:p>
        </p:txBody>
      </p:sp>
    </p:spTree>
    <p:extLst>
      <p:ext uri="{BB962C8B-B14F-4D97-AF65-F5344CB8AC3E}">
        <p14:creationId xmlns:p14="http://schemas.microsoft.com/office/powerpoint/2010/main" val="1006183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3">
            <a:extLst>
              <a:ext uri="{FF2B5EF4-FFF2-40B4-BE49-F238E27FC236}">
                <a16:creationId xmlns:a16="http://schemas.microsoft.com/office/drawing/2014/main" id="{117DE4B1-9479-6C93-4662-B7BD402B23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864DD9-EEFA-4346-9E4E-D649D4104C20}" type="slidenum">
              <a:rPr lang="en-US" altLang="en-US" sz="1300"/>
              <a:pPr>
                <a:spcBef>
                  <a:spcPct val="0"/>
                </a:spcBef>
                <a:buFontTx/>
                <a:buNone/>
              </a:pPr>
              <a:t>7</a:t>
            </a:fld>
            <a:endParaRPr lang="en-US" altLang="en-US" sz="1300"/>
          </a:p>
        </p:txBody>
      </p:sp>
      <p:sp>
        <p:nvSpPr>
          <p:cNvPr id="90114" name="Text Box 2">
            <a:extLst>
              <a:ext uri="{FF2B5EF4-FFF2-40B4-BE49-F238E27FC236}">
                <a16:creationId xmlns:a16="http://schemas.microsoft.com/office/drawing/2014/main" id="{5D84FB7F-8E30-D946-BA85-79A7B0D8D5EA}"/>
              </a:ext>
            </a:extLst>
          </p:cNvPr>
          <p:cNvSpPr txBox="1">
            <a:spLocks noChangeArrowheads="1"/>
          </p:cNvSpPr>
          <p:nvPr/>
        </p:nvSpPr>
        <p:spPr bwMode="auto">
          <a:xfrm>
            <a:off x="76200" y="76200"/>
            <a:ext cx="5157788" cy="646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defRPr/>
            </a:pPr>
            <a:r>
              <a:rPr lang="en-US" altLang="en-US" sz="2800" dirty="0">
                <a:latin typeface="Arial Narrow" panose="020B0604020202020204" pitchFamily="34" charset="0"/>
              </a:rPr>
              <a:t>	</a:t>
            </a:r>
            <a:r>
              <a:rPr lang="en-US" sz="2800" dirty="0">
                <a:solidFill>
                  <a:schemeClr val="tx2">
                    <a:lumMod val="10000"/>
                  </a:schemeClr>
                </a:solidFill>
                <a:latin typeface="Arial" charset="0"/>
                <a:ea typeface="ＭＳ Ｐゴシック" charset="-128"/>
              </a:rPr>
              <a:t>This poem, written by Navajo students at </a:t>
            </a:r>
            <a:r>
              <a:rPr lang="en-US" sz="2800" dirty="0" err="1">
                <a:solidFill>
                  <a:schemeClr val="tx2">
                    <a:lumMod val="10000"/>
                  </a:schemeClr>
                </a:solidFill>
                <a:latin typeface="Arial" charset="0"/>
                <a:ea typeface="ＭＳ Ｐゴシック" charset="-128"/>
              </a:rPr>
              <a:t>Tohatchi</a:t>
            </a:r>
            <a:r>
              <a:rPr lang="en-US" sz="2800" dirty="0">
                <a:solidFill>
                  <a:schemeClr val="tx2">
                    <a:lumMod val="10000"/>
                  </a:schemeClr>
                </a:solidFill>
                <a:latin typeface="Arial" charset="0"/>
                <a:ea typeface="ＭＳ Ｐゴシック" charset="-128"/>
              </a:rPr>
              <a:t>, was first published in 1933 &amp; reprinted in </a:t>
            </a:r>
            <a:r>
              <a:rPr lang="en-US" sz="2800" i="1" dirty="0">
                <a:solidFill>
                  <a:schemeClr val="tx2">
                    <a:lumMod val="10000"/>
                  </a:schemeClr>
                </a:solidFill>
                <a:latin typeface="Arial" charset="0"/>
                <a:ea typeface="ＭＳ Ｐゴシック" charset="-128"/>
              </a:rPr>
              <a:t>This Colored Land</a:t>
            </a:r>
            <a:r>
              <a:rPr lang="en-US" sz="2800" dirty="0">
                <a:solidFill>
                  <a:schemeClr val="tx2">
                    <a:lumMod val="10000"/>
                  </a:schemeClr>
                </a:solidFill>
                <a:latin typeface="Arial" charset="0"/>
                <a:ea typeface="ＭＳ Ｐゴシック" charset="-128"/>
              </a:rPr>
              <a:t>:</a:t>
            </a:r>
          </a:p>
          <a:p>
            <a:pPr algn="ctr">
              <a:buFontTx/>
              <a:buNone/>
              <a:defRPr/>
            </a:pPr>
            <a:r>
              <a:rPr lang="en-US" sz="2800" b="1" dirty="0">
                <a:solidFill>
                  <a:schemeClr val="tx2">
                    <a:lumMod val="10000"/>
                  </a:schemeClr>
                </a:solidFill>
                <a:latin typeface="Arial" charset="0"/>
                <a:ea typeface="ＭＳ Ｐゴシック" charset="-128"/>
              </a:rPr>
              <a:t>If</a:t>
            </a:r>
            <a:endParaRPr lang="en-US" sz="2800" dirty="0">
              <a:solidFill>
                <a:schemeClr val="tx2">
                  <a:lumMod val="10000"/>
                </a:schemeClr>
              </a:solidFill>
              <a:latin typeface="Arial" charset="0"/>
              <a:ea typeface="ＭＳ Ｐゴシック" charset="-128"/>
            </a:endParaRPr>
          </a:p>
          <a:p>
            <a:pPr>
              <a:buFontTx/>
              <a:buNone/>
              <a:defRPr/>
            </a:pPr>
            <a:r>
              <a:rPr lang="en-US" sz="2800" dirty="0">
                <a:solidFill>
                  <a:schemeClr val="tx2">
                    <a:lumMod val="10000"/>
                  </a:schemeClr>
                </a:solidFill>
                <a:latin typeface="Arial" charset="0"/>
                <a:ea typeface="ＭＳ Ｐゴシック" charset="-128"/>
              </a:rPr>
              <a:t>If I were a pony,</a:t>
            </a:r>
          </a:p>
          <a:p>
            <a:pPr>
              <a:buFontTx/>
              <a:buNone/>
              <a:defRPr/>
            </a:pPr>
            <a:r>
              <a:rPr lang="en-US" sz="2800" dirty="0">
                <a:solidFill>
                  <a:schemeClr val="tx2">
                    <a:lumMod val="10000"/>
                  </a:schemeClr>
                </a:solidFill>
                <a:latin typeface="Arial" charset="0"/>
                <a:ea typeface="ＭＳ Ｐゴシック" charset="-128"/>
              </a:rPr>
              <a:t>A spotted pinto pony,</a:t>
            </a:r>
          </a:p>
          <a:p>
            <a:pPr>
              <a:buFontTx/>
              <a:buNone/>
              <a:defRPr/>
            </a:pPr>
            <a:r>
              <a:rPr lang="en-US" sz="2800" dirty="0">
                <a:solidFill>
                  <a:schemeClr val="tx2">
                    <a:lumMod val="10000"/>
                  </a:schemeClr>
                </a:solidFill>
                <a:latin typeface="Arial" charset="0"/>
                <a:ea typeface="ＭＳ Ｐゴシック" charset="-128"/>
              </a:rPr>
              <a:t>A racing, running pony,</a:t>
            </a:r>
          </a:p>
          <a:p>
            <a:pPr>
              <a:buFontTx/>
              <a:buNone/>
              <a:defRPr/>
            </a:pPr>
            <a:r>
              <a:rPr lang="en-US" sz="2800" dirty="0">
                <a:solidFill>
                  <a:schemeClr val="tx2">
                    <a:lumMod val="10000"/>
                  </a:schemeClr>
                </a:solidFill>
                <a:latin typeface="Arial" charset="0"/>
                <a:ea typeface="ＭＳ Ｐゴシック" charset="-128"/>
              </a:rPr>
              <a:t>I would run away from school.</a:t>
            </a:r>
          </a:p>
          <a:p>
            <a:pPr>
              <a:buFontTx/>
              <a:buNone/>
              <a:defRPr/>
            </a:pPr>
            <a:r>
              <a:rPr lang="en-US" sz="2800" dirty="0">
                <a:solidFill>
                  <a:schemeClr val="tx2">
                    <a:lumMod val="10000"/>
                  </a:schemeClr>
                </a:solidFill>
                <a:latin typeface="Arial" charset="0"/>
                <a:ea typeface="ＭＳ Ｐゴシック" charset="-128"/>
              </a:rPr>
              <a:t>And I’d gallop on the mesa,</a:t>
            </a:r>
          </a:p>
          <a:p>
            <a:pPr>
              <a:buFontTx/>
              <a:buNone/>
              <a:defRPr/>
            </a:pPr>
            <a:r>
              <a:rPr lang="en-US" sz="2800" dirty="0">
                <a:solidFill>
                  <a:schemeClr val="tx2">
                    <a:lumMod val="10000"/>
                  </a:schemeClr>
                </a:solidFill>
                <a:latin typeface="Arial" charset="0"/>
                <a:ea typeface="ＭＳ Ｐゴシック" charset="-128"/>
              </a:rPr>
              <a:t>And I’d eat on the mesa,</a:t>
            </a:r>
          </a:p>
          <a:p>
            <a:pPr>
              <a:buFontTx/>
              <a:buNone/>
              <a:defRPr/>
            </a:pPr>
            <a:r>
              <a:rPr lang="en-US" sz="2800" dirty="0">
                <a:solidFill>
                  <a:schemeClr val="tx2">
                    <a:lumMod val="10000"/>
                  </a:schemeClr>
                </a:solidFill>
                <a:latin typeface="Arial" charset="0"/>
                <a:ea typeface="ＭＳ Ｐゴシック" charset="-128"/>
              </a:rPr>
              <a:t>And I’d sleep on the mesa,</a:t>
            </a:r>
          </a:p>
          <a:p>
            <a:pPr>
              <a:buFontTx/>
              <a:buNone/>
              <a:defRPr/>
            </a:pPr>
            <a:r>
              <a:rPr lang="en-US" sz="2800" dirty="0">
                <a:solidFill>
                  <a:schemeClr val="tx2">
                    <a:lumMod val="10000"/>
                  </a:schemeClr>
                </a:solidFill>
                <a:latin typeface="Arial" charset="0"/>
                <a:ea typeface="ＭＳ Ｐゴシック" charset="-128"/>
              </a:rPr>
              <a:t>And I’d never think of school.</a:t>
            </a:r>
          </a:p>
        </p:txBody>
      </p:sp>
      <p:pic>
        <p:nvPicPr>
          <p:cNvPr id="47107" name="Picture 4" descr="Voices">
            <a:extLst>
              <a:ext uri="{FF2B5EF4-FFF2-40B4-BE49-F238E27FC236}">
                <a16:creationId xmlns:a16="http://schemas.microsoft.com/office/drawing/2014/main" id="{5622F966-E874-0EE0-CAE8-2983A768E3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3988" y="0"/>
            <a:ext cx="3910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726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F8B7B6-8DD5-C57E-0708-9689E1205B7D}"/>
              </a:ext>
            </a:extLst>
          </p:cNvPr>
          <p:cNvSpPr>
            <a:spLocks noGrp="1"/>
          </p:cNvSpPr>
          <p:nvPr>
            <p:ph type="sldNum" sz="quarter" idx="12"/>
          </p:nvPr>
        </p:nvSpPr>
        <p:spPr/>
        <p:txBody>
          <a:bodyPr/>
          <a:lstStyle/>
          <a:p>
            <a:fld id="{979DF004-8F47-E14A-B47E-94BF80D12BE5}" type="slidenum">
              <a:rPr lang="en-US" altLang="en-US" smtClean="0"/>
              <a:pPr/>
              <a:t>8</a:t>
            </a:fld>
            <a:endParaRPr lang="en-US" altLang="en-US"/>
          </a:p>
        </p:txBody>
      </p:sp>
      <p:pic>
        <p:nvPicPr>
          <p:cNvPr id="4" name="Picture 3" descr="A drawing of women and a horse&#10;&#10;Description automatically generated">
            <a:extLst>
              <a:ext uri="{FF2B5EF4-FFF2-40B4-BE49-F238E27FC236}">
                <a16:creationId xmlns:a16="http://schemas.microsoft.com/office/drawing/2014/main" id="{06C276A5-1BA3-9504-D3B5-8E09D3280A66}"/>
              </a:ext>
            </a:extLst>
          </p:cNvPr>
          <p:cNvPicPr>
            <a:picLocks noChangeAspect="1"/>
          </p:cNvPicPr>
          <p:nvPr/>
        </p:nvPicPr>
        <p:blipFill>
          <a:blip r:embed="rId2"/>
          <a:stretch>
            <a:fillRect/>
          </a:stretch>
        </p:blipFill>
        <p:spPr>
          <a:xfrm>
            <a:off x="41438" y="0"/>
            <a:ext cx="4530562" cy="6858000"/>
          </a:xfrm>
          <a:prstGeom prst="rect">
            <a:avLst/>
          </a:prstGeom>
        </p:spPr>
      </p:pic>
      <p:sp>
        <p:nvSpPr>
          <p:cNvPr id="5" name="TextBox 4">
            <a:extLst>
              <a:ext uri="{FF2B5EF4-FFF2-40B4-BE49-F238E27FC236}">
                <a16:creationId xmlns:a16="http://schemas.microsoft.com/office/drawing/2014/main" id="{1C155423-6268-C36B-E584-3D73D450FFED}"/>
              </a:ext>
            </a:extLst>
          </p:cNvPr>
          <p:cNvSpPr txBox="1"/>
          <p:nvPr/>
        </p:nvSpPr>
        <p:spPr>
          <a:xfrm>
            <a:off x="4800600" y="356594"/>
            <a:ext cx="4301962" cy="4524315"/>
          </a:xfrm>
          <a:prstGeom prst="rect">
            <a:avLst/>
          </a:prstGeom>
          <a:noFill/>
        </p:spPr>
        <p:txBody>
          <a:bodyPr wrap="square" rtlCol="0">
            <a:spAutoFit/>
          </a:bodyPr>
          <a:lstStyle/>
          <a:p>
            <a:r>
              <a:rPr lang="en-US" sz="3600" dirty="0"/>
              <a:t>This is the cover of a 1940 bilingual BIA publication printed by students at Phoenix Indian School that continued to be in print into the 1950s</a:t>
            </a:r>
          </a:p>
        </p:txBody>
      </p:sp>
    </p:spTree>
    <p:extLst>
      <p:ext uri="{BB962C8B-B14F-4D97-AF65-F5344CB8AC3E}">
        <p14:creationId xmlns:p14="http://schemas.microsoft.com/office/powerpoint/2010/main" val="359452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3">
            <a:extLst>
              <a:ext uri="{FF2B5EF4-FFF2-40B4-BE49-F238E27FC236}">
                <a16:creationId xmlns:a16="http://schemas.microsoft.com/office/drawing/2014/main" id="{FAFAFA78-A948-6A79-A1CD-339211D8E7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FE9BD31-7442-F64A-AF24-6997B73F1C4A}" type="slidenum">
              <a:rPr lang="en-US" altLang="en-US" sz="1300"/>
              <a:pPr>
                <a:spcBef>
                  <a:spcPct val="0"/>
                </a:spcBef>
                <a:buFontTx/>
                <a:buNone/>
              </a:pPr>
              <a:t>9</a:t>
            </a:fld>
            <a:endParaRPr lang="en-US" altLang="en-US" sz="1300"/>
          </a:p>
        </p:txBody>
      </p:sp>
      <p:pic>
        <p:nvPicPr>
          <p:cNvPr id="114690" name="Picture 3" descr="Underhill">
            <a:extLst>
              <a:ext uri="{FF2B5EF4-FFF2-40B4-BE49-F238E27FC236}">
                <a16:creationId xmlns:a16="http://schemas.microsoft.com/office/drawing/2014/main" id="{5CB0F0DD-3186-A1F3-0315-36E848D1C8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1200" y="0"/>
            <a:ext cx="462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4">
            <a:extLst>
              <a:ext uri="{FF2B5EF4-FFF2-40B4-BE49-F238E27FC236}">
                <a16:creationId xmlns:a16="http://schemas.microsoft.com/office/drawing/2014/main" id="{29916753-EAB4-5CD1-C86D-D2E8809D7211}"/>
              </a:ext>
            </a:extLst>
          </p:cNvPr>
          <p:cNvSpPr txBox="1">
            <a:spLocks noChangeArrowheads="1"/>
          </p:cNvSpPr>
          <p:nvPr/>
        </p:nvSpPr>
        <p:spPr bwMode="auto">
          <a:xfrm>
            <a:off x="0" y="152400"/>
            <a:ext cx="45720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dirty="0"/>
              <a:t>	</a:t>
            </a:r>
            <a:r>
              <a:rPr lang="en-US" altLang="en-US" sz="3200" dirty="0"/>
              <a:t>The 285 page1953 Navajo history book, </a:t>
            </a:r>
            <a:r>
              <a:rPr lang="en-US" altLang="en-US" sz="3200" i="1" dirty="0"/>
              <a:t>Here Come the Navaho! </a:t>
            </a:r>
            <a:r>
              <a:rPr lang="en-US" altLang="en-US" sz="3200" dirty="0"/>
              <a:t>written by an anthropologist </a:t>
            </a:r>
            <a:r>
              <a:rPr lang="en-US" altLang="ja-JP" sz="3200" dirty="0"/>
              <a:t>working for the U.S. Bureau of Indian Affairs is a good example of Navajo specific educational material that I think gives a balanced view of Navajo history.</a:t>
            </a:r>
            <a:endParaRPr lang="en-US" altLang="en-US" sz="3200" dirty="0"/>
          </a:p>
        </p:txBody>
      </p:sp>
      <p:pic>
        <p:nvPicPr>
          <p:cNvPr id="114692" name="Picture 5" descr="Underhill">
            <a:extLst>
              <a:ext uri="{FF2B5EF4-FFF2-40B4-BE49-F238E27FC236}">
                <a16:creationId xmlns:a16="http://schemas.microsoft.com/office/drawing/2014/main" id="{14392B99-576E-3904-F7DD-D97295C80C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1200" y="0"/>
            <a:ext cx="462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90511"/>
      </p:ext>
    </p:extLst>
  </p:cSld>
  <p:clrMapOvr>
    <a:masterClrMapping/>
  </p:clrMapOvr>
</p:sld>
</file>

<file path=ppt/theme/theme1.xml><?xml version="1.0" encoding="utf-8"?>
<a:theme xmlns:a="http://schemas.openxmlformats.org/drawingml/2006/main" name="Default Design">
  <a:themeElements>
    <a:clrScheme name="">
      <a:dk1>
        <a:srgbClr val="000000"/>
      </a:dk1>
      <a:lt1>
        <a:srgbClr val="EDF2F8"/>
      </a:lt1>
      <a:dk2>
        <a:srgbClr val="000000"/>
      </a:dk2>
      <a:lt2>
        <a:srgbClr val="969696"/>
      </a:lt2>
      <a:accent1>
        <a:srgbClr val="FFFFFF"/>
      </a:accent1>
      <a:accent2>
        <a:srgbClr val="8DC6FF"/>
      </a:accent2>
      <a:accent3>
        <a:srgbClr val="F4F7FB"/>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12480</TotalTime>
  <Words>2555</Words>
  <Application>Microsoft Macintosh PowerPoint</Application>
  <PresentationFormat>Letter Paper (8.5x11 in)</PresentationFormat>
  <Paragraphs>171</Paragraphs>
  <Slides>42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MS PGothic</vt:lpstr>
      <vt:lpstr>MS PGothic</vt:lpstr>
      <vt:lpstr>Aptos</vt:lpstr>
      <vt:lpstr>Arial</vt:lpstr>
      <vt:lpstr>Arial Narrow</vt:lpstr>
      <vt:lpstr>Times</vt:lpstr>
      <vt:lpstr>Default Design</vt:lpstr>
      <vt:lpstr>Developing &amp; Delivering Curriculum to Meet the  Needs of Diné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 have concluded from my research that teachers of any subject need to know about the experiential and cultural background of their students and relate the subject matter they teach to that background—their students’ cultures, communities, and 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Recent publica-tions can be used in classrooms. For example, the Septem-ber 30, 2024, issue of Time magazine had a great article on how the flow of the Colorado River is over allocated and how the Navajo can get left out of the discussions about that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Arizona University</dc:title>
  <dc:creator>Karen Appleby</dc:creator>
  <cp:lastModifiedBy>Jon Allan Reyhner</cp:lastModifiedBy>
  <cp:revision>791</cp:revision>
  <cp:lastPrinted>2024-04-18T01:13:06Z</cp:lastPrinted>
  <dcterms:created xsi:type="dcterms:W3CDTF">2010-09-08T15:52:46Z</dcterms:created>
  <dcterms:modified xsi:type="dcterms:W3CDTF">2025-06-16T21:48:53Z</dcterms:modified>
</cp:coreProperties>
</file>