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2" r:id="rId3"/>
    <p:sldId id="270" r:id="rId4"/>
    <p:sldId id="263" r:id="rId5"/>
    <p:sldId id="257" r:id="rId6"/>
    <p:sldId id="258" r:id="rId7"/>
    <p:sldId id="259" r:id="rId8"/>
    <p:sldId id="264" r:id="rId9"/>
    <p:sldId id="265" r:id="rId10"/>
    <p:sldId id="260" r:id="rId11"/>
    <p:sldId id="261" r:id="rId12"/>
    <p:sldId id="266" r:id="rId13"/>
    <p:sldId id="267" r:id="rId14"/>
    <p:sldId id="268" r:id="rId15"/>
    <p:sldId id="273" r:id="rId16"/>
    <p:sldId id="271" r:id="rId17"/>
    <p:sldId id="272" r:id="rId18"/>
    <p:sldId id="274" r:id="rId19"/>
    <p:sldId id="277" r:id="rId20"/>
    <p:sldId id="278" r:id="rId21"/>
    <p:sldId id="275" r:id="rId22"/>
    <p:sldId id="276" r:id="rId23"/>
    <p:sldId id="279" r:id="rId24"/>
    <p:sldId id="280" r:id="rId25"/>
    <p:sldId id="281" r:id="rId26"/>
    <p:sldId id="282"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4" autoAdjust="0"/>
    <p:restoredTop sz="94660"/>
  </p:normalViewPr>
  <p:slideViewPr>
    <p:cSldViewPr snapToGrid="0">
      <p:cViewPr varScale="1">
        <p:scale>
          <a:sx n="56" d="100"/>
          <a:sy n="56" d="100"/>
        </p:scale>
        <p:origin x="730" y="3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E7AA265-6C0B-4430-A52C-E967EA22CC3A}" type="datetimeFigureOut">
              <a:rPr lang="en-US" smtClean="0"/>
              <a:t>4/4/2019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208BA8-1F12-4A3C-A820-4FFC791506B1}" type="slidenum">
              <a:rPr lang="en-US" smtClean="0"/>
              <a:t>‹#›</a:t>
            </a:fld>
            <a:endParaRPr lang="en-US"/>
          </a:p>
        </p:txBody>
      </p:sp>
    </p:spTree>
    <p:extLst>
      <p:ext uri="{BB962C8B-B14F-4D97-AF65-F5344CB8AC3E}">
        <p14:creationId xmlns:p14="http://schemas.microsoft.com/office/powerpoint/2010/main" val="21056216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E7AA265-6C0B-4430-A52C-E967EA22CC3A}" type="datetimeFigureOut">
              <a:rPr lang="en-US" smtClean="0"/>
              <a:t>4/4/2019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208BA8-1F12-4A3C-A820-4FFC791506B1}" type="slidenum">
              <a:rPr lang="en-US" smtClean="0"/>
              <a:t>‹#›</a:t>
            </a:fld>
            <a:endParaRPr lang="en-US"/>
          </a:p>
        </p:txBody>
      </p:sp>
    </p:spTree>
    <p:extLst>
      <p:ext uri="{BB962C8B-B14F-4D97-AF65-F5344CB8AC3E}">
        <p14:creationId xmlns:p14="http://schemas.microsoft.com/office/powerpoint/2010/main" val="32035332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E7AA265-6C0B-4430-A52C-E967EA22CC3A}" type="datetimeFigureOut">
              <a:rPr lang="en-US" smtClean="0"/>
              <a:t>4/4/2019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208BA8-1F12-4A3C-A820-4FFC791506B1}" type="slidenum">
              <a:rPr lang="en-US" smtClean="0"/>
              <a:t>‹#›</a:t>
            </a:fld>
            <a:endParaRPr lang="en-US"/>
          </a:p>
        </p:txBody>
      </p:sp>
    </p:spTree>
    <p:extLst>
      <p:ext uri="{BB962C8B-B14F-4D97-AF65-F5344CB8AC3E}">
        <p14:creationId xmlns:p14="http://schemas.microsoft.com/office/powerpoint/2010/main" val="35464971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E7AA265-6C0B-4430-A52C-E967EA22CC3A}" type="datetimeFigureOut">
              <a:rPr lang="en-US" smtClean="0"/>
              <a:t>4/4/2019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208BA8-1F12-4A3C-A820-4FFC791506B1}" type="slidenum">
              <a:rPr lang="en-US" smtClean="0"/>
              <a:t>‹#›</a:t>
            </a:fld>
            <a:endParaRPr lang="en-US"/>
          </a:p>
        </p:txBody>
      </p:sp>
    </p:spTree>
    <p:extLst>
      <p:ext uri="{BB962C8B-B14F-4D97-AF65-F5344CB8AC3E}">
        <p14:creationId xmlns:p14="http://schemas.microsoft.com/office/powerpoint/2010/main" val="5646949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5E7AA265-6C0B-4430-A52C-E967EA22CC3A}" type="datetimeFigureOut">
              <a:rPr lang="en-US" smtClean="0"/>
              <a:t>4/4/2019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208BA8-1F12-4A3C-A820-4FFC791506B1}" type="slidenum">
              <a:rPr lang="en-US" smtClean="0"/>
              <a:t>‹#›</a:t>
            </a:fld>
            <a:endParaRPr lang="en-US"/>
          </a:p>
        </p:txBody>
      </p:sp>
    </p:spTree>
    <p:extLst>
      <p:ext uri="{BB962C8B-B14F-4D97-AF65-F5344CB8AC3E}">
        <p14:creationId xmlns:p14="http://schemas.microsoft.com/office/powerpoint/2010/main" val="19811057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E7AA265-6C0B-4430-A52C-E967EA22CC3A}" type="datetimeFigureOut">
              <a:rPr lang="en-US" smtClean="0"/>
              <a:t>4/4/2019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1208BA8-1F12-4A3C-A820-4FFC791506B1}" type="slidenum">
              <a:rPr lang="en-US" smtClean="0"/>
              <a:t>‹#›</a:t>
            </a:fld>
            <a:endParaRPr lang="en-US"/>
          </a:p>
        </p:txBody>
      </p:sp>
    </p:spTree>
    <p:extLst>
      <p:ext uri="{BB962C8B-B14F-4D97-AF65-F5344CB8AC3E}">
        <p14:creationId xmlns:p14="http://schemas.microsoft.com/office/powerpoint/2010/main" val="14482830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E7AA265-6C0B-4430-A52C-E967EA22CC3A}" type="datetimeFigureOut">
              <a:rPr lang="en-US" smtClean="0"/>
              <a:t>4/4/2019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1208BA8-1F12-4A3C-A820-4FFC791506B1}" type="slidenum">
              <a:rPr lang="en-US" smtClean="0"/>
              <a:t>‹#›</a:t>
            </a:fld>
            <a:endParaRPr lang="en-US"/>
          </a:p>
        </p:txBody>
      </p:sp>
    </p:spTree>
    <p:extLst>
      <p:ext uri="{BB962C8B-B14F-4D97-AF65-F5344CB8AC3E}">
        <p14:creationId xmlns:p14="http://schemas.microsoft.com/office/powerpoint/2010/main" val="24128012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E7AA265-6C0B-4430-A52C-E967EA22CC3A}" type="datetimeFigureOut">
              <a:rPr lang="en-US" smtClean="0"/>
              <a:t>4/4/2019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1208BA8-1F12-4A3C-A820-4FFC791506B1}" type="slidenum">
              <a:rPr lang="en-US" smtClean="0"/>
              <a:t>‹#›</a:t>
            </a:fld>
            <a:endParaRPr lang="en-US"/>
          </a:p>
        </p:txBody>
      </p:sp>
    </p:spTree>
    <p:extLst>
      <p:ext uri="{BB962C8B-B14F-4D97-AF65-F5344CB8AC3E}">
        <p14:creationId xmlns:p14="http://schemas.microsoft.com/office/powerpoint/2010/main" val="30853921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E7AA265-6C0B-4430-A52C-E967EA22CC3A}" type="datetimeFigureOut">
              <a:rPr lang="en-US" smtClean="0"/>
              <a:t>4/4/2019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1208BA8-1F12-4A3C-A820-4FFC791506B1}" type="slidenum">
              <a:rPr lang="en-US" smtClean="0"/>
              <a:t>‹#›</a:t>
            </a:fld>
            <a:endParaRPr lang="en-US"/>
          </a:p>
        </p:txBody>
      </p:sp>
    </p:spTree>
    <p:extLst>
      <p:ext uri="{BB962C8B-B14F-4D97-AF65-F5344CB8AC3E}">
        <p14:creationId xmlns:p14="http://schemas.microsoft.com/office/powerpoint/2010/main" val="15406499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5E7AA265-6C0B-4430-A52C-E967EA22CC3A}" type="datetimeFigureOut">
              <a:rPr lang="en-US" smtClean="0"/>
              <a:t>4/4/2019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1208BA8-1F12-4A3C-A820-4FFC791506B1}" type="slidenum">
              <a:rPr lang="en-US" smtClean="0"/>
              <a:t>‹#›</a:t>
            </a:fld>
            <a:endParaRPr lang="en-US"/>
          </a:p>
        </p:txBody>
      </p:sp>
    </p:spTree>
    <p:extLst>
      <p:ext uri="{BB962C8B-B14F-4D97-AF65-F5344CB8AC3E}">
        <p14:creationId xmlns:p14="http://schemas.microsoft.com/office/powerpoint/2010/main" val="9563248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5E7AA265-6C0B-4430-A52C-E967EA22CC3A}" type="datetimeFigureOut">
              <a:rPr lang="en-US" smtClean="0"/>
              <a:t>4/4/2019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1208BA8-1F12-4A3C-A820-4FFC791506B1}" type="slidenum">
              <a:rPr lang="en-US" smtClean="0"/>
              <a:t>‹#›</a:t>
            </a:fld>
            <a:endParaRPr lang="en-US"/>
          </a:p>
        </p:txBody>
      </p:sp>
    </p:spTree>
    <p:extLst>
      <p:ext uri="{BB962C8B-B14F-4D97-AF65-F5344CB8AC3E}">
        <p14:creationId xmlns:p14="http://schemas.microsoft.com/office/powerpoint/2010/main" val="28559532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E7AA265-6C0B-4430-A52C-E967EA22CC3A}" type="datetimeFigureOut">
              <a:rPr lang="en-US" smtClean="0"/>
              <a:t>4/4/2019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208BA8-1F12-4A3C-A820-4FFC791506B1}" type="slidenum">
              <a:rPr lang="en-US" smtClean="0"/>
              <a:t>‹#›</a:t>
            </a:fld>
            <a:endParaRPr lang="en-US"/>
          </a:p>
        </p:txBody>
      </p:sp>
    </p:spTree>
    <p:extLst>
      <p:ext uri="{BB962C8B-B14F-4D97-AF65-F5344CB8AC3E}">
        <p14:creationId xmlns:p14="http://schemas.microsoft.com/office/powerpoint/2010/main" val="22505961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hyperlink" Target="https://drive.google.com/open?id=1DZdQ54FfgD2rgtkurIpEfxsdshp1Jpek&amp;usp=sharing"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emf"/><Relationship Id="rId1" Type="http://schemas.openxmlformats.org/officeDocument/2006/relationships/slideLayout" Target="../slideLayouts/slideLayout2.xml"/><Relationship Id="rId4" Type="http://schemas.openxmlformats.org/officeDocument/2006/relationships/image" Target="../media/image14.emf"/></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www.smithsonianmag.com/videos/category/arts-culture/the-worlds-first-yoga-film/?jwsource=cl" TargetMode="Externa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3" Type="http://schemas.openxmlformats.org/officeDocument/2006/relationships/hyperlink" Target="http://s3.amazonaws.com/saada-online/objects/2012-00/item-s236-1945-04-26-map-001.jpg" TargetMode="External"/><Relationship Id="rId2" Type="http://schemas.openxmlformats.org/officeDocument/2006/relationships/image" Target="../media/image19.png"/><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youtu.be/WQHaglomIU0" TargetMode="External"/><Relationship Id="rId1" Type="http://schemas.openxmlformats.org/officeDocument/2006/relationships/slideLayout" Target="../slideLayouts/slideLayout4.xml"/><Relationship Id="rId4" Type="http://schemas.openxmlformats.org/officeDocument/2006/relationships/hyperlink" Target="https://onlinelibrary.wiley.com/doi/full/10.1111/jpcu.12295" TargetMode="Externa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hyperlink" Target="http://www.paulkrameronline.com/wp-content/uploads/2015/08/turbaned-antioch-review-1.pdf" TargetMode="External"/><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hyperlink" Target="https://press.princeton.edu/titles/10748.html" TargetMode="External"/><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hyperlink" Target="https://drive.google.com/open?id=1DZdQ54FfgD2rgtkurIpEfxsdshp1Jpek&amp;usp=sharing"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b="1" dirty="0"/>
              <a:t>Finding Marie  </a:t>
            </a:r>
            <a:r>
              <a:rPr lang="en-US" b="1" dirty="0" err="1"/>
              <a:t>Sommerville</a:t>
            </a:r>
            <a:r>
              <a:rPr lang="en-US" b="1" dirty="0"/>
              <a:t>: The Global Life of a Small Town Teacher in India</a:t>
            </a:r>
            <a:endParaRPr lang="en-US" dirty="0"/>
          </a:p>
        </p:txBody>
      </p:sp>
      <p:sp>
        <p:nvSpPr>
          <p:cNvPr id="3" name="Subtitle 2"/>
          <p:cNvSpPr>
            <a:spLocks noGrp="1"/>
          </p:cNvSpPr>
          <p:nvPr>
            <p:ph type="subTitle" idx="1"/>
          </p:nvPr>
        </p:nvSpPr>
        <p:spPr/>
        <p:txBody>
          <a:bodyPr>
            <a:normAutofit/>
          </a:bodyPr>
          <a:lstStyle/>
          <a:p>
            <a:r>
              <a:rPr lang="en-US" sz="3600" dirty="0" smtClean="0"/>
              <a:t>Sanjay Joshi, April 4, 2019</a:t>
            </a:r>
            <a:endParaRPr lang="en-US" sz="3600" dirty="0"/>
          </a:p>
        </p:txBody>
      </p:sp>
    </p:spTree>
    <p:extLst>
      <p:ext uri="{BB962C8B-B14F-4D97-AF65-F5344CB8AC3E}">
        <p14:creationId xmlns:p14="http://schemas.microsoft.com/office/powerpoint/2010/main" val="34084665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Albuquerque Journal 1949</a:t>
            </a:r>
            <a:endParaRPr lang="en-US" dirty="0"/>
          </a:p>
        </p:txBody>
      </p:sp>
      <p:pic>
        <p:nvPicPr>
          <p:cNvPr id="5" name="Content Placeholder 4"/>
          <p:cNvPicPr>
            <a:picLocks noGrp="1" noChangeAspect="1"/>
          </p:cNvPicPr>
          <p:nvPr>
            <p:ph idx="1"/>
          </p:nvPr>
        </p:nvPicPr>
        <p:blipFill>
          <a:blip r:embed="rId2"/>
          <a:stretch>
            <a:fillRect/>
          </a:stretch>
        </p:blipFill>
        <p:spPr>
          <a:xfrm>
            <a:off x="2047164" y="1825624"/>
            <a:ext cx="7533564" cy="9410125"/>
          </a:xfrm>
          <a:prstGeom prst="rect">
            <a:avLst/>
          </a:prstGeom>
        </p:spPr>
      </p:pic>
    </p:spTree>
    <p:extLst>
      <p:ext uri="{BB962C8B-B14F-4D97-AF65-F5344CB8AC3E}">
        <p14:creationId xmlns:p14="http://schemas.microsoft.com/office/powerpoint/2010/main" val="21733679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a:t>Albuquerque </a:t>
            </a:r>
            <a:r>
              <a:rPr lang="fr-FR" dirty="0" smtClean="0"/>
              <a:t>Journal </a:t>
            </a:r>
            <a:r>
              <a:rPr lang="fr-FR" dirty="0"/>
              <a:t>May 29, 1953</a:t>
            </a:r>
            <a:endParaRPr lang="en-US" dirty="0"/>
          </a:p>
        </p:txBody>
      </p:sp>
      <p:pic>
        <p:nvPicPr>
          <p:cNvPr id="4" name="Content Placeholder 3"/>
          <p:cNvPicPr>
            <a:picLocks noGrp="1" noChangeAspect="1"/>
          </p:cNvPicPr>
          <p:nvPr>
            <p:ph idx="1"/>
          </p:nvPr>
        </p:nvPicPr>
        <p:blipFill>
          <a:blip r:embed="rId2"/>
          <a:stretch>
            <a:fillRect/>
          </a:stretch>
        </p:blipFill>
        <p:spPr>
          <a:xfrm>
            <a:off x="3411940" y="1825624"/>
            <a:ext cx="4912727" cy="8971069"/>
          </a:xfrm>
          <a:prstGeom prst="rect">
            <a:avLst/>
          </a:prstGeom>
        </p:spPr>
      </p:pic>
    </p:spTree>
    <p:extLst>
      <p:ext uri="{BB962C8B-B14F-4D97-AF65-F5344CB8AC3E}">
        <p14:creationId xmlns:p14="http://schemas.microsoft.com/office/powerpoint/2010/main" val="23030344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Pilgrim Place Archive</a:t>
            </a:r>
            <a:endParaRPr lang="en-US" dirty="0"/>
          </a:p>
        </p:txBody>
      </p:sp>
      <p:pic>
        <p:nvPicPr>
          <p:cNvPr id="10" name="Content Placeholder 9"/>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 r="-244" b="34192"/>
          <a:stretch/>
        </p:blipFill>
        <p:spPr>
          <a:xfrm>
            <a:off x="3126618" y="1854199"/>
            <a:ext cx="7192370" cy="4766245"/>
          </a:xfrm>
        </p:spPr>
      </p:pic>
    </p:spTree>
    <p:extLst>
      <p:ext uri="{BB962C8B-B14F-4D97-AF65-F5344CB8AC3E}">
        <p14:creationId xmlns:p14="http://schemas.microsoft.com/office/powerpoint/2010/main" val="32870841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Marie Muriel </a:t>
            </a:r>
            <a:r>
              <a:rPr lang="en-US" dirty="0" err="1" smtClean="0"/>
              <a:t>Sommerville</a:t>
            </a:r>
            <a:r>
              <a:rPr lang="en-US" dirty="0" smtClean="0"/>
              <a:t> Baptism Record</a:t>
            </a:r>
            <a:endParaRPr lang="en-US" dirty="0"/>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346" t="279" r="346" b="-279"/>
          <a:stretch/>
        </p:blipFill>
        <p:spPr>
          <a:xfrm>
            <a:off x="1684496" y="1375013"/>
            <a:ext cx="9002554" cy="5567270"/>
          </a:xfrm>
        </p:spPr>
      </p:pic>
    </p:spTree>
    <p:extLst>
      <p:ext uri="{BB962C8B-B14F-4D97-AF65-F5344CB8AC3E}">
        <p14:creationId xmlns:p14="http://schemas.microsoft.com/office/powerpoint/2010/main" val="5611092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John and Letitia Summerville Marriage record</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28775" y="1448861"/>
            <a:ext cx="8615363" cy="5301206"/>
          </a:xfrm>
        </p:spPr>
      </p:pic>
    </p:spTree>
    <p:extLst>
      <p:ext uri="{BB962C8B-B14F-4D97-AF65-F5344CB8AC3E}">
        <p14:creationId xmlns:p14="http://schemas.microsoft.com/office/powerpoint/2010/main" val="18308828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sp>
        <p:nvSpPr>
          <p:cNvPr id="6" name="Title 5"/>
          <p:cNvSpPr>
            <a:spLocks noGrp="1"/>
          </p:cNvSpPr>
          <p:nvPr>
            <p:ph type="ctrTitle"/>
          </p:nvPr>
        </p:nvSpPr>
        <p:spPr>
          <a:solidFill>
            <a:schemeClr val="accent2">
              <a:lumMod val="75000"/>
            </a:schemeClr>
          </a:solidFill>
        </p:spPr>
        <p:txBody>
          <a:bodyPr/>
          <a:lstStyle/>
          <a:p>
            <a:r>
              <a:rPr lang="en-US" dirty="0" smtClean="0"/>
              <a:t>Implications</a:t>
            </a:r>
            <a:endParaRPr lang="en-US" dirty="0"/>
          </a:p>
        </p:txBody>
      </p:sp>
      <p:sp>
        <p:nvSpPr>
          <p:cNvPr id="7" name="Subtitle 6"/>
          <p:cNvSpPr>
            <a:spLocks noGrp="1"/>
          </p:cNvSpPr>
          <p:nvPr>
            <p:ph type="subTitle" idx="1"/>
          </p:nvPr>
        </p:nvSpPr>
        <p:spPr/>
        <p:txBody>
          <a:bodyPr/>
          <a:lstStyle/>
          <a:p>
            <a:r>
              <a:rPr lang="en-US" sz="4000" dirty="0" smtClean="0"/>
              <a:t>Or… why this project might be of interest to the larger scholarly community</a:t>
            </a:r>
            <a:endParaRPr lang="en-US" sz="4000" dirty="0"/>
          </a:p>
        </p:txBody>
      </p:sp>
    </p:spTree>
    <p:extLst>
      <p:ext uri="{BB962C8B-B14F-4D97-AF65-F5344CB8AC3E}">
        <p14:creationId xmlns:p14="http://schemas.microsoft.com/office/powerpoint/2010/main" val="41224946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hlinkClick r:id="rId2"/>
              </a:rPr>
              <a:t>Global Life of a Small Town Teacher </a:t>
            </a:r>
            <a:endParaRPr lang="en-US"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112586" y="1825625"/>
            <a:ext cx="6622465" cy="5032375"/>
          </a:xfrm>
        </p:spPr>
      </p:pic>
    </p:spTree>
    <p:extLst>
      <p:ext uri="{BB962C8B-B14F-4D97-AF65-F5344CB8AC3E}">
        <p14:creationId xmlns:p14="http://schemas.microsoft.com/office/powerpoint/2010/main" val="37058126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Adams Girl’s School, </a:t>
            </a:r>
            <a:r>
              <a:rPr lang="en-US" dirty="0" err="1" smtClean="0"/>
              <a:t>Almora</a:t>
            </a:r>
            <a:r>
              <a:rPr lang="en-US" dirty="0" smtClean="0"/>
              <a:t> (contemporary)</a:t>
            </a:r>
            <a:endParaRPr lang="en-US" dirty="0"/>
          </a:p>
        </p:txBody>
      </p:sp>
      <p:pic>
        <p:nvPicPr>
          <p:cNvPr id="4" name="Content Placeholder 3"/>
          <p:cNvPicPr>
            <a:picLocks noGrp="1" noChangeAspect="1"/>
          </p:cNvPicPr>
          <p:nvPr>
            <p:ph idx="1"/>
          </p:nvPr>
        </p:nvPicPr>
        <p:blipFill>
          <a:blip r:embed="rId2"/>
          <a:stretch>
            <a:fillRect/>
          </a:stretch>
        </p:blipFill>
        <p:spPr>
          <a:xfrm>
            <a:off x="1014413" y="1595636"/>
            <a:ext cx="9358312" cy="5264051"/>
          </a:xfrm>
          <a:prstGeom prst="rect">
            <a:avLst/>
          </a:prstGeom>
        </p:spPr>
      </p:pic>
    </p:spTree>
    <p:extLst>
      <p:ext uri="{BB962C8B-B14F-4D97-AF65-F5344CB8AC3E}">
        <p14:creationId xmlns:p14="http://schemas.microsoft.com/office/powerpoint/2010/main" val="42593537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Marie in the US</a:t>
            </a:r>
            <a:endParaRPr lang="en-US" dirty="0"/>
          </a:p>
        </p:txBody>
      </p:sp>
      <p:pic>
        <p:nvPicPr>
          <p:cNvPr id="4" name="Content Placeholder 3"/>
          <p:cNvPicPr>
            <a:picLocks noGrp="1" noChangeAspect="1"/>
          </p:cNvPicPr>
          <p:nvPr>
            <p:ph idx="1"/>
          </p:nvPr>
        </p:nvPicPr>
        <p:blipFill>
          <a:blip r:embed="rId2"/>
          <a:stretch>
            <a:fillRect/>
          </a:stretch>
        </p:blipFill>
        <p:spPr>
          <a:xfrm>
            <a:off x="1391222" y="2059738"/>
            <a:ext cx="2105740" cy="4295850"/>
          </a:xfrm>
          <a:prstGeom prst="rect">
            <a:avLst/>
          </a:prstGeom>
        </p:spPr>
      </p:pic>
      <p:pic>
        <p:nvPicPr>
          <p:cNvPr id="5" name="Picture 4"/>
          <p:cNvPicPr>
            <a:picLocks noChangeAspect="1"/>
          </p:cNvPicPr>
          <p:nvPr/>
        </p:nvPicPr>
        <p:blipFill>
          <a:blip r:embed="rId3"/>
          <a:stretch>
            <a:fillRect/>
          </a:stretch>
        </p:blipFill>
        <p:spPr>
          <a:xfrm>
            <a:off x="4578759" y="2059738"/>
            <a:ext cx="3059194" cy="4076700"/>
          </a:xfrm>
          <a:prstGeom prst="rect">
            <a:avLst/>
          </a:prstGeom>
        </p:spPr>
      </p:pic>
      <p:pic>
        <p:nvPicPr>
          <p:cNvPr id="6" name="Picture 5"/>
          <p:cNvPicPr>
            <a:picLocks noChangeAspect="1"/>
          </p:cNvPicPr>
          <p:nvPr/>
        </p:nvPicPr>
        <p:blipFill>
          <a:blip r:embed="rId4"/>
          <a:stretch>
            <a:fillRect/>
          </a:stretch>
        </p:blipFill>
        <p:spPr>
          <a:xfrm>
            <a:off x="8521070" y="2479868"/>
            <a:ext cx="3059194" cy="4076700"/>
          </a:xfrm>
          <a:prstGeom prst="rect">
            <a:avLst/>
          </a:prstGeom>
        </p:spPr>
      </p:pic>
    </p:spTree>
    <p:extLst>
      <p:ext uri="{BB962C8B-B14F-4D97-AF65-F5344CB8AC3E}">
        <p14:creationId xmlns:p14="http://schemas.microsoft.com/office/powerpoint/2010/main" val="12970654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Missionaries and Converts in Western Dress</a:t>
            </a:r>
            <a:br>
              <a:rPr lang="en-US" dirty="0" smtClean="0"/>
            </a:br>
            <a:r>
              <a:rPr lang="en-US" dirty="0" err="1" smtClean="0"/>
              <a:t>Almora</a:t>
            </a:r>
            <a:r>
              <a:rPr lang="en-US" dirty="0" smtClean="0"/>
              <a:t> ca. 1890?</a:t>
            </a:r>
            <a:endParaRPr lang="en-US" dirty="0"/>
          </a:p>
        </p:txBody>
      </p:sp>
      <p:pic>
        <p:nvPicPr>
          <p:cNvPr id="6" name="Content Placeholder 5"/>
          <p:cNvPicPr>
            <a:picLocks noGrp="1" noChangeAspect="1"/>
          </p:cNvPicPr>
          <p:nvPr>
            <p:ph idx="1"/>
          </p:nvPr>
        </p:nvPicPr>
        <p:blipFill>
          <a:blip r:embed="rId2"/>
          <a:stretch>
            <a:fillRect/>
          </a:stretch>
        </p:blipFill>
        <p:spPr>
          <a:xfrm>
            <a:off x="1533590" y="1825624"/>
            <a:ext cx="8037143" cy="5032375"/>
          </a:xfrm>
          <a:prstGeom prst="rect">
            <a:avLst/>
          </a:prstGeom>
        </p:spPr>
      </p:pic>
    </p:spTree>
    <p:extLst>
      <p:ext uri="{BB962C8B-B14F-4D97-AF65-F5344CB8AC3E}">
        <p14:creationId xmlns:p14="http://schemas.microsoft.com/office/powerpoint/2010/main" val="5847333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Plan for the talk	</a:t>
            </a:r>
            <a:endParaRPr lang="en-US" dirty="0"/>
          </a:p>
        </p:txBody>
      </p:sp>
      <p:sp>
        <p:nvSpPr>
          <p:cNvPr id="3" name="Content Placeholder 2"/>
          <p:cNvSpPr>
            <a:spLocks noGrp="1"/>
          </p:cNvSpPr>
          <p:nvPr>
            <p:ph sz="half" idx="1"/>
          </p:nvPr>
        </p:nvSpPr>
        <p:spPr/>
        <p:txBody>
          <a:bodyPr>
            <a:normAutofit/>
          </a:bodyPr>
          <a:lstStyle/>
          <a:p>
            <a:r>
              <a:rPr lang="en-US" sz="4000" dirty="0" smtClean="0"/>
              <a:t>Two parts</a:t>
            </a:r>
          </a:p>
          <a:p>
            <a:pPr lvl="1"/>
            <a:r>
              <a:rPr lang="en-US" sz="4000" dirty="0" smtClean="0"/>
              <a:t>The Process of Discovery</a:t>
            </a:r>
          </a:p>
          <a:p>
            <a:pPr lvl="1"/>
            <a:r>
              <a:rPr lang="en-US" sz="4000" dirty="0" smtClean="0"/>
              <a:t>Implications and connections with historiography</a:t>
            </a:r>
            <a:endParaRPr lang="en-US" sz="4000" dirty="0"/>
          </a:p>
        </p:txBody>
      </p:sp>
      <p:pic>
        <p:nvPicPr>
          <p:cNvPr id="7" name="Content Placeholder 6"/>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6915149" y="1434063"/>
            <a:ext cx="3514725" cy="5413190"/>
          </a:xfrm>
        </p:spPr>
      </p:pic>
    </p:spTree>
    <p:extLst>
      <p:ext uri="{BB962C8B-B14F-4D97-AF65-F5344CB8AC3E}">
        <p14:creationId xmlns:p14="http://schemas.microsoft.com/office/powerpoint/2010/main" val="16645000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Indian Christian Wedding Photograph ca. early 20</a:t>
            </a:r>
            <a:r>
              <a:rPr lang="en-US" baseline="30000" dirty="0" smtClean="0"/>
              <a:t>th</a:t>
            </a:r>
            <a:r>
              <a:rPr lang="en-US" dirty="0" smtClean="0"/>
              <a:t> C </a:t>
            </a:r>
            <a:r>
              <a:rPr lang="en-US" dirty="0" err="1" smtClean="0"/>
              <a:t>Almora</a:t>
            </a:r>
            <a:endParaRPr lang="en-US" dirty="0"/>
          </a:p>
        </p:txBody>
      </p:sp>
      <p:pic>
        <p:nvPicPr>
          <p:cNvPr id="4" name="Content Placeholder 3"/>
          <p:cNvPicPr>
            <a:picLocks noGrp="1" noChangeAspect="1"/>
          </p:cNvPicPr>
          <p:nvPr>
            <p:ph idx="1"/>
          </p:nvPr>
        </p:nvPicPr>
        <p:blipFill>
          <a:blip r:embed="rId2"/>
          <a:stretch>
            <a:fillRect/>
          </a:stretch>
        </p:blipFill>
        <p:spPr>
          <a:xfrm>
            <a:off x="3746535" y="1690688"/>
            <a:ext cx="3965934" cy="5337909"/>
          </a:xfrm>
          <a:prstGeom prst="rect">
            <a:avLst/>
          </a:prstGeom>
        </p:spPr>
      </p:pic>
    </p:spTree>
    <p:extLst>
      <p:ext uri="{BB962C8B-B14F-4D97-AF65-F5344CB8AC3E}">
        <p14:creationId xmlns:p14="http://schemas.microsoft.com/office/powerpoint/2010/main" val="34897282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American Fascination with the “Exotic East”</a:t>
            </a:r>
            <a:endParaRPr lang="en-US" dirty="0"/>
          </a:p>
        </p:txBody>
      </p:sp>
      <p:sp>
        <p:nvSpPr>
          <p:cNvPr id="3" name="Content Placeholder 2"/>
          <p:cNvSpPr>
            <a:spLocks noGrp="1"/>
          </p:cNvSpPr>
          <p:nvPr>
            <p:ph idx="1"/>
          </p:nvPr>
        </p:nvSpPr>
        <p:spPr/>
        <p:txBody>
          <a:bodyPr/>
          <a:lstStyle/>
          <a:p>
            <a:r>
              <a:rPr lang="en-US" dirty="0" smtClean="0"/>
              <a:t>Popularity of “Gurus” or interest in “wisdom of the east” goes back to at least the 19</a:t>
            </a:r>
            <a:r>
              <a:rPr lang="en-US" baseline="30000" dirty="0" smtClean="0"/>
              <a:t>th</a:t>
            </a:r>
            <a:r>
              <a:rPr lang="en-US" dirty="0" smtClean="0"/>
              <a:t> Century.  </a:t>
            </a:r>
          </a:p>
          <a:p>
            <a:r>
              <a:rPr lang="en-US" dirty="0" smtClean="0"/>
              <a:t>Clearly marketable as well.  Edison’s 1902 “</a:t>
            </a:r>
            <a:r>
              <a:rPr lang="en-US" dirty="0" err="1" smtClean="0">
                <a:hlinkClick r:id="rId2"/>
              </a:rPr>
              <a:t>Hindoo</a:t>
            </a:r>
            <a:r>
              <a:rPr lang="en-US" dirty="0" smtClean="0">
                <a:hlinkClick r:id="rId2"/>
              </a:rPr>
              <a:t> Fakir</a:t>
            </a:r>
            <a:r>
              <a:rPr lang="en-US" dirty="0" smtClean="0"/>
              <a:t>” </a:t>
            </a:r>
          </a:p>
          <a:p>
            <a:pPr marL="0" indent="0">
              <a:buNone/>
            </a:pPr>
            <a:r>
              <a:rPr lang="en-US" dirty="0" smtClean="0"/>
              <a:t>(interestingly termed the “first yoga film” by the  </a:t>
            </a:r>
          </a:p>
          <a:p>
            <a:pPr marL="0" indent="0">
              <a:buNone/>
            </a:pPr>
            <a:r>
              <a:rPr lang="en-US" dirty="0" smtClean="0"/>
              <a:t>Smithsonian!)</a:t>
            </a:r>
          </a:p>
          <a:p>
            <a:r>
              <a:rPr lang="en-US" dirty="0" smtClean="0"/>
              <a:t>Radio drama </a:t>
            </a:r>
            <a:r>
              <a:rPr lang="en-US" i="1" dirty="0" err="1" smtClean="0"/>
              <a:t>Chandu</a:t>
            </a:r>
            <a:r>
              <a:rPr lang="en-US" i="1" dirty="0" smtClean="0"/>
              <a:t> the Magician </a:t>
            </a:r>
            <a:r>
              <a:rPr lang="en-US" dirty="0" smtClean="0"/>
              <a:t>1930s </a:t>
            </a:r>
          </a:p>
          <a:p>
            <a:r>
              <a:rPr lang="en-US" dirty="0" smtClean="0"/>
              <a:t>And, the success of </a:t>
            </a:r>
            <a:r>
              <a:rPr lang="en-US" dirty="0" err="1" smtClean="0"/>
              <a:t>Korla</a:t>
            </a:r>
            <a:r>
              <a:rPr lang="en-US" dirty="0" smtClean="0"/>
              <a:t> </a:t>
            </a:r>
            <a:r>
              <a:rPr lang="en-US" dirty="0" err="1" smtClean="0"/>
              <a:t>Pandit</a:t>
            </a:r>
            <a:r>
              <a:rPr lang="en-US" dirty="0" smtClean="0"/>
              <a:t> in the 1950s</a:t>
            </a:r>
          </a:p>
          <a:p>
            <a:pPr marL="0" indent="0">
              <a:buNone/>
            </a:pPr>
            <a:r>
              <a:rPr lang="en-US" dirty="0" smtClean="0"/>
              <a:t>(more on that in a bit!)</a:t>
            </a:r>
            <a:endParaRPr lang="en-US" dirty="0"/>
          </a:p>
        </p:txBody>
      </p:sp>
      <p:pic>
        <p:nvPicPr>
          <p:cNvPr id="4" name="Picture 3"/>
          <p:cNvPicPr>
            <a:picLocks noChangeAspect="1"/>
          </p:cNvPicPr>
          <p:nvPr/>
        </p:nvPicPr>
        <p:blipFill>
          <a:blip r:embed="rId3"/>
          <a:stretch>
            <a:fillRect/>
          </a:stretch>
        </p:blipFill>
        <p:spPr>
          <a:xfrm>
            <a:off x="7654336" y="4757351"/>
            <a:ext cx="1168389" cy="1168389"/>
          </a:xfrm>
          <a:prstGeom prst="rect">
            <a:avLst/>
          </a:prstGeom>
        </p:spPr>
      </p:pic>
      <p:pic>
        <p:nvPicPr>
          <p:cNvPr id="5" name="Picture 4"/>
          <p:cNvPicPr>
            <a:picLocks noChangeAspect="1"/>
          </p:cNvPicPr>
          <p:nvPr/>
        </p:nvPicPr>
        <p:blipFill>
          <a:blip r:embed="rId4"/>
          <a:stretch>
            <a:fillRect/>
          </a:stretch>
        </p:blipFill>
        <p:spPr>
          <a:xfrm>
            <a:off x="8334256" y="3311877"/>
            <a:ext cx="2125482" cy="1194251"/>
          </a:xfrm>
          <a:prstGeom prst="rect">
            <a:avLst/>
          </a:prstGeom>
        </p:spPr>
      </p:pic>
    </p:spTree>
    <p:extLst>
      <p:ext uri="{BB962C8B-B14F-4D97-AF65-F5344CB8AC3E}">
        <p14:creationId xmlns:p14="http://schemas.microsoft.com/office/powerpoint/2010/main" val="4926095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6000"/>
            <a:lum/>
          </a:blip>
          <a:srcRect/>
          <a:stretch>
            <a:fillRect t="-10000" b="-10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Fascination coexists with Antagonism</a:t>
            </a:r>
            <a:endParaRPr lang="en-US" dirty="0"/>
          </a:p>
        </p:txBody>
      </p:sp>
      <p:sp>
        <p:nvSpPr>
          <p:cNvPr id="4" name="Content Placeholder 3"/>
          <p:cNvSpPr>
            <a:spLocks noGrp="1"/>
          </p:cNvSpPr>
          <p:nvPr>
            <p:ph sz="half" idx="1"/>
          </p:nvPr>
        </p:nvSpPr>
        <p:spPr>
          <a:xfrm>
            <a:off x="368490" y="1825624"/>
            <a:ext cx="5727510" cy="5032375"/>
          </a:xfrm>
        </p:spPr>
        <p:txBody>
          <a:bodyPr>
            <a:normAutofit fontScale="85000" lnSpcReduction="20000"/>
          </a:bodyPr>
          <a:lstStyle/>
          <a:p>
            <a:r>
              <a:rPr lang="en-US" dirty="0" smtClean="0"/>
              <a:t>Migration of Sikh farmers to California early 20thC</a:t>
            </a:r>
          </a:p>
          <a:p>
            <a:r>
              <a:rPr lang="en-US" dirty="0" smtClean="0"/>
              <a:t>Bellingham Anti Hindu Riots of 1907</a:t>
            </a:r>
          </a:p>
          <a:p>
            <a:r>
              <a:rPr lang="en-US" dirty="0"/>
              <a:t>In 1917, the US Congress passed an immigration act which restricted migrants from the "</a:t>
            </a:r>
            <a:r>
              <a:rPr lang="en-US" dirty="0">
                <a:hlinkClick r:id="rId3"/>
              </a:rPr>
              <a:t>Asiatic Barred Zone</a:t>
            </a:r>
            <a:r>
              <a:rPr lang="en-US" dirty="0"/>
              <a:t>“ included all of South Asia</a:t>
            </a:r>
          </a:p>
          <a:p>
            <a:r>
              <a:rPr lang="en-US" dirty="0" smtClean="0"/>
              <a:t>1923 </a:t>
            </a:r>
            <a:r>
              <a:rPr lang="en-US" i="1" dirty="0" smtClean="0"/>
              <a:t>United States vs </a:t>
            </a:r>
            <a:r>
              <a:rPr lang="en-US" i="1" dirty="0" err="1" smtClean="0"/>
              <a:t>Bhagat</a:t>
            </a:r>
            <a:r>
              <a:rPr lang="en-US" i="1" dirty="0" smtClean="0"/>
              <a:t> Singh </a:t>
            </a:r>
            <a:r>
              <a:rPr lang="en-US" i="1" dirty="0" err="1" smtClean="0"/>
              <a:t>Thind</a:t>
            </a:r>
            <a:r>
              <a:rPr lang="en-US" i="1" dirty="0" smtClean="0"/>
              <a:t> </a:t>
            </a:r>
            <a:r>
              <a:rPr lang="en-US" dirty="0" smtClean="0"/>
              <a:t>denied “Hindus” the right to naturalize, saying, </a:t>
            </a:r>
            <a:r>
              <a:rPr lang="en-US" sz="3100" dirty="0" smtClean="0"/>
              <a:t>“It is a matter of familiar observation and knowledge that the physical group characteristics of the Hindus renders them readily distinguishable from the various groups of persons in this country commonly recognized as white”</a:t>
            </a:r>
            <a:endParaRPr lang="en-US" sz="3100" dirty="0"/>
          </a:p>
        </p:txBody>
      </p:sp>
      <p:sp>
        <p:nvSpPr>
          <p:cNvPr id="5" name="Content Placeholder 4"/>
          <p:cNvSpPr>
            <a:spLocks noGrp="1"/>
          </p:cNvSpPr>
          <p:nvPr>
            <p:ph sz="half" idx="2"/>
          </p:nvPr>
        </p:nvSpPr>
        <p:spPr/>
        <p:txBody>
          <a:bodyPr>
            <a:normAutofit fontScale="85000" lnSpcReduction="20000"/>
          </a:bodyPr>
          <a:lstStyle/>
          <a:p>
            <a:r>
              <a:rPr lang="en-US" dirty="0"/>
              <a:t>Sept 16, 1906 </a:t>
            </a:r>
            <a:r>
              <a:rPr lang="en-US" i="1" dirty="0"/>
              <a:t>Puget Sound  American</a:t>
            </a:r>
          </a:p>
          <a:p>
            <a:pPr marL="0" indent="0">
              <a:buNone/>
            </a:pPr>
            <a:endParaRPr lang="en-US" dirty="0"/>
          </a:p>
          <a:p>
            <a:endParaRPr lang="en-US" dirty="0"/>
          </a:p>
        </p:txBody>
      </p:sp>
      <p:pic>
        <p:nvPicPr>
          <p:cNvPr id="7" name="Picture 6"/>
          <p:cNvPicPr>
            <a:picLocks noChangeAspect="1"/>
          </p:cNvPicPr>
          <p:nvPr/>
        </p:nvPicPr>
        <p:blipFill>
          <a:blip r:embed="rId4"/>
          <a:stretch>
            <a:fillRect/>
          </a:stretch>
        </p:blipFill>
        <p:spPr>
          <a:xfrm>
            <a:off x="6659566" y="2183642"/>
            <a:ext cx="4673417" cy="4815036"/>
          </a:xfrm>
          <a:prstGeom prst="rect">
            <a:avLst/>
          </a:prstGeom>
        </p:spPr>
      </p:pic>
    </p:spTree>
    <p:extLst>
      <p:ext uri="{BB962C8B-B14F-4D97-AF65-F5344CB8AC3E}">
        <p14:creationId xmlns:p14="http://schemas.microsoft.com/office/powerpoint/2010/main" val="2745012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
            </a:r>
            <a:r>
              <a:rPr lang="en-US" dirty="0" err="1" smtClean="0">
                <a:hlinkClick r:id="rId2"/>
              </a:rPr>
              <a:t>Korla</a:t>
            </a:r>
            <a:r>
              <a:rPr lang="en-US" dirty="0" smtClean="0">
                <a:hlinkClick r:id="rId2"/>
              </a:rPr>
              <a:t> </a:t>
            </a:r>
            <a:r>
              <a:rPr lang="en-US" dirty="0" err="1" smtClean="0">
                <a:hlinkClick r:id="rId2"/>
              </a:rPr>
              <a:t>Pandit</a:t>
            </a:r>
            <a:r>
              <a:rPr lang="en-US" dirty="0" smtClean="0"/>
              <a:t>” born John Roland Redd </a:t>
            </a:r>
            <a:endParaRPr lang="en-US" dirty="0"/>
          </a:p>
        </p:txBody>
      </p:sp>
      <p:pic>
        <p:nvPicPr>
          <p:cNvPr id="4" name="Content Placeholder 3"/>
          <p:cNvPicPr>
            <a:picLocks noGrp="1" noChangeAspect="1"/>
          </p:cNvPicPr>
          <p:nvPr>
            <p:ph sz="half" idx="1"/>
          </p:nvPr>
        </p:nvPicPr>
        <p:blipFill>
          <a:blip r:embed="rId3"/>
          <a:stretch>
            <a:fillRect/>
          </a:stretch>
        </p:blipFill>
        <p:spPr>
          <a:xfrm>
            <a:off x="1773676" y="1825625"/>
            <a:ext cx="3310648" cy="4351338"/>
          </a:xfrm>
          <a:prstGeom prst="rect">
            <a:avLst/>
          </a:prstGeom>
        </p:spPr>
      </p:pic>
      <p:sp>
        <p:nvSpPr>
          <p:cNvPr id="5" name="Content Placeholder 4"/>
          <p:cNvSpPr>
            <a:spLocks noGrp="1"/>
          </p:cNvSpPr>
          <p:nvPr>
            <p:ph sz="half" idx="2"/>
          </p:nvPr>
        </p:nvSpPr>
        <p:spPr/>
        <p:txBody>
          <a:bodyPr>
            <a:normAutofit fontScale="92500" lnSpcReduction="10000"/>
          </a:bodyPr>
          <a:lstStyle/>
          <a:p>
            <a:r>
              <a:rPr lang="en-US" dirty="0" smtClean="0"/>
              <a:t>John Roland Redd, son of an African American minister, </a:t>
            </a:r>
            <a:r>
              <a:rPr lang="en-US" dirty="0" smtClean="0">
                <a:hlinkClick r:id="rId4"/>
              </a:rPr>
              <a:t>reinvented himself</a:t>
            </a:r>
            <a:r>
              <a:rPr lang="en-US" dirty="0" smtClean="0"/>
              <a:t> as “</a:t>
            </a:r>
            <a:r>
              <a:rPr lang="en-US" dirty="0" err="1" smtClean="0"/>
              <a:t>Korla</a:t>
            </a:r>
            <a:r>
              <a:rPr lang="en-US" dirty="0" smtClean="0"/>
              <a:t> </a:t>
            </a:r>
            <a:r>
              <a:rPr lang="en-US" dirty="0" err="1" smtClean="0"/>
              <a:t>Pandit</a:t>
            </a:r>
            <a:r>
              <a:rPr lang="en-US" dirty="0" smtClean="0"/>
              <a:t>” claiming to have been born to an Indian father and a French ballerina in New Delhi.</a:t>
            </a:r>
          </a:p>
          <a:p>
            <a:r>
              <a:rPr lang="en-US" dirty="0" err="1" smtClean="0"/>
              <a:t>Pandit</a:t>
            </a:r>
            <a:r>
              <a:rPr lang="en-US" dirty="0" smtClean="0"/>
              <a:t> became an important TV star in that avatar</a:t>
            </a:r>
          </a:p>
          <a:p>
            <a:r>
              <a:rPr lang="en-US" dirty="0" smtClean="0"/>
              <a:t>“Exotica,” Manan Desai argues allowed </a:t>
            </a:r>
            <a:r>
              <a:rPr lang="en-US" dirty="0" err="1" smtClean="0"/>
              <a:t>Pandit</a:t>
            </a:r>
            <a:r>
              <a:rPr lang="en-US" dirty="0" smtClean="0"/>
              <a:t> to cloak “Blackness through stereotypes of the Third World”</a:t>
            </a:r>
            <a:endParaRPr lang="en-US" dirty="0"/>
          </a:p>
        </p:txBody>
      </p:sp>
    </p:spTree>
    <p:extLst>
      <p:ext uri="{BB962C8B-B14F-4D97-AF65-F5344CB8AC3E}">
        <p14:creationId xmlns:p14="http://schemas.microsoft.com/office/powerpoint/2010/main" val="28392836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Rev</a:t>
            </a:r>
            <a:r>
              <a:rPr lang="en-US" dirty="0"/>
              <a:t>. Jesse </a:t>
            </a:r>
            <a:r>
              <a:rPr lang="en-US" dirty="0" err="1"/>
              <a:t>Wayman</a:t>
            </a:r>
            <a:r>
              <a:rPr lang="en-US" dirty="0"/>
              <a:t> </a:t>
            </a:r>
            <a:r>
              <a:rPr lang="en-US" dirty="0" err="1"/>
              <a:t>Routté</a:t>
            </a:r>
            <a:r>
              <a:rPr lang="en-US" dirty="0"/>
              <a:t> and </a:t>
            </a:r>
            <a:r>
              <a:rPr lang="en-US" dirty="0" smtClean="0"/>
              <a:t>the Turban</a:t>
            </a:r>
            <a:endParaRPr lang="en-US" dirty="0"/>
          </a:p>
        </p:txBody>
      </p:sp>
      <p:pic>
        <p:nvPicPr>
          <p:cNvPr id="4" name="Content Placeholder 3"/>
          <p:cNvPicPr>
            <a:picLocks noGrp="1" noChangeAspect="1"/>
          </p:cNvPicPr>
          <p:nvPr>
            <p:ph sz="half" idx="1"/>
          </p:nvPr>
        </p:nvPicPr>
        <p:blipFill>
          <a:blip r:embed="rId2"/>
          <a:stretch>
            <a:fillRect/>
          </a:stretch>
        </p:blipFill>
        <p:spPr>
          <a:xfrm>
            <a:off x="1846695" y="1825625"/>
            <a:ext cx="3164609" cy="4351338"/>
          </a:xfrm>
          <a:prstGeom prst="rect">
            <a:avLst/>
          </a:prstGeom>
        </p:spPr>
      </p:pic>
      <p:sp>
        <p:nvSpPr>
          <p:cNvPr id="5" name="Content Placeholder 4"/>
          <p:cNvSpPr>
            <a:spLocks noGrp="1"/>
          </p:cNvSpPr>
          <p:nvPr>
            <p:ph sz="half" idx="2"/>
          </p:nvPr>
        </p:nvSpPr>
        <p:spPr/>
        <p:txBody>
          <a:bodyPr/>
          <a:lstStyle/>
          <a:p>
            <a:r>
              <a:rPr lang="en-US" dirty="0" smtClean="0"/>
              <a:t>In November 1947, Rev. </a:t>
            </a:r>
            <a:r>
              <a:rPr lang="en-US" dirty="0" err="1"/>
              <a:t>Routté</a:t>
            </a:r>
            <a:r>
              <a:rPr lang="en-US" dirty="0"/>
              <a:t> </a:t>
            </a:r>
            <a:r>
              <a:rPr lang="en-US" dirty="0" smtClean="0"/>
              <a:t>discovered that wearing a turban </a:t>
            </a:r>
            <a:r>
              <a:rPr lang="en-US" dirty="0"/>
              <a:t>c</a:t>
            </a:r>
            <a:r>
              <a:rPr lang="en-US" dirty="0" smtClean="0"/>
              <a:t>ould allow him to circumvent the color bar to “turn a threat into a guest” (Kramer, 209)</a:t>
            </a:r>
          </a:p>
        </p:txBody>
      </p:sp>
    </p:spTree>
    <p:extLst>
      <p:ext uri="{BB962C8B-B14F-4D97-AF65-F5344CB8AC3E}">
        <p14:creationId xmlns:p14="http://schemas.microsoft.com/office/powerpoint/2010/main" val="36173172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Routté</a:t>
            </a:r>
            <a:r>
              <a:rPr lang="en-US" dirty="0" smtClean="0"/>
              <a:t>?</a:t>
            </a:r>
            <a:endParaRPr lang="en-US" dirty="0"/>
          </a:p>
        </p:txBody>
      </p:sp>
      <p:pic>
        <p:nvPicPr>
          <p:cNvPr id="4" name="Content Placeholder 3"/>
          <p:cNvPicPr>
            <a:picLocks noGrp="1" noChangeAspect="1"/>
          </p:cNvPicPr>
          <p:nvPr>
            <p:ph sz="half" idx="1"/>
          </p:nvPr>
        </p:nvPicPr>
        <p:blipFill>
          <a:blip r:embed="rId2"/>
          <a:stretch>
            <a:fillRect/>
          </a:stretch>
        </p:blipFill>
        <p:spPr>
          <a:xfrm>
            <a:off x="2232382" y="1825625"/>
            <a:ext cx="2393235" cy="4351338"/>
          </a:xfrm>
          <a:prstGeom prst="rect">
            <a:avLst/>
          </a:prstGeom>
        </p:spPr>
      </p:pic>
      <p:sp>
        <p:nvSpPr>
          <p:cNvPr id="6" name="Content Placeholder 5"/>
          <p:cNvSpPr>
            <a:spLocks noGrp="1"/>
          </p:cNvSpPr>
          <p:nvPr>
            <p:ph sz="half" idx="2"/>
          </p:nvPr>
        </p:nvSpPr>
        <p:spPr/>
        <p:txBody>
          <a:bodyPr/>
          <a:lstStyle/>
          <a:p>
            <a:r>
              <a:rPr lang="en-US" dirty="0" smtClean="0"/>
              <a:t>This </a:t>
            </a:r>
            <a:r>
              <a:rPr lang="en-US" dirty="0"/>
              <a:t>unsourced image may or may not be </a:t>
            </a:r>
            <a:r>
              <a:rPr lang="en-US" dirty="0" err="1"/>
              <a:t>Routté</a:t>
            </a:r>
            <a:r>
              <a:rPr lang="en-US" dirty="0"/>
              <a:t> </a:t>
            </a:r>
            <a:endParaRPr lang="en-US" dirty="0" smtClean="0"/>
          </a:p>
          <a:p>
            <a:r>
              <a:rPr lang="en-US" dirty="0" smtClean="0"/>
              <a:t>Rather than the simplistic caption though, </a:t>
            </a:r>
            <a:r>
              <a:rPr lang="en-US" dirty="0" smtClean="0">
                <a:hlinkClick r:id="rId3"/>
              </a:rPr>
              <a:t>Paul Kramer </a:t>
            </a:r>
            <a:r>
              <a:rPr lang="en-US" dirty="0" smtClean="0"/>
              <a:t>provides a more nuanced explanation, arguing that by wearing a </a:t>
            </a:r>
            <a:r>
              <a:rPr lang="en-US" dirty="0"/>
              <a:t>turban, “</a:t>
            </a:r>
            <a:r>
              <a:rPr lang="en-US" dirty="0" err="1"/>
              <a:t>Routté</a:t>
            </a:r>
            <a:r>
              <a:rPr lang="en-US" dirty="0"/>
              <a:t> … projected and confounded blackness by rendering it illegible” (220)</a:t>
            </a:r>
          </a:p>
          <a:p>
            <a:endParaRPr lang="en-US" dirty="0"/>
          </a:p>
        </p:txBody>
      </p:sp>
    </p:spTree>
    <p:extLst>
      <p:ext uri="{BB962C8B-B14F-4D97-AF65-F5344CB8AC3E}">
        <p14:creationId xmlns:p14="http://schemas.microsoft.com/office/powerpoint/2010/main" val="39802740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Marie </a:t>
            </a:r>
            <a:r>
              <a:rPr lang="en-US" dirty="0" err="1" smtClean="0"/>
              <a:t>Sommerville</a:t>
            </a:r>
            <a:r>
              <a:rPr lang="en-US" dirty="0"/>
              <a:t> </a:t>
            </a:r>
            <a:r>
              <a:rPr lang="en-US" dirty="0" smtClean="0"/>
              <a:t>and Global History</a:t>
            </a:r>
            <a:endParaRPr lang="en-US" dirty="0"/>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258763" y="2152922"/>
            <a:ext cx="5761037" cy="4377780"/>
          </a:xfrm>
        </p:spPr>
      </p:pic>
      <p:sp>
        <p:nvSpPr>
          <p:cNvPr id="4" name="Content Placeholder 3"/>
          <p:cNvSpPr>
            <a:spLocks noGrp="1"/>
          </p:cNvSpPr>
          <p:nvPr>
            <p:ph sz="half" idx="2"/>
          </p:nvPr>
        </p:nvSpPr>
        <p:spPr>
          <a:xfrm>
            <a:off x="6172199" y="1825624"/>
            <a:ext cx="6019801" cy="5202973"/>
          </a:xfrm>
        </p:spPr>
        <p:txBody>
          <a:bodyPr>
            <a:normAutofit fontScale="92500" lnSpcReduction="10000"/>
          </a:bodyPr>
          <a:lstStyle/>
          <a:p>
            <a:r>
              <a:rPr lang="en-US" dirty="0" smtClean="0"/>
              <a:t>A story </a:t>
            </a:r>
            <a:r>
              <a:rPr lang="en-US" dirty="0"/>
              <a:t>that involves as many border crossings as Marie </a:t>
            </a:r>
            <a:r>
              <a:rPr lang="en-US" dirty="0" err="1" smtClean="0"/>
              <a:t>Sommerville’s</a:t>
            </a:r>
            <a:r>
              <a:rPr lang="en-US" dirty="0" smtClean="0"/>
              <a:t>, </a:t>
            </a:r>
            <a:r>
              <a:rPr lang="en-US" dirty="0"/>
              <a:t>from her Barbadian father to her own travels and peregrinations, cannot and should not be confined to the limits of “Indian” or “American” history</a:t>
            </a:r>
            <a:endParaRPr lang="en-US" dirty="0" smtClean="0"/>
          </a:p>
          <a:p>
            <a:r>
              <a:rPr lang="en-US" dirty="0" smtClean="0">
                <a:hlinkClick r:id="rId3"/>
              </a:rPr>
              <a:t>Sebastian Conrad </a:t>
            </a:r>
            <a:r>
              <a:rPr lang="en-US" dirty="0" smtClean="0"/>
              <a:t>defines Global History as one whose “core </a:t>
            </a:r>
            <a:r>
              <a:rPr lang="en-US" dirty="0"/>
              <a:t>concerns are with mobility and exchange, with processes that transcend borders and boundaries. It takes the interconnected world as its point of departure, and the circulation and exchange of things, people, ideas, and institutions are among its key subjects” (5) </a:t>
            </a:r>
          </a:p>
          <a:p>
            <a:endParaRPr lang="en-US" dirty="0"/>
          </a:p>
        </p:txBody>
      </p:sp>
    </p:spTree>
    <p:extLst>
      <p:ext uri="{BB962C8B-B14F-4D97-AF65-F5344CB8AC3E}">
        <p14:creationId xmlns:p14="http://schemas.microsoft.com/office/powerpoint/2010/main" val="2543504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The “Discovery”</a:t>
            </a:r>
            <a:endParaRPr lang="en-US" dirty="0"/>
          </a:p>
        </p:txBody>
      </p:sp>
      <p:sp>
        <p:nvSpPr>
          <p:cNvPr id="3" name="Subtitle 2"/>
          <p:cNvSpPr>
            <a:spLocks noGrp="1"/>
          </p:cNvSpPr>
          <p:nvPr>
            <p:ph type="subTitle" idx="1"/>
          </p:nvPr>
        </p:nvSpPr>
        <p:spPr/>
        <p:txBody>
          <a:bodyPr/>
          <a:lstStyle/>
          <a:p>
            <a:r>
              <a:rPr lang="en-US" dirty="0" smtClean="0"/>
              <a:t>Crooked Lines and All that Jazz</a:t>
            </a:r>
            <a:endParaRPr lang="en-US" dirty="0"/>
          </a:p>
        </p:txBody>
      </p:sp>
    </p:spTree>
    <p:extLst>
      <p:ext uri="{BB962C8B-B14F-4D97-AF65-F5344CB8AC3E}">
        <p14:creationId xmlns:p14="http://schemas.microsoft.com/office/powerpoint/2010/main" val="31264598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328738"/>
          </a:xfrm>
        </p:spPr>
        <p:txBody>
          <a:bodyPr/>
          <a:lstStyle/>
          <a:p>
            <a:r>
              <a:rPr lang="en-US" dirty="0" smtClean="0"/>
              <a:t>Dr. Marie Muriel </a:t>
            </a:r>
            <a:r>
              <a:rPr lang="en-US" dirty="0" err="1" smtClean="0"/>
              <a:t>Sommerville’s</a:t>
            </a:r>
            <a:r>
              <a:rPr lang="en-US" dirty="0" smtClean="0"/>
              <a:t> life</a:t>
            </a:r>
            <a:endParaRPr lang="en-US" dirty="0"/>
          </a:p>
        </p:txBody>
      </p:sp>
      <p:sp>
        <p:nvSpPr>
          <p:cNvPr id="3" name="Content Placeholder 2"/>
          <p:cNvSpPr>
            <a:spLocks noGrp="1"/>
          </p:cNvSpPr>
          <p:nvPr>
            <p:ph idx="1"/>
          </p:nvPr>
        </p:nvSpPr>
        <p:spPr>
          <a:xfrm>
            <a:off x="257175" y="1328740"/>
            <a:ext cx="11684615" cy="5529260"/>
          </a:xfrm>
        </p:spPr>
        <p:txBody>
          <a:bodyPr>
            <a:normAutofit fontScale="92500" lnSpcReduction="10000"/>
          </a:bodyPr>
          <a:lstStyle/>
          <a:p>
            <a:r>
              <a:rPr lang="en-US" dirty="0"/>
              <a:t>Born in 1903 in </a:t>
            </a:r>
            <a:r>
              <a:rPr lang="en-US" dirty="0" smtClean="0"/>
              <a:t>Calcutta</a:t>
            </a:r>
          </a:p>
          <a:p>
            <a:r>
              <a:rPr lang="en-US" dirty="0" smtClean="0"/>
              <a:t>Father, John </a:t>
            </a:r>
            <a:r>
              <a:rPr lang="en-US" dirty="0" err="1" smtClean="0"/>
              <a:t>Sommerville</a:t>
            </a:r>
            <a:r>
              <a:rPr lang="en-US" dirty="0" smtClean="0"/>
              <a:t> (Summerville) a former sailor </a:t>
            </a:r>
            <a:r>
              <a:rPr lang="en-US" dirty="0"/>
              <a:t>from </a:t>
            </a:r>
            <a:r>
              <a:rPr lang="en-US" dirty="0" smtClean="0"/>
              <a:t>British </a:t>
            </a:r>
            <a:r>
              <a:rPr lang="en-US" dirty="0"/>
              <a:t>colony of </a:t>
            </a:r>
            <a:r>
              <a:rPr lang="en-US" dirty="0" smtClean="0"/>
              <a:t>Barbados </a:t>
            </a:r>
          </a:p>
          <a:p>
            <a:r>
              <a:rPr lang="en-US" dirty="0" smtClean="0"/>
              <a:t>John married Letitia Gomez, an Indian Christian woman in Calcutta</a:t>
            </a:r>
          </a:p>
          <a:p>
            <a:r>
              <a:rPr lang="en-US" dirty="0" smtClean="0"/>
              <a:t>Marie grew up poor, but took to school</a:t>
            </a:r>
          </a:p>
          <a:p>
            <a:r>
              <a:rPr lang="en-US" dirty="0" smtClean="0"/>
              <a:t>Trained as a teacher at </a:t>
            </a:r>
            <a:r>
              <a:rPr lang="en-US" dirty="0" err="1" smtClean="0"/>
              <a:t>Isbella</a:t>
            </a:r>
            <a:r>
              <a:rPr lang="en-US" dirty="0" smtClean="0"/>
              <a:t> </a:t>
            </a:r>
            <a:r>
              <a:rPr lang="en-US" dirty="0" err="1" smtClean="0"/>
              <a:t>Thoburn</a:t>
            </a:r>
            <a:r>
              <a:rPr lang="en-US" dirty="0" smtClean="0"/>
              <a:t> (IT) College in Lucknow</a:t>
            </a:r>
          </a:p>
          <a:p>
            <a:r>
              <a:rPr lang="en-US" dirty="0" smtClean="0"/>
              <a:t>Taught at various schools including ADAMS School for Girls in </a:t>
            </a:r>
            <a:r>
              <a:rPr lang="en-US" dirty="0" err="1" smtClean="0"/>
              <a:t>Almora</a:t>
            </a:r>
            <a:endParaRPr lang="en-US" dirty="0" smtClean="0"/>
          </a:p>
          <a:p>
            <a:r>
              <a:rPr lang="en-US" dirty="0" smtClean="0"/>
              <a:t>Returned to IT College as teacher and later Dean</a:t>
            </a:r>
          </a:p>
          <a:p>
            <a:r>
              <a:rPr lang="en-US" dirty="0" smtClean="0"/>
              <a:t>Went to UNM, Albuquerque for her PhD when she was 49, possibly the first PhD in English Literature from UNM</a:t>
            </a:r>
          </a:p>
          <a:p>
            <a:r>
              <a:rPr lang="en-US" dirty="0" smtClean="0"/>
              <a:t>Returned to IT then back to the US to teach at Keuka, and later at Winthrop and Voorhees (both HBC)</a:t>
            </a:r>
          </a:p>
          <a:p>
            <a:r>
              <a:rPr lang="en-US" dirty="0" smtClean="0"/>
              <a:t>Retired to Pilgrims Place in </a:t>
            </a:r>
            <a:r>
              <a:rPr lang="en-US" dirty="0" err="1" smtClean="0"/>
              <a:t>Caremont</a:t>
            </a:r>
            <a:r>
              <a:rPr lang="en-US" dirty="0" smtClean="0"/>
              <a:t> CA, died there in 1988</a:t>
            </a:r>
          </a:p>
          <a:p>
            <a:endParaRPr lang="en-US" dirty="0" smtClean="0"/>
          </a:p>
          <a:p>
            <a:endParaRPr lang="en-US" dirty="0" smtClean="0"/>
          </a:p>
          <a:p>
            <a:endParaRPr lang="en-US" dirty="0"/>
          </a:p>
        </p:txBody>
      </p:sp>
    </p:spTree>
    <p:extLst>
      <p:ext uri="{BB962C8B-B14F-4D97-AF65-F5344CB8AC3E}">
        <p14:creationId xmlns:p14="http://schemas.microsoft.com/office/powerpoint/2010/main" val="34162187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859676"/>
          </a:xfrm>
        </p:spPr>
        <p:txBody>
          <a:bodyPr/>
          <a:lstStyle/>
          <a:p>
            <a:r>
              <a:rPr lang="en-US" dirty="0" smtClean="0"/>
              <a:t>John </a:t>
            </a:r>
            <a:r>
              <a:rPr lang="en-US" dirty="0" err="1" smtClean="0"/>
              <a:t>Sommerville’s</a:t>
            </a:r>
            <a:r>
              <a:rPr lang="en-US" smtClean="0"/>
              <a:t> Journey</a:t>
            </a:r>
            <a:endParaRPr lang="en-US" dirty="0"/>
          </a:p>
        </p:txBody>
      </p:sp>
      <p:pic>
        <p:nvPicPr>
          <p:cNvPr id="7" name="Content Placeholder 6"/>
          <p:cNvPicPr>
            <a:picLocks noGrp="1" noChangeAspect="1"/>
          </p:cNvPicPr>
          <p:nvPr>
            <p:ph idx="1"/>
          </p:nvPr>
        </p:nvPicPr>
        <p:blipFill>
          <a:blip r:embed="rId2"/>
          <a:stretch>
            <a:fillRect/>
          </a:stretch>
        </p:blipFill>
        <p:spPr>
          <a:xfrm>
            <a:off x="1514902" y="1256343"/>
            <a:ext cx="9838898" cy="5895373"/>
          </a:xfrm>
          <a:prstGeom prst="rect">
            <a:avLst/>
          </a:prstGeom>
        </p:spPr>
      </p:pic>
    </p:spTree>
    <p:extLst>
      <p:ext uri="{BB962C8B-B14F-4D97-AF65-F5344CB8AC3E}">
        <p14:creationId xmlns:p14="http://schemas.microsoft.com/office/powerpoint/2010/main" val="39685540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Mari’s Early </a:t>
            </a:r>
            <a:r>
              <a:rPr lang="en-US" smtClean="0"/>
              <a:t>Travels: Calcutta</a:t>
            </a:r>
            <a:r>
              <a:rPr lang="en-US" dirty="0" smtClean="0"/>
              <a:t>, Lucknow, </a:t>
            </a:r>
            <a:r>
              <a:rPr lang="en-US" dirty="0" err="1" smtClean="0"/>
              <a:t>Almora</a:t>
            </a:r>
            <a:endParaRPr lang="en-US" dirty="0"/>
          </a:p>
        </p:txBody>
      </p:sp>
      <p:pic>
        <p:nvPicPr>
          <p:cNvPr id="4" name="Content Placeholder 3"/>
          <p:cNvPicPr>
            <a:picLocks noGrp="1" noChangeAspect="1"/>
          </p:cNvPicPr>
          <p:nvPr>
            <p:ph idx="1"/>
          </p:nvPr>
        </p:nvPicPr>
        <p:blipFill>
          <a:blip r:embed="rId2"/>
          <a:stretch>
            <a:fillRect/>
          </a:stretch>
        </p:blipFill>
        <p:spPr>
          <a:xfrm>
            <a:off x="1401997" y="1690687"/>
            <a:ext cx="10428141" cy="8531485"/>
          </a:xfrm>
          <a:prstGeom prst="rect">
            <a:avLst/>
          </a:prstGeom>
        </p:spPr>
      </p:pic>
      <p:cxnSp>
        <p:nvCxnSpPr>
          <p:cNvPr id="6" name="Curved Connector 5"/>
          <p:cNvCxnSpPr/>
          <p:nvPr/>
        </p:nvCxnSpPr>
        <p:spPr>
          <a:xfrm rot="10800000">
            <a:off x="6400801" y="4640240"/>
            <a:ext cx="2129051" cy="1214651"/>
          </a:xfrm>
          <a:prstGeom prst="curvedConnector3">
            <a:avLst/>
          </a:prstGeom>
          <a:ln w="76200">
            <a:tailEnd type="triangle"/>
          </a:ln>
        </p:spPr>
        <p:style>
          <a:lnRef idx="3">
            <a:schemeClr val="dk1"/>
          </a:lnRef>
          <a:fillRef idx="0">
            <a:schemeClr val="dk1"/>
          </a:fillRef>
          <a:effectRef idx="2">
            <a:schemeClr val="dk1"/>
          </a:effectRef>
          <a:fontRef idx="minor">
            <a:schemeClr val="tx1"/>
          </a:fontRef>
        </p:style>
      </p:cxnSp>
      <p:cxnSp>
        <p:nvCxnSpPr>
          <p:cNvPr id="8" name="Curved Connector 7"/>
          <p:cNvCxnSpPr/>
          <p:nvPr/>
        </p:nvCxnSpPr>
        <p:spPr>
          <a:xfrm rot="10800000" flipV="1">
            <a:off x="5745708" y="4653886"/>
            <a:ext cx="627797" cy="13647"/>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Curved Connector 9"/>
          <p:cNvCxnSpPr/>
          <p:nvPr/>
        </p:nvCxnSpPr>
        <p:spPr>
          <a:xfrm rot="10800000">
            <a:off x="5691116" y="4626592"/>
            <a:ext cx="818870" cy="26351"/>
          </a:xfrm>
          <a:prstGeom prst="curvedConnector3">
            <a:avLst/>
          </a:prstGeom>
          <a:ln w="7620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 name="Curved Connector 13"/>
          <p:cNvCxnSpPr/>
          <p:nvPr/>
        </p:nvCxnSpPr>
        <p:spPr>
          <a:xfrm rot="5400000" flipH="1" flipV="1">
            <a:off x="5438633" y="3951027"/>
            <a:ext cx="900752" cy="477672"/>
          </a:xfrm>
          <a:prstGeom prst="curvedConnector3">
            <a:avLst/>
          </a:prstGeom>
          <a:ln w="762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 name="Curved Connector 15"/>
          <p:cNvCxnSpPr/>
          <p:nvPr/>
        </p:nvCxnSpPr>
        <p:spPr>
          <a:xfrm rot="16200000" flipH="1">
            <a:off x="6018663" y="3916907"/>
            <a:ext cx="750627" cy="450376"/>
          </a:xfrm>
          <a:prstGeom prst="curvedConnector3">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33370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hlinkClick r:id="rId2"/>
              </a:rPr>
              <a:t>Global Life of a Small Town Teacher </a:t>
            </a:r>
            <a:endParaRPr lang="en-US"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112586" y="1825625"/>
            <a:ext cx="6622465" cy="5032375"/>
          </a:xfrm>
        </p:spPr>
      </p:pic>
    </p:spTree>
    <p:extLst>
      <p:ext uri="{BB962C8B-B14F-4D97-AF65-F5344CB8AC3E}">
        <p14:creationId xmlns:p14="http://schemas.microsoft.com/office/powerpoint/2010/main" val="41091994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Dissertation</a:t>
            </a:r>
            <a:endParaRPr lang="en-US" dirty="0"/>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943350" y="1215512"/>
            <a:ext cx="4724435" cy="6113976"/>
          </a:xfrm>
        </p:spPr>
      </p:pic>
    </p:spTree>
    <p:extLst>
      <p:ext uri="{BB962C8B-B14F-4D97-AF65-F5344CB8AC3E}">
        <p14:creationId xmlns:p14="http://schemas.microsoft.com/office/powerpoint/2010/main" val="32258987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Barbara Williams (former student at Keuka)</a:t>
            </a:r>
            <a:endParaRPr lang="en-US" dirty="0"/>
          </a:p>
        </p:txBody>
      </p:sp>
      <p:sp>
        <p:nvSpPr>
          <p:cNvPr id="3" name="Content Placeholder 2"/>
          <p:cNvSpPr>
            <a:spLocks noGrp="1"/>
          </p:cNvSpPr>
          <p:nvPr>
            <p:ph idx="1"/>
          </p:nvPr>
        </p:nvSpPr>
        <p:spPr/>
        <p:txBody>
          <a:bodyPr>
            <a:normAutofit/>
          </a:bodyPr>
          <a:lstStyle/>
          <a:p>
            <a:r>
              <a:rPr lang="en-US" sz="4000" dirty="0"/>
              <a:t>“Because Dr. </a:t>
            </a:r>
            <a:r>
              <a:rPr lang="en-US" sz="4000" dirty="0" err="1"/>
              <a:t>Sommerville</a:t>
            </a:r>
            <a:r>
              <a:rPr lang="en-US" sz="4000" dirty="0"/>
              <a:t> was Black but not American, I as Black and American felt responsible for making sure I could help her if she ran into any discrimination problems on campus or in town.” </a:t>
            </a:r>
          </a:p>
        </p:txBody>
      </p:sp>
    </p:spTree>
    <p:extLst>
      <p:ext uri="{BB962C8B-B14F-4D97-AF65-F5344CB8AC3E}">
        <p14:creationId xmlns:p14="http://schemas.microsoft.com/office/powerpoint/2010/main" val="229018697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3325</TotalTime>
  <Words>770</Words>
  <Application>Microsoft Office PowerPoint</Application>
  <PresentationFormat>Widescreen</PresentationFormat>
  <Paragraphs>64</Paragraphs>
  <Slides>26</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26</vt:i4>
      </vt:variant>
    </vt:vector>
  </HeadingPairs>
  <TitlesOfParts>
    <vt:vector size="30" baseType="lpstr">
      <vt:lpstr>Arial</vt:lpstr>
      <vt:lpstr>Calibri</vt:lpstr>
      <vt:lpstr>Calibri Light</vt:lpstr>
      <vt:lpstr>Office Theme</vt:lpstr>
      <vt:lpstr>Finding Marie  Sommerville: The Global Life of a Small Town Teacher in India</vt:lpstr>
      <vt:lpstr>Plan for the talk </vt:lpstr>
      <vt:lpstr>The “Discovery”</vt:lpstr>
      <vt:lpstr>Dr. Marie Muriel Sommerville’s life</vt:lpstr>
      <vt:lpstr>John Sommerville’s Journey</vt:lpstr>
      <vt:lpstr>Mari’s Early Travels: Calcutta, Lucknow, Almora</vt:lpstr>
      <vt:lpstr>Global Life of a Small Town Teacher </vt:lpstr>
      <vt:lpstr>Dissertation</vt:lpstr>
      <vt:lpstr>Barbara Williams (former student at Keuka)</vt:lpstr>
      <vt:lpstr>Albuquerque Journal 1949</vt:lpstr>
      <vt:lpstr>Albuquerque Journal May 29, 1953</vt:lpstr>
      <vt:lpstr>Pilgrim Place Archive</vt:lpstr>
      <vt:lpstr>Marie Muriel Sommerville Baptism Record</vt:lpstr>
      <vt:lpstr>John and Letitia Summerville Marriage record</vt:lpstr>
      <vt:lpstr>Implications</vt:lpstr>
      <vt:lpstr>Global Life of a Small Town Teacher </vt:lpstr>
      <vt:lpstr>Adams Girl’s School, Almora (contemporary)</vt:lpstr>
      <vt:lpstr>Marie in the US</vt:lpstr>
      <vt:lpstr>Missionaries and Converts in Western Dress Almora ca. 1890?</vt:lpstr>
      <vt:lpstr>Indian Christian Wedding Photograph ca. early 20th C Almora</vt:lpstr>
      <vt:lpstr>American Fascination with the “Exotic East”</vt:lpstr>
      <vt:lpstr>Fascination coexists with Antagonism</vt:lpstr>
      <vt:lpstr>“Korla Pandit” born John Roland Redd </vt:lpstr>
      <vt:lpstr>Rev. Jesse Wayman Routté and the Turban</vt:lpstr>
      <vt:lpstr>Routté?</vt:lpstr>
      <vt:lpstr>Marie Sommerville and Global History</vt:lpstr>
    </vt:vector>
  </TitlesOfParts>
  <Company>Northern Arizona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Sanjay Joshi</dc:creator>
  <cp:lastModifiedBy>Sanjay Joshi</cp:lastModifiedBy>
  <cp:revision>42</cp:revision>
  <dcterms:created xsi:type="dcterms:W3CDTF">2019-04-01T05:38:11Z</dcterms:created>
  <dcterms:modified xsi:type="dcterms:W3CDTF">2019-04-04T16:50:56Z</dcterms:modified>
</cp:coreProperties>
</file>