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1" r:id="rId16"/>
    <p:sldId id="270" r:id="rId17"/>
    <p:sldId id="272" r:id="rId18"/>
    <p:sldId id="273"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4" autoAdjust="0"/>
    <p:restoredTop sz="94660"/>
  </p:normalViewPr>
  <p:slideViewPr>
    <p:cSldViewPr snapToGrid="0">
      <p:cViewPr varScale="1">
        <p:scale>
          <a:sx n="116" d="100"/>
          <a:sy n="116" d="100"/>
        </p:scale>
        <p:origin x="390"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D869ED3-D3E0-4F29-A47C-E04949F2D7B6}" type="datetimeFigureOut">
              <a:rPr lang="en-US" smtClean="0"/>
              <a:t>9/9/2019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78BBE9-1002-4185-BC6E-4A7329A7229D}" type="slidenum">
              <a:rPr lang="en-US" smtClean="0"/>
              <a:t>‹#›</a:t>
            </a:fld>
            <a:endParaRPr lang="en-US"/>
          </a:p>
        </p:txBody>
      </p:sp>
    </p:spTree>
    <p:extLst>
      <p:ext uri="{BB962C8B-B14F-4D97-AF65-F5344CB8AC3E}">
        <p14:creationId xmlns:p14="http://schemas.microsoft.com/office/powerpoint/2010/main" val="17289929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D869ED3-D3E0-4F29-A47C-E04949F2D7B6}" type="datetimeFigureOut">
              <a:rPr lang="en-US" smtClean="0"/>
              <a:t>9/9/2019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78BBE9-1002-4185-BC6E-4A7329A7229D}" type="slidenum">
              <a:rPr lang="en-US" smtClean="0"/>
              <a:t>‹#›</a:t>
            </a:fld>
            <a:endParaRPr lang="en-US"/>
          </a:p>
        </p:txBody>
      </p:sp>
    </p:spTree>
    <p:extLst>
      <p:ext uri="{BB962C8B-B14F-4D97-AF65-F5344CB8AC3E}">
        <p14:creationId xmlns:p14="http://schemas.microsoft.com/office/powerpoint/2010/main" val="19597764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D869ED3-D3E0-4F29-A47C-E04949F2D7B6}" type="datetimeFigureOut">
              <a:rPr lang="en-US" smtClean="0"/>
              <a:t>9/9/2019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78BBE9-1002-4185-BC6E-4A7329A7229D}" type="slidenum">
              <a:rPr lang="en-US" smtClean="0"/>
              <a:t>‹#›</a:t>
            </a:fld>
            <a:endParaRPr lang="en-US"/>
          </a:p>
        </p:txBody>
      </p:sp>
    </p:spTree>
    <p:extLst>
      <p:ext uri="{BB962C8B-B14F-4D97-AF65-F5344CB8AC3E}">
        <p14:creationId xmlns:p14="http://schemas.microsoft.com/office/powerpoint/2010/main" val="3843204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D869ED3-D3E0-4F29-A47C-E04949F2D7B6}" type="datetimeFigureOut">
              <a:rPr lang="en-US" smtClean="0"/>
              <a:t>9/9/2019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78BBE9-1002-4185-BC6E-4A7329A7229D}" type="slidenum">
              <a:rPr lang="en-US" smtClean="0"/>
              <a:t>‹#›</a:t>
            </a:fld>
            <a:endParaRPr lang="en-US"/>
          </a:p>
        </p:txBody>
      </p:sp>
    </p:spTree>
    <p:extLst>
      <p:ext uri="{BB962C8B-B14F-4D97-AF65-F5344CB8AC3E}">
        <p14:creationId xmlns:p14="http://schemas.microsoft.com/office/powerpoint/2010/main" val="25172156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D869ED3-D3E0-4F29-A47C-E04949F2D7B6}" type="datetimeFigureOut">
              <a:rPr lang="en-US" smtClean="0"/>
              <a:t>9/9/2019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78BBE9-1002-4185-BC6E-4A7329A7229D}" type="slidenum">
              <a:rPr lang="en-US" smtClean="0"/>
              <a:t>‹#›</a:t>
            </a:fld>
            <a:endParaRPr lang="en-US"/>
          </a:p>
        </p:txBody>
      </p:sp>
    </p:spTree>
    <p:extLst>
      <p:ext uri="{BB962C8B-B14F-4D97-AF65-F5344CB8AC3E}">
        <p14:creationId xmlns:p14="http://schemas.microsoft.com/office/powerpoint/2010/main" val="20214560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D869ED3-D3E0-4F29-A47C-E04949F2D7B6}" type="datetimeFigureOut">
              <a:rPr lang="en-US" smtClean="0"/>
              <a:t>9/9/2019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78BBE9-1002-4185-BC6E-4A7329A7229D}" type="slidenum">
              <a:rPr lang="en-US" smtClean="0"/>
              <a:t>‹#›</a:t>
            </a:fld>
            <a:endParaRPr lang="en-US"/>
          </a:p>
        </p:txBody>
      </p:sp>
    </p:spTree>
    <p:extLst>
      <p:ext uri="{BB962C8B-B14F-4D97-AF65-F5344CB8AC3E}">
        <p14:creationId xmlns:p14="http://schemas.microsoft.com/office/powerpoint/2010/main" val="5324883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D869ED3-D3E0-4F29-A47C-E04949F2D7B6}" type="datetimeFigureOut">
              <a:rPr lang="en-US" smtClean="0"/>
              <a:t>9/9/2019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878BBE9-1002-4185-BC6E-4A7329A7229D}" type="slidenum">
              <a:rPr lang="en-US" smtClean="0"/>
              <a:t>‹#›</a:t>
            </a:fld>
            <a:endParaRPr lang="en-US"/>
          </a:p>
        </p:txBody>
      </p:sp>
    </p:spTree>
    <p:extLst>
      <p:ext uri="{BB962C8B-B14F-4D97-AF65-F5344CB8AC3E}">
        <p14:creationId xmlns:p14="http://schemas.microsoft.com/office/powerpoint/2010/main" val="41410213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D869ED3-D3E0-4F29-A47C-E04949F2D7B6}" type="datetimeFigureOut">
              <a:rPr lang="en-US" smtClean="0"/>
              <a:t>9/9/2019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878BBE9-1002-4185-BC6E-4A7329A7229D}" type="slidenum">
              <a:rPr lang="en-US" smtClean="0"/>
              <a:t>‹#›</a:t>
            </a:fld>
            <a:endParaRPr lang="en-US"/>
          </a:p>
        </p:txBody>
      </p:sp>
    </p:spTree>
    <p:extLst>
      <p:ext uri="{BB962C8B-B14F-4D97-AF65-F5344CB8AC3E}">
        <p14:creationId xmlns:p14="http://schemas.microsoft.com/office/powerpoint/2010/main" val="39248974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869ED3-D3E0-4F29-A47C-E04949F2D7B6}" type="datetimeFigureOut">
              <a:rPr lang="en-US" smtClean="0"/>
              <a:t>9/9/2019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878BBE9-1002-4185-BC6E-4A7329A7229D}" type="slidenum">
              <a:rPr lang="en-US" smtClean="0"/>
              <a:t>‹#›</a:t>
            </a:fld>
            <a:endParaRPr lang="en-US"/>
          </a:p>
        </p:txBody>
      </p:sp>
    </p:spTree>
    <p:extLst>
      <p:ext uri="{BB962C8B-B14F-4D97-AF65-F5344CB8AC3E}">
        <p14:creationId xmlns:p14="http://schemas.microsoft.com/office/powerpoint/2010/main" val="39007073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D869ED3-D3E0-4F29-A47C-E04949F2D7B6}" type="datetimeFigureOut">
              <a:rPr lang="en-US" smtClean="0"/>
              <a:t>9/9/2019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78BBE9-1002-4185-BC6E-4A7329A7229D}" type="slidenum">
              <a:rPr lang="en-US" smtClean="0"/>
              <a:t>‹#›</a:t>
            </a:fld>
            <a:endParaRPr lang="en-US"/>
          </a:p>
        </p:txBody>
      </p:sp>
    </p:spTree>
    <p:extLst>
      <p:ext uri="{BB962C8B-B14F-4D97-AF65-F5344CB8AC3E}">
        <p14:creationId xmlns:p14="http://schemas.microsoft.com/office/powerpoint/2010/main" val="6506306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D869ED3-D3E0-4F29-A47C-E04949F2D7B6}" type="datetimeFigureOut">
              <a:rPr lang="en-US" smtClean="0"/>
              <a:t>9/9/2019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78BBE9-1002-4185-BC6E-4A7329A7229D}" type="slidenum">
              <a:rPr lang="en-US" smtClean="0"/>
              <a:t>‹#›</a:t>
            </a:fld>
            <a:endParaRPr lang="en-US"/>
          </a:p>
        </p:txBody>
      </p:sp>
    </p:spTree>
    <p:extLst>
      <p:ext uri="{BB962C8B-B14F-4D97-AF65-F5344CB8AC3E}">
        <p14:creationId xmlns:p14="http://schemas.microsoft.com/office/powerpoint/2010/main" val="7929488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869ED3-D3E0-4F29-A47C-E04949F2D7B6}" type="datetimeFigureOut">
              <a:rPr lang="en-US" smtClean="0"/>
              <a:t>9/9/2019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78BBE9-1002-4185-BC6E-4A7329A7229D}" type="slidenum">
              <a:rPr lang="en-US" smtClean="0"/>
              <a:t>‹#›</a:t>
            </a:fld>
            <a:endParaRPr lang="en-US"/>
          </a:p>
        </p:txBody>
      </p:sp>
    </p:spTree>
    <p:extLst>
      <p:ext uri="{BB962C8B-B14F-4D97-AF65-F5344CB8AC3E}">
        <p14:creationId xmlns:p14="http://schemas.microsoft.com/office/powerpoint/2010/main" val="13669609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dsal.uchicago.edu/reference/schwartzberg/fullscreen.html?object=086" TargetMode="External"/><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upload.wikimedia.org/wikipedia/commons/thumb/2/29/European_settlements_in_India_from_1498-1739.PNG/800px-European_settlements_in_India_from_1498-1739.PNG" TargetMode="External"/><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hyperlink" Target="https://www.timemaps.com/history/south-asia-1789ad/"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1000"/>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Europeans in India</a:t>
            </a:r>
          </a:p>
        </p:txBody>
      </p:sp>
      <p:sp>
        <p:nvSpPr>
          <p:cNvPr id="3" name="Subtitle 2"/>
          <p:cNvSpPr>
            <a:spLocks noGrp="1"/>
          </p:cNvSpPr>
          <p:nvPr>
            <p:ph type="subTitle" idx="1"/>
          </p:nvPr>
        </p:nvSpPr>
        <p:spPr/>
        <p:txBody>
          <a:bodyPr>
            <a:normAutofit/>
          </a:bodyPr>
          <a:lstStyle/>
          <a:p>
            <a:r>
              <a:rPr lang="en-US" sz="3600" dirty="0"/>
              <a:t>1500-1800</a:t>
            </a:r>
          </a:p>
        </p:txBody>
      </p:sp>
    </p:spTree>
    <p:extLst>
      <p:ext uri="{BB962C8B-B14F-4D97-AF65-F5344CB8AC3E}">
        <p14:creationId xmlns:p14="http://schemas.microsoft.com/office/powerpoint/2010/main" val="14492934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7000"/>
            <a:lum/>
          </a:blip>
          <a:srcRect/>
          <a:stretch>
            <a:fillRect t="-4000" b="-4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149530"/>
          </a:xfrm>
        </p:spPr>
        <p:txBody>
          <a:bodyPr/>
          <a:lstStyle/>
          <a:p>
            <a:r>
              <a:rPr lang="en-US" dirty="0"/>
              <a:t>WHY did a trading company want territory?</a:t>
            </a:r>
          </a:p>
        </p:txBody>
      </p:sp>
      <p:sp>
        <p:nvSpPr>
          <p:cNvPr id="3" name="Content Placeholder 2"/>
          <p:cNvSpPr>
            <a:spLocks noGrp="1"/>
          </p:cNvSpPr>
          <p:nvPr>
            <p:ph idx="1"/>
          </p:nvPr>
        </p:nvSpPr>
        <p:spPr>
          <a:xfrm>
            <a:off x="0" y="901336"/>
            <a:ext cx="12192000" cy="5956663"/>
          </a:xfrm>
        </p:spPr>
        <p:txBody>
          <a:bodyPr>
            <a:normAutofit/>
          </a:bodyPr>
          <a:lstStyle/>
          <a:p>
            <a:r>
              <a:rPr lang="en-US" dirty="0"/>
              <a:t>Complex answer: early 19th C saw Anglo French conflict in different theaters of the world, including Europe, but also in INDIA, where DUPLEIX (French) starts policy of political intrigues with Indian princes.  Competition with French (this is also the period when emergence of  nationalism in Europe) was one motivation</a:t>
            </a:r>
          </a:p>
          <a:p>
            <a:r>
              <a:rPr lang="en-US" dirty="0"/>
              <a:t> But no ideology without economics.  Huge opportunity of economic gain in territorial expansion.  The annexation of Punjab 1848 , e.g.,  not only paid for the cost of conquest and future administration, but left an ANNUAL surplus of 5 million rupees.  Nagpur, under doctrine of lapse, yielded 4 million</a:t>
            </a:r>
          </a:p>
          <a:p>
            <a:r>
              <a:rPr lang="en-US" dirty="0"/>
              <a:t>Economic logic to expansion. More revenue, more goods bought in India, more profits</a:t>
            </a:r>
          </a:p>
          <a:p>
            <a:endParaRPr lang="en-US" dirty="0"/>
          </a:p>
        </p:txBody>
      </p:sp>
    </p:spTree>
    <p:extLst>
      <p:ext uri="{BB962C8B-B14F-4D97-AF65-F5344CB8AC3E}">
        <p14:creationId xmlns:p14="http://schemas.microsoft.com/office/powerpoint/2010/main" val="42511668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7000"/>
            <a:lum/>
          </a:blip>
          <a:srcRect/>
          <a:stretch>
            <a:fillRect t="-28000" b="-28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5943" y="1"/>
            <a:ext cx="11573691" cy="1084216"/>
          </a:xfrm>
        </p:spPr>
        <p:txBody>
          <a:bodyPr>
            <a:normAutofit/>
          </a:bodyPr>
          <a:lstStyle/>
          <a:p>
            <a:r>
              <a:rPr lang="en-US" dirty="0"/>
              <a:t>IMPACT of colonialism?  For that is what it is now</a:t>
            </a:r>
          </a:p>
        </p:txBody>
      </p:sp>
      <p:sp>
        <p:nvSpPr>
          <p:cNvPr id="3" name="Content Placeholder 2"/>
          <p:cNvSpPr>
            <a:spLocks noGrp="1"/>
          </p:cNvSpPr>
          <p:nvPr>
            <p:ph idx="1"/>
          </p:nvPr>
        </p:nvSpPr>
        <p:spPr>
          <a:xfrm>
            <a:off x="0" y="1084216"/>
            <a:ext cx="12192000" cy="5773783"/>
          </a:xfrm>
        </p:spPr>
        <p:txBody>
          <a:bodyPr>
            <a:normAutofit lnSpcReduction="10000"/>
          </a:bodyPr>
          <a:lstStyle/>
          <a:p>
            <a:r>
              <a:rPr lang="en-US" dirty="0"/>
              <a:t>Now, gold and silver not coming from England, rather goods bought with taxes gathered from Indians in India</a:t>
            </a:r>
          </a:p>
          <a:p>
            <a:r>
              <a:rPr lang="en-US" dirty="0"/>
              <a:t>Each item of export was now a net DRAIN from India (as opposed to bringing IN money, earlier)  Conquests allow EIC to mitigate the trade deficit that it had in its trade with India.  </a:t>
            </a:r>
          </a:p>
          <a:p>
            <a:r>
              <a:rPr lang="en-US" dirty="0"/>
              <a:t>Also other kinds of "drain": Company officials forced Indian rulers to hand over large "presents" most top officials of the EIC, for example ROBERT CLIVE or WARREN HASTINGS returned home very rich men, among the ranks of super rich, able to buy themselves important positions in the British Parliament  </a:t>
            </a:r>
          </a:p>
          <a:p>
            <a:r>
              <a:rPr lang="en-US" dirty="0"/>
              <a:t>Indian nationalist historians have calculated that a large percentage of the capital that was invested into industrial production in Britain, the Revolution that made Britain the leading world power for a century and half, was financed by the  "drain" from India.  </a:t>
            </a:r>
          </a:p>
          <a:p>
            <a:r>
              <a:rPr lang="en-US" dirty="0"/>
              <a:t>For Indians consequences of plunder were heavy. The Famine of 1770 in Bengal wipe out ONE THIRD of the population!!</a:t>
            </a:r>
          </a:p>
          <a:p>
            <a:endParaRPr lang="en-US" dirty="0"/>
          </a:p>
        </p:txBody>
      </p:sp>
    </p:spTree>
    <p:extLst>
      <p:ext uri="{BB962C8B-B14F-4D97-AF65-F5344CB8AC3E}">
        <p14:creationId xmlns:p14="http://schemas.microsoft.com/office/powerpoint/2010/main" val="3294955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7000"/>
            <a:lum/>
          </a:blip>
          <a:srcRect/>
          <a:stretch>
            <a:fillRect l="-11000" r="-1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992776"/>
          </a:xfrm>
        </p:spPr>
        <p:txBody>
          <a:bodyPr/>
          <a:lstStyle/>
          <a:p>
            <a:r>
              <a:rPr lang="en-US" dirty="0"/>
              <a:t>Changing Policies and Impacts  1770-1850</a:t>
            </a:r>
          </a:p>
        </p:txBody>
      </p:sp>
      <p:sp>
        <p:nvSpPr>
          <p:cNvPr id="3" name="Content Placeholder 2"/>
          <p:cNvSpPr>
            <a:spLocks noGrp="1"/>
          </p:cNvSpPr>
          <p:nvPr>
            <p:ph idx="1"/>
          </p:nvPr>
        </p:nvSpPr>
        <p:spPr>
          <a:xfrm>
            <a:off x="91440" y="757646"/>
            <a:ext cx="12100560" cy="6100353"/>
          </a:xfrm>
        </p:spPr>
        <p:txBody>
          <a:bodyPr>
            <a:normAutofit fontScale="70000" lnSpcReduction="20000"/>
          </a:bodyPr>
          <a:lstStyle/>
          <a:p>
            <a:r>
              <a:rPr lang="en-US" dirty="0"/>
              <a:t>Until Industrial Revolution take off, taxes, land revenue remained important source of income.  </a:t>
            </a:r>
          </a:p>
          <a:p>
            <a:r>
              <a:rPr lang="en-US" dirty="0"/>
              <a:t>Different modes of collection. EIC experiment with revenue farming in Bengal (selling collection rights to highest bidder) and created the famine of 1770</a:t>
            </a:r>
          </a:p>
          <a:p>
            <a:r>
              <a:rPr lang="en-US" dirty="0"/>
              <a:t>In 1793, under Lord Cornwallis, introduce the PERMANENT SETTLEMENT (PS) where land revenue was fixed in perpetuity.  Collected from the ZAMINDARS in Bengal whom the EIC saw as LANDOWNERS.  PS based on ignorance, and introduced a huge change. Land was never Private Property to be sold; </a:t>
            </a:r>
            <a:r>
              <a:rPr lang="en-US" dirty="0" err="1"/>
              <a:t>Zamindars</a:t>
            </a:r>
            <a:r>
              <a:rPr lang="en-US" dirty="0"/>
              <a:t> were not owners but had RIGHTS over land, right to collect tax and to demand services. PS made </a:t>
            </a:r>
            <a:r>
              <a:rPr lang="en-US" dirty="0" err="1"/>
              <a:t>Zamidars</a:t>
            </a:r>
            <a:r>
              <a:rPr lang="en-US" dirty="0"/>
              <a:t> into OWNERS and LAND as COMMODITY to be bought and sold.  Not pay tax, land sold at auction. </a:t>
            </a:r>
          </a:p>
          <a:p>
            <a:r>
              <a:rPr lang="en-US" dirty="0"/>
              <a:t>By the first quarter of 19th C, Industrial Revolution took off.  Policies changed. India less important as source of revenue from land, but as captive market for British industry  </a:t>
            </a:r>
          </a:p>
          <a:p>
            <a:r>
              <a:rPr lang="en-US" dirty="0"/>
              <a:t>So more solicitude for peasants. RYOTWARI and MAHALWARI settlements with cultivating communities.  Even the revenue burden was reduced in areas conquered in early 19th C.  Peasants a possible customer of British products, so keep them alive and with surplus to spend on manufactured goods</a:t>
            </a:r>
          </a:p>
          <a:p>
            <a:r>
              <a:rPr lang="en-US" dirty="0"/>
              <a:t>Also DEINDUSTRIALIZATION  factories able to produce cotton cheaper, flooded Indian markets.  Textile production, once the main export, was now “outsourced” to Lancashire factories. Thousands of Indian handloom producers perished. </a:t>
            </a:r>
          </a:p>
          <a:p>
            <a:r>
              <a:rPr lang="en-US" dirty="0"/>
              <a:t>Other importance of India was as source of raw materials.  More strict collection of revenue to encourage growing of commercial rather than food crops. For some crops plantations as well</a:t>
            </a:r>
          </a:p>
          <a:p>
            <a:r>
              <a:rPr lang="en-US" dirty="0"/>
              <a:t>Indian peasant made dependent on an volatile international economy at disadvantageous terms.  When global prices went up, peasants saw very little gain but when prices collapsed, peasants who had been encouraged through taxation policies to grow cash crops, suffered.  Could not even eat cash crops!</a:t>
            </a:r>
          </a:p>
        </p:txBody>
      </p:sp>
    </p:spTree>
    <p:extLst>
      <p:ext uri="{BB962C8B-B14F-4D97-AF65-F5344CB8AC3E}">
        <p14:creationId xmlns:p14="http://schemas.microsoft.com/office/powerpoint/2010/main" val="1408280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4000"/>
            <a:lum/>
          </a:blip>
          <a:srcRect/>
          <a:stretch>
            <a:fillRect t="-19000" b="-1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188719"/>
          </a:xfrm>
        </p:spPr>
        <p:txBody>
          <a:bodyPr/>
          <a:lstStyle/>
          <a:p>
            <a:r>
              <a:rPr lang="en-US" dirty="0"/>
              <a:t>EIC and Cultural Attitudes and Practices</a:t>
            </a:r>
          </a:p>
        </p:txBody>
      </p:sp>
      <p:sp>
        <p:nvSpPr>
          <p:cNvPr id="3" name="Content Placeholder 2"/>
          <p:cNvSpPr>
            <a:spLocks noGrp="1"/>
          </p:cNvSpPr>
          <p:nvPr>
            <p:ph idx="1"/>
          </p:nvPr>
        </p:nvSpPr>
        <p:spPr>
          <a:xfrm>
            <a:off x="838200" y="1058092"/>
            <a:ext cx="11092543" cy="5664972"/>
          </a:xfrm>
        </p:spPr>
        <p:txBody>
          <a:bodyPr>
            <a:normAutofit fontScale="92500" lnSpcReduction="20000"/>
          </a:bodyPr>
          <a:lstStyle/>
          <a:p>
            <a:r>
              <a:rPr lang="en-US" dirty="0"/>
              <a:t>The sort of racist and / or condescending attitudes or derogatory opinions that were to later characterize British attitudes towards Indians (and continue to inform the attitudes in the western world towards the “non west”) were not in place in 18thC.  </a:t>
            </a:r>
          </a:p>
          <a:p>
            <a:r>
              <a:rPr lang="en-US" dirty="0"/>
              <a:t>English or French merchants, lived in India, took on Indian customs, sometimes married or lived with Indian women, appreciated aspects of Indian culture.  </a:t>
            </a:r>
          </a:p>
          <a:p>
            <a:r>
              <a:rPr lang="en-US" dirty="0"/>
              <a:t>This was also the time that created first of ORIENTALISTS, or people who were to make their careers or hobbies the study of the Orient (at this time mainly India and the middle east, only later China and Japan too)</a:t>
            </a:r>
          </a:p>
          <a:p>
            <a:r>
              <a:rPr lang="en-US" dirty="0"/>
              <a:t>CONTEXT : Until 19</a:t>
            </a:r>
            <a:r>
              <a:rPr lang="en-US" baseline="30000" dirty="0"/>
              <a:t>th</a:t>
            </a:r>
            <a:r>
              <a:rPr lang="en-US" dirty="0"/>
              <a:t> C most European merchants were SUBORDINATE in status and power to Indians</a:t>
            </a:r>
          </a:p>
          <a:p>
            <a:r>
              <a:rPr lang="en-US" dirty="0"/>
              <a:t>No SUEZ CANAL (1869), Journey took over a month around Africa. Europeans stuck in place, so adapt and adopt.  </a:t>
            </a:r>
          </a:p>
          <a:p>
            <a:r>
              <a:rPr lang="en-US" dirty="0"/>
              <a:t> But this began to change in the 19</a:t>
            </a:r>
            <a:r>
              <a:rPr lang="en-US" baseline="30000" dirty="0"/>
              <a:t>th</a:t>
            </a:r>
            <a:r>
              <a:rPr lang="en-US" dirty="0"/>
              <a:t> By 1830s “White Mughals” were looked down upon, by 1850s, clear separation and attitudes of white supremacism prevail</a:t>
            </a:r>
          </a:p>
          <a:p>
            <a:endParaRPr lang="en-US" dirty="0"/>
          </a:p>
        </p:txBody>
      </p:sp>
    </p:spTree>
    <p:extLst>
      <p:ext uri="{BB962C8B-B14F-4D97-AF65-F5344CB8AC3E}">
        <p14:creationId xmlns:p14="http://schemas.microsoft.com/office/powerpoint/2010/main" val="9973828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6000"/>
            <a:lum/>
          </a:blip>
          <a:srcRect/>
          <a:stretch>
            <a:fillRect t="-63000" b="-6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175656"/>
          </a:xfrm>
        </p:spPr>
        <p:txBody>
          <a:bodyPr/>
          <a:lstStyle/>
          <a:p>
            <a:r>
              <a:rPr lang="en-US" dirty="0"/>
              <a:t>Culture and Power  “Orientalism” </a:t>
            </a:r>
          </a:p>
        </p:txBody>
      </p:sp>
      <p:sp>
        <p:nvSpPr>
          <p:cNvPr id="3" name="Content Placeholder 2"/>
          <p:cNvSpPr>
            <a:spLocks noGrp="1"/>
          </p:cNvSpPr>
          <p:nvPr>
            <p:ph idx="1"/>
          </p:nvPr>
        </p:nvSpPr>
        <p:spPr>
          <a:xfrm>
            <a:off x="0" y="809898"/>
            <a:ext cx="12192000" cy="6048102"/>
          </a:xfrm>
        </p:spPr>
        <p:txBody>
          <a:bodyPr>
            <a:normAutofit lnSpcReduction="10000"/>
          </a:bodyPr>
          <a:lstStyle/>
          <a:p>
            <a:r>
              <a:rPr lang="en-US" dirty="0"/>
              <a:t>After becoming RULERS (of Bengal), the first completely alien set of rulers, EIC realize  important to KNOW India. </a:t>
            </a:r>
          </a:p>
          <a:p>
            <a:r>
              <a:rPr lang="en-US" dirty="0"/>
              <a:t>From the 18thC onwards EIC sponsored scholars and administrators to </a:t>
            </a:r>
            <a:r>
              <a:rPr lang="en-US" i="1" dirty="0"/>
              <a:t>systematically</a:t>
            </a:r>
            <a:r>
              <a:rPr lang="en-US" dirty="0"/>
              <a:t> research India, its languages, religion, culture, etc. </a:t>
            </a:r>
          </a:p>
          <a:p>
            <a:r>
              <a:rPr lang="en-US" dirty="0"/>
              <a:t>But this knowledge was produced in a particular context, from a certain point of view, and most important for a certain PURPOSE, that is information that would be USEFUL for the EIC to RULE India</a:t>
            </a:r>
          </a:p>
          <a:p>
            <a:r>
              <a:rPr lang="en-US" dirty="0"/>
              <a:t>Though based on Indian informants, this knowledge was often very different from the way Indians themselves perceived their society</a:t>
            </a:r>
          </a:p>
          <a:p>
            <a:r>
              <a:rPr lang="en-US" dirty="0"/>
              <a:t> Early scholar-administrators called </a:t>
            </a:r>
            <a:r>
              <a:rPr lang="en-US" b="1" dirty="0">
                <a:solidFill>
                  <a:srgbClr val="FFFF00"/>
                </a:solidFill>
              </a:rPr>
              <a:t>ORIENTALISTS</a:t>
            </a:r>
            <a:r>
              <a:rPr lang="en-US" dirty="0"/>
              <a:t>, scholars of the Orient, and their representations of India have shaped in very important ways that we think about India today. </a:t>
            </a:r>
          </a:p>
          <a:p>
            <a:r>
              <a:rPr lang="en-US" dirty="0"/>
              <a:t>Research into Indian culture left most Orientalists impressed with philosophical ideas and literary and cultural productions of </a:t>
            </a:r>
            <a:r>
              <a:rPr lang="en-US" b="1" i="1" dirty="0"/>
              <a:t>classical </a:t>
            </a:r>
            <a:r>
              <a:rPr lang="en-US" dirty="0"/>
              <a:t>India </a:t>
            </a:r>
          </a:p>
          <a:p>
            <a:endParaRPr lang="en-US" dirty="0"/>
          </a:p>
        </p:txBody>
      </p:sp>
    </p:spTree>
    <p:extLst>
      <p:ext uri="{BB962C8B-B14F-4D97-AF65-F5344CB8AC3E}">
        <p14:creationId xmlns:p14="http://schemas.microsoft.com/office/powerpoint/2010/main" val="860154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3000"/>
            <a:lum/>
          </a:blip>
          <a:srcRect/>
          <a:stretch>
            <a:fillRect t="-16000" b="-1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43691" y="91441"/>
            <a:ext cx="11900263" cy="940525"/>
          </a:xfrm>
        </p:spPr>
        <p:txBody>
          <a:bodyPr>
            <a:normAutofit fontScale="90000"/>
          </a:bodyPr>
          <a:lstStyle/>
          <a:p>
            <a:r>
              <a:rPr lang="en-US" dirty="0"/>
              <a:t>Knowledge and Power: Orientalism and the creation of NEW Knowledge about India</a:t>
            </a:r>
          </a:p>
        </p:txBody>
      </p:sp>
      <p:sp>
        <p:nvSpPr>
          <p:cNvPr id="3" name="Content Placeholder 2"/>
          <p:cNvSpPr>
            <a:spLocks noGrp="1"/>
          </p:cNvSpPr>
          <p:nvPr>
            <p:ph idx="1"/>
          </p:nvPr>
        </p:nvSpPr>
        <p:spPr>
          <a:xfrm>
            <a:off x="0" y="1136468"/>
            <a:ext cx="12192000" cy="5721531"/>
          </a:xfrm>
        </p:spPr>
        <p:txBody>
          <a:bodyPr/>
          <a:lstStyle/>
          <a:p>
            <a:r>
              <a:rPr lang="en-US" dirty="0"/>
              <a:t>Knowledge and Power connected, always!</a:t>
            </a:r>
          </a:p>
          <a:p>
            <a:r>
              <a:rPr lang="en-US" dirty="0"/>
              <a:t>Orientalist knowledge was created for a certain PURPOSE, that is to facilitate rule over India and Indians</a:t>
            </a:r>
          </a:p>
          <a:p>
            <a:r>
              <a:rPr lang="en-US" dirty="0"/>
              <a:t>Created NEW kinds of knowledge:  for example the ideas about DESPOTISM, or the “knowledge” that </a:t>
            </a:r>
            <a:r>
              <a:rPr lang="en-US" i="1" dirty="0"/>
              <a:t>only</a:t>
            </a:r>
            <a:r>
              <a:rPr lang="en-US" dirty="0"/>
              <a:t> religious LAWS applied in India, and particular interpretations of those laws (see M&amp;M pp. 58-59) </a:t>
            </a:r>
          </a:p>
          <a:p>
            <a:r>
              <a:rPr lang="en-US" dirty="0"/>
              <a:t>Helped create and JUSTIFY new systems of governance, that sought to blend “Oriental despotism” and “British rule of law”</a:t>
            </a:r>
          </a:p>
          <a:p>
            <a:r>
              <a:rPr lang="en-US" dirty="0"/>
              <a:t>Equally helpful was KNOWLEDGE ABOUT GEOGRAPHY that helped draw up detailed topographical MAPS used in military campaigns (do you need a map for an area to which you “belong”?) </a:t>
            </a:r>
          </a:p>
          <a:p>
            <a:r>
              <a:rPr lang="en-US" dirty="0"/>
              <a:t>Equally so, knowledge about history, or culture (M&amp;M p. 62) was knowledge that was created to help the EIC </a:t>
            </a:r>
            <a:r>
              <a:rPr lang="en-US" i="1" dirty="0"/>
              <a:t>RULE</a:t>
            </a:r>
            <a:r>
              <a:rPr lang="en-US" dirty="0"/>
              <a:t> parts of the subcontinent</a:t>
            </a:r>
          </a:p>
        </p:txBody>
      </p:sp>
    </p:spTree>
    <p:extLst>
      <p:ext uri="{BB962C8B-B14F-4D97-AF65-F5344CB8AC3E}">
        <p14:creationId xmlns:p14="http://schemas.microsoft.com/office/powerpoint/2010/main" val="32229249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4000"/>
            <a:lum/>
          </a:blip>
          <a:srcRect/>
          <a:stretch>
            <a:fillRect t="-8000" b="-8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240972"/>
          </a:xfrm>
        </p:spPr>
        <p:txBody>
          <a:bodyPr/>
          <a:lstStyle/>
          <a:p>
            <a:r>
              <a:rPr lang="en-US" dirty="0"/>
              <a:t>Orientalism and the “Invention of Tradition”</a:t>
            </a:r>
          </a:p>
        </p:txBody>
      </p:sp>
      <p:sp>
        <p:nvSpPr>
          <p:cNvPr id="3" name="Content Placeholder 2"/>
          <p:cNvSpPr>
            <a:spLocks noGrp="1"/>
          </p:cNvSpPr>
          <p:nvPr>
            <p:ph idx="1"/>
          </p:nvPr>
        </p:nvSpPr>
        <p:spPr>
          <a:xfrm>
            <a:off x="0" y="927464"/>
            <a:ext cx="12192000" cy="5930536"/>
          </a:xfrm>
        </p:spPr>
        <p:txBody>
          <a:bodyPr>
            <a:normAutofit fontScale="85000" lnSpcReduction="10000"/>
          </a:bodyPr>
          <a:lstStyle/>
          <a:p>
            <a:r>
              <a:rPr lang="en-US" dirty="0"/>
              <a:t>The idea of “religion” somehow being DEFINITIVE of Indian identity was one of the most significant products of Orientalist knowledge (continues to this day!)</a:t>
            </a:r>
          </a:p>
          <a:p>
            <a:r>
              <a:rPr lang="en-US" dirty="0"/>
              <a:t>To do this, tradition and history were reinvented, e.g. WILLIAM JONES had high praise for ancient Indian (Hindu) traditions</a:t>
            </a:r>
          </a:p>
          <a:p>
            <a:r>
              <a:rPr lang="en-US" dirty="0"/>
              <a:t>But these traditions had been DYNAMIC and the legal system flexible and locally inflected</a:t>
            </a:r>
          </a:p>
          <a:p>
            <a:r>
              <a:rPr lang="en-US" dirty="0"/>
              <a:t>Under Orientalism they came to be rigid and  fixed, e.g. through the codification of “Hindu Law” or “Muslim Law” </a:t>
            </a:r>
          </a:p>
          <a:p>
            <a:r>
              <a:rPr lang="en-US" dirty="0"/>
              <a:t>Orientalist knowledge was ELITIST. Orientalists, from British upper classes were themselves hierarchical, low opinion of their OWN lower classes (or women for that matter).  Turned only to INDIAN ELITES for their information.  Ideas about “Hindu” came from BRAHMINS, and Indian Muslims from CLERICS, QAZIS, who gave a formal textual interpretation of their “traditions”</a:t>
            </a:r>
          </a:p>
          <a:p>
            <a:r>
              <a:rPr lang="en-US" dirty="0"/>
              <a:t>This ignored more flexible practices and ended up producing “laws” and “traditions” that undermined the interests of lower classes, castes, and women and other subordinated groups  </a:t>
            </a:r>
          </a:p>
          <a:p>
            <a:r>
              <a:rPr lang="en-US" dirty="0"/>
              <a:t>Indians living under these laws (and learning British inspired History in classrooms), over time, came to adopt these as their “own” traditions and even identity.  More of this later!</a:t>
            </a:r>
          </a:p>
        </p:txBody>
      </p:sp>
    </p:spTree>
    <p:extLst>
      <p:ext uri="{BB962C8B-B14F-4D97-AF65-F5344CB8AC3E}">
        <p14:creationId xmlns:p14="http://schemas.microsoft.com/office/powerpoint/2010/main" val="29139220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8000"/>
            <a:lum/>
          </a:blip>
          <a:srcRect/>
          <a:stretch>
            <a:fillRect t="-47000" b="-4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162593"/>
          </a:xfrm>
        </p:spPr>
        <p:txBody>
          <a:bodyPr/>
          <a:lstStyle/>
          <a:p>
            <a:r>
              <a:rPr lang="en-US" dirty="0"/>
              <a:t>Orientalists to Anglicists</a:t>
            </a:r>
          </a:p>
        </p:txBody>
      </p:sp>
      <p:sp>
        <p:nvSpPr>
          <p:cNvPr id="3" name="Content Placeholder 2"/>
          <p:cNvSpPr>
            <a:spLocks noGrp="1"/>
          </p:cNvSpPr>
          <p:nvPr>
            <p:ph idx="1"/>
          </p:nvPr>
        </p:nvSpPr>
        <p:spPr>
          <a:xfrm>
            <a:off x="91440" y="836023"/>
            <a:ext cx="12100560" cy="6021977"/>
          </a:xfrm>
        </p:spPr>
        <p:txBody>
          <a:bodyPr>
            <a:normAutofit lnSpcReduction="10000"/>
          </a:bodyPr>
          <a:lstStyle/>
          <a:p>
            <a:r>
              <a:rPr lang="en-US" dirty="0"/>
              <a:t>Late 18th and early 19th C, the generally favorable attitudes (of Orientalists, e.g.) towards India and Indians, start to change</a:t>
            </a:r>
          </a:p>
          <a:p>
            <a:r>
              <a:rPr lang="en-US" dirty="0"/>
              <a:t>This change was two fold, </a:t>
            </a:r>
          </a:p>
          <a:p>
            <a:pPr lvl="1"/>
            <a:r>
              <a:rPr lang="en-US" dirty="0" err="1"/>
              <a:t>i</a:t>
            </a:r>
            <a:r>
              <a:rPr lang="en-US" dirty="0"/>
              <a:t>. new ideas connected with </a:t>
            </a:r>
            <a:r>
              <a:rPr lang="en-US" b="1" dirty="0"/>
              <a:t>Evangelical Christianity </a:t>
            </a:r>
            <a:r>
              <a:rPr lang="en-US" dirty="0"/>
              <a:t>and </a:t>
            </a:r>
            <a:r>
              <a:rPr lang="en-US" b="1" dirty="0"/>
              <a:t>Utilitarianism</a:t>
            </a:r>
            <a:r>
              <a:rPr lang="en-US" dirty="0"/>
              <a:t>  (society changed with RATIONAL laws, ... and that rationality meant individuals were ONLY profit maximizers)</a:t>
            </a:r>
          </a:p>
          <a:p>
            <a:pPr lvl="1"/>
            <a:r>
              <a:rPr lang="en-US" dirty="0"/>
              <a:t>ii. EIC’s POLITICAL POWER GROWS</a:t>
            </a:r>
          </a:p>
          <a:p>
            <a:r>
              <a:rPr lang="en-US" dirty="0"/>
              <a:t>As a result, the ORIENTALIST world-view came into disfavor.  Rather, EVERYTHING Indian came to be denigrated</a:t>
            </a:r>
          </a:p>
          <a:p>
            <a:r>
              <a:rPr lang="en-US" dirty="0"/>
              <a:t>Exemplified by MACAULAY who admitted that he knew nothing of Indian languages, claimed that an English elementary school text book contained more useful knowledge than all the books written in Sanskrit or Persian!</a:t>
            </a:r>
          </a:p>
          <a:p>
            <a:r>
              <a:rPr lang="en-US" dirty="0"/>
              <a:t>Various measures of social reform, e.g. outlawing irrational practices like </a:t>
            </a:r>
            <a:r>
              <a:rPr lang="en-US" i="1" dirty="0"/>
              <a:t>Sati</a:t>
            </a:r>
            <a:r>
              <a:rPr lang="en-US" dirty="0"/>
              <a:t>, etc.  Encourage a western-educated Indian elite in cities like Calcutta who would be trained in USEFUL and RATIONAL ways using ENGLISH rather than in languages such as Persian and Sanskrit</a:t>
            </a:r>
          </a:p>
          <a:p>
            <a:endParaRPr lang="en-US" dirty="0"/>
          </a:p>
        </p:txBody>
      </p:sp>
    </p:spTree>
    <p:extLst>
      <p:ext uri="{BB962C8B-B14F-4D97-AF65-F5344CB8AC3E}">
        <p14:creationId xmlns:p14="http://schemas.microsoft.com/office/powerpoint/2010/main" val="19933143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rgbClr val="FFC000"/>
          </a:bgClr>
        </a:patt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149530"/>
          </a:xfrm>
        </p:spPr>
        <p:txBody>
          <a:bodyPr/>
          <a:lstStyle/>
          <a:p>
            <a:r>
              <a:rPr lang="en-US" dirty="0"/>
              <a:t>“Culture and History”: Changing Contexts</a:t>
            </a:r>
          </a:p>
        </p:txBody>
      </p:sp>
      <p:sp>
        <p:nvSpPr>
          <p:cNvPr id="3" name="Content Placeholder 2"/>
          <p:cNvSpPr>
            <a:spLocks noGrp="1"/>
          </p:cNvSpPr>
          <p:nvPr>
            <p:ph idx="1"/>
          </p:nvPr>
        </p:nvSpPr>
        <p:spPr>
          <a:xfrm>
            <a:off x="143691" y="1345474"/>
            <a:ext cx="11952515" cy="5368835"/>
          </a:xfrm>
          <a:pattFill prst="pct5">
            <a:fgClr>
              <a:schemeClr val="accent1"/>
            </a:fgClr>
            <a:bgClr>
              <a:srgbClr val="FFFF00"/>
            </a:bgClr>
          </a:pattFill>
        </p:spPr>
        <p:txBody>
          <a:bodyPr>
            <a:normAutofit fontScale="92500" lnSpcReduction="10000"/>
          </a:bodyPr>
          <a:lstStyle/>
          <a:p>
            <a:r>
              <a:rPr lang="en-US" dirty="0"/>
              <a:t>1660-1750 Early merchants came to trade, were politically insignificant.  </a:t>
            </a:r>
            <a:r>
              <a:rPr lang="en-US"/>
              <a:t>Embrace </a:t>
            </a:r>
            <a:r>
              <a:rPr lang="en-US" dirty="0"/>
              <a:t>Mughal authority, and Indian lifestyles</a:t>
            </a:r>
          </a:p>
          <a:p>
            <a:r>
              <a:rPr lang="en-US" dirty="0"/>
              <a:t>1750-1800  ORIENTALISTS represented a second phase where political authority growing</a:t>
            </a:r>
          </a:p>
          <a:p>
            <a:r>
              <a:rPr lang="en-US" dirty="0"/>
              <a:t>By 1830s, EIC had been RULERS in Bengal for over 70 years.  India had become a career for English upper classes </a:t>
            </a:r>
          </a:p>
          <a:p>
            <a:r>
              <a:rPr lang="en-US" dirty="0"/>
              <a:t>These men CAME as rulers, with ideas very different from those of early Orientalist scholar-administrators</a:t>
            </a:r>
          </a:p>
          <a:p>
            <a:r>
              <a:rPr lang="en-US" dirty="0"/>
              <a:t>Orientalists had ensured that Indian languages and culture preserved, albeit in some distorted fashion</a:t>
            </a:r>
          </a:p>
          <a:p>
            <a:r>
              <a:rPr lang="en-US" dirty="0"/>
              <a:t>But ANGLICISTS, influenced by Evangelical and Utilitarian thinking.  This new breed of Englishmen operated with profound self confidence and arrogance, and sought to restructure colonial administration, into a much more intrusive, “improving” venture</a:t>
            </a:r>
          </a:p>
          <a:p>
            <a:r>
              <a:rPr lang="en-US" dirty="0"/>
              <a:t>Indian RESPONSES were a product of BOTH Orientalist and Anglicist ventures</a:t>
            </a:r>
          </a:p>
        </p:txBody>
      </p:sp>
    </p:spTree>
    <p:extLst>
      <p:ext uri="{BB962C8B-B14F-4D97-AF65-F5344CB8AC3E}">
        <p14:creationId xmlns:p14="http://schemas.microsoft.com/office/powerpoint/2010/main" val="35697682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9000"/>
            <a:lum/>
          </a:blip>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Changes over three centuries	</a:t>
            </a:r>
          </a:p>
        </p:txBody>
      </p:sp>
      <p:sp>
        <p:nvSpPr>
          <p:cNvPr id="3" name="Content Placeholder 2"/>
          <p:cNvSpPr>
            <a:spLocks noGrp="1"/>
          </p:cNvSpPr>
          <p:nvPr>
            <p:ph idx="1"/>
          </p:nvPr>
        </p:nvSpPr>
        <p:spPr/>
        <p:txBody>
          <a:bodyPr/>
          <a:lstStyle/>
          <a:p>
            <a:r>
              <a:rPr lang="en-US" dirty="0"/>
              <a:t>Roughly</a:t>
            </a:r>
          </a:p>
          <a:p>
            <a:r>
              <a:rPr lang="en-US" dirty="0"/>
              <a:t>1500-1600  Portuguese control over Indian Ocean and enclaves along coasts</a:t>
            </a:r>
          </a:p>
          <a:p>
            <a:r>
              <a:rPr lang="en-US" dirty="0"/>
              <a:t>1600-1700  North European Protestant Powers (England, France and the Netherlands [Dutch]) replace Southern European Catholics as explorers and conquerors, </a:t>
            </a:r>
            <a:r>
              <a:rPr lang="en-US" i="1" dirty="0"/>
              <a:t>including control over the Indian Ocean</a:t>
            </a:r>
          </a:p>
          <a:p>
            <a:r>
              <a:rPr lang="en-US" dirty="0"/>
              <a:t>1700-1800  The ENGLISH overcome challenges from the French to establish themselves and predominant European power in the Indian Subcontinent</a:t>
            </a:r>
          </a:p>
        </p:txBody>
      </p:sp>
    </p:spTree>
    <p:extLst>
      <p:ext uri="{BB962C8B-B14F-4D97-AF65-F5344CB8AC3E}">
        <p14:creationId xmlns:p14="http://schemas.microsoft.com/office/powerpoint/2010/main" val="22482444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9000"/>
            <a:lum/>
          </a:blip>
          <a:srcRect/>
          <a:stretch>
            <a:fillRect t="-12000" b="-12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143691"/>
            <a:ext cx="10515600" cy="1136469"/>
          </a:xfrm>
        </p:spPr>
        <p:txBody>
          <a:bodyPr/>
          <a:lstStyle/>
          <a:p>
            <a:r>
              <a:rPr lang="en-US" dirty="0"/>
              <a:t>Mughals and </a:t>
            </a:r>
            <a:r>
              <a:rPr lang="en-US" dirty="0">
                <a:hlinkClick r:id="rId3"/>
              </a:rPr>
              <a:t>European Traders </a:t>
            </a:r>
            <a:r>
              <a:rPr lang="en-US" dirty="0"/>
              <a:t>1500-1700</a:t>
            </a:r>
          </a:p>
        </p:txBody>
      </p:sp>
      <p:sp>
        <p:nvSpPr>
          <p:cNvPr id="3" name="Content Placeholder 2"/>
          <p:cNvSpPr>
            <a:spLocks noGrp="1"/>
          </p:cNvSpPr>
          <p:nvPr>
            <p:ph idx="1"/>
          </p:nvPr>
        </p:nvSpPr>
        <p:spPr>
          <a:xfrm>
            <a:off x="838200" y="1371600"/>
            <a:ext cx="10515600" cy="5394960"/>
          </a:xfrm>
        </p:spPr>
        <p:txBody>
          <a:bodyPr>
            <a:normAutofit/>
          </a:bodyPr>
          <a:lstStyle/>
          <a:p>
            <a:r>
              <a:rPr lang="en-US" dirty="0"/>
              <a:t>European success in controlling Maritime trade simultaneous with growing Mughal power, yet the two hardly ever come into conflict</a:t>
            </a:r>
          </a:p>
          <a:p>
            <a:r>
              <a:rPr lang="en-US" b="1" dirty="0"/>
              <a:t>Mughal state was based on collection of land revenue </a:t>
            </a:r>
          </a:p>
          <a:p>
            <a:r>
              <a:rPr lang="en-US" b="1" dirty="0"/>
              <a:t>What India and Mughals lacked was an indigenous source of gold and silver</a:t>
            </a:r>
            <a:r>
              <a:rPr lang="en-US" dirty="0"/>
              <a:t> </a:t>
            </a:r>
          </a:p>
          <a:p>
            <a:r>
              <a:rPr lang="en-US" dirty="0"/>
              <a:t>International trade brought in precious metals but no other commodities that Europe could produce (recall, this is well before Industrial Revolution)</a:t>
            </a:r>
          </a:p>
          <a:p>
            <a:r>
              <a:rPr lang="en-US" dirty="0"/>
              <a:t>Sea trade important for Mughals because brought precious metals, but not interested in controlling trade</a:t>
            </a:r>
          </a:p>
          <a:p>
            <a:r>
              <a:rPr lang="en-US" dirty="0"/>
              <a:t>Relative size of Mughal India  vs. smaller European nations one explanation for latter’s greater interest in trade</a:t>
            </a:r>
          </a:p>
        </p:txBody>
      </p:sp>
    </p:spTree>
    <p:extLst>
      <p:ext uri="{BB962C8B-B14F-4D97-AF65-F5344CB8AC3E}">
        <p14:creationId xmlns:p14="http://schemas.microsoft.com/office/powerpoint/2010/main" val="38148519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t="-10000" b="-10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136468"/>
          </a:xfrm>
        </p:spPr>
        <p:txBody>
          <a:bodyPr/>
          <a:lstStyle/>
          <a:p>
            <a:r>
              <a:rPr lang="en-US" dirty="0"/>
              <a:t>East India Company</a:t>
            </a:r>
          </a:p>
        </p:txBody>
      </p:sp>
      <p:sp>
        <p:nvSpPr>
          <p:cNvPr id="3" name="Content Placeholder 2"/>
          <p:cNvSpPr>
            <a:spLocks noGrp="1"/>
          </p:cNvSpPr>
          <p:nvPr>
            <p:ph idx="1"/>
          </p:nvPr>
        </p:nvSpPr>
        <p:spPr>
          <a:xfrm>
            <a:off x="838200" y="1136468"/>
            <a:ext cx="10515600" cy="5721531"/>
          </a:xfrm>
        </p:spPr>
        <p:txBody>
          <a:bodyPr>
            <a:normAutofit/>
          </a:bodyPr>
          <a:lstStyle/>
          <a:p>
            <a:r>
              <a:rPr lang="en-US" dirty="0"/>
              <a:t>The ENGLISH East India Company (EIC) was one of the earliest JOINT-STOCK companies, with shareholders sharing risk and reward</a:t>
            </a:r>
          </a:p>
          <a:p>
            <a:r>
              <a:rPr lang="en-US" dirty="0"/>
              <a:t>Given a ROYAL CHARTER in December 1600, and later MONOPOLY RIGHTS to trade between India and England.  In return paid a fixed sum to British Parliament</a:t>
            </a:r>
          </a:p>
          <a:p>
            <a:r>
              <a:rPr lang="en-US" dirty="0"/>
              <a:t>EIC approaches Mughal Emperor JAHANGIR for permission to start a “factory” (a warehouse) in SURAT in 1615, granted </a:t>
            </a:r>
          </a:p>
          <a:p>
            <a:r>
              <a:rPr lang="en-US" b="1" dirty="0"/>
              <a:t>Rest of 1600s EIC expanded, always with permission, areas of trade operations. </a:t>
            </a:r>
            <a:r>
              <a:rPr lang="en-US" dirty="0"/>
              <a:t>Diversify items of trade, from spices to textiles (calicos &amp; fine cottons most important), also indigo for dyes</a:t>
            </a:r>
          </a:p>
          <a:p>
            <a:r>
              <a:rPr lang="en-US" dirty="0">
                <a:hlinkClick r:id="rId3"/>
              </a:rPr>
              <a:t>Move south down western coast,  then up the eastern coast</a:t>
            </a:r>
            <a:r>
              <a:rPr lang="en-US" dirty="0"/>
              <a:t>. In 1642 acquire </a:t>
            </a:r>
            <a:r>
              <a:rPr lang="en-US" b="1" dirty="0"/>
              <a:t>Madras</a:t>
            </a:r>
            <a:r>
              <a:rPr lang="en-US" dirty="0"/>
              <a:t> (Ft. St. George) and in 1668 lease over </a:t>
            </a:r>
            <a:r>
              <a:rPr lang="en-US" b="1" dirty="0"/>
              <a:t>Bombay</a:t>
            </a:r>
            <a:r>
              <a:rPr lang="en-US" dirty="0"/>
              <a:t> for L10 a year!!  1692 </a:t>
            </a:r>
            <a:r>
              <a:rPr lang="en-US" b="1" dirty="0"/>
              <a:t>Calcutta</a:t>
            </a:r>
          </a:p>
          <a:p>
            <a:endParaRPr lang="en-US" dirty="0"/>
          </a:p>
        </p:txBody>
      </p:sp>
    </p:spTree>
    <p:extLst>
      <p:ext uri="{BB962C8B-B14F-4D97-AF65-F5344CB8AC3E}">
        <p14:creationId xmlns:p14="http://schemas.microsoft.com/office/powerpoint/2010/main" val="35740185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t="-10000" b="-10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45028"/>
          </a:xfrm>
        </p:spPr>
        <p:txBody>
          <a:bodyPr/>
          <a:lstStyle/>
          <a:p>
            <a:r>
              <a:rPr lang="en-US" dirty="0"/>
              <a:t>Mughals and the EIC 1600s- early 1700s</a:t>
            </a:r>
          </a:p>
        </p:txBody>
      </p:sp>
      <p:sp>
        <p:nvSpPr>
          <p:cNvPr id="3" name="Content Placeholder 2"/>
          <p:cNvSpPr>
            <a:spLocks noGrp="1"/>
          </p:cNvSpPr>
          <p:nvPr>
            <p:ph idx="1"/>
          </p:nvPr>
        </p:nvSpPr>
        <p:spPr>
          <a:xfrm>
            <a:off x="838200" y="1280160"/>
            <a:ext cx="10515600" cy="5577840"/>
          </a:xfrm>
          <a:blipFill dpi="0" rotWithShape="1">
            <a:blip r:embed="rId3">
              <a:alphaModFix amt="20000"/>
            </a:blip>
            <a:srcRect/>
            <a:stretch>
              <a:fillRect t="-24000"/>
            </a:stretch>
          </a:blipFill>
        </p:spPr>
        <p:txBody>
          <a:bodyPr>
            <a:normAutofit fontScale="92500"/>
          </a:bodyPr>
          <a:lstStyle/>
          <a:p>
            <a:r>
              <a:rPr lang="en-US" b="1" dirty="0"/>
              <a:t>Mughals were still at the peak of their powers, at the time of Jahangir and </a:t>
            </a:r>
            <a:r>
              <a:rPr lang="en-US" b="1" dirty="0" err="1"/>
              <a:t>Shahjahan</a:t>
            </a:r>
            <a:endParaRPr lang="en-US" b="1" dirty="0"/>
          </a:p>
          <a:p>
            <a:r>
              <a:rPr lang="en-US" b="1" dirty="0"/>
              <a:t>At this point in the EIC's career, important to remember that they did not play a very significant role in Indian affairs</a:t>
            </a:r>
          </a:p>
          <a:p>
            <a:r>
              <a:rPr lang="en-US" dirty="0"/>
              <a:t>Though defeat of Portuguese at sea made them important in maritime matters, their influence was insignificant as far as Mughal Empire concerned</a:t>
            </a:r>
          </a:p>
          <a:p>
            <a:r>
              <a:rPr lang="en-US" dirty="0"/>
              <a:t>  Mughal Empire still way more powerful, and until the end of  the 17th century Europeans still very much dependent on Mughal goodwill</a:t>
            </a:r>
          </a:p>
          <a:p>
            <a:r>
              <a:rPr lang="en-US" dirty="0"/>
              <a:t>1686-88 EIC misuse of trading privileges led to humiliating defeat, and two years of negotiations and promise of better behavior to restore privileges </a:t>
            </a:r>
          </a:p>
          <a:p>
            <a:r>
              <a:rPr lang="en-US" dirty="0"/>
              <a:t>But the relationship did begin to shift in the 1700s with decline of Mughal authority and </a:t>
            </a:r>
            <a:r>
              <a:rPr lang="en-US" b="1" dirty="0">
                <a:hlinkClick r:id="rId4"/>
              </a:rPr>
              <a:t>rise of the successor states</a:t>
            </a:r>
            <a:endParaRPr lang="en-US" b="1" dirty="0"/>
          </a:p>
          <a:p>
            <a:endParaRPr lang="en-US" dirty="0"/>
          </a:p>
        </p:txBody>
      </p:sp>
    </p:spTree>
    <p:extLst>
      <p:ext uri="{BB962C8B-B14F-4D97-AF65-F5344CB8AC3E}">
        <p14:creationId xmlns:p14="http://schemas.microsoft.com/office/powerpoint/2010/main" val="1417084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2000"/>
            <a:lum/>
          </a:blip>
          <a:srcRect/>
          <a:stretch>
            <a:fillRect l="-11000" r="-1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97280"/>
          </a:xfrm>
        </p:spPr>
        <p:txBody>
          <a:bodyPr/>
          <a:lstStyle/>
          <a:p>
            <a:r>
              <a:rPr lang="en-US" dirty="0"/>
              <a:t>Rise of EIC as political player	1700s</a:t>
            </a:r>
          </a:p>
        </p:txBody>
      </p:sp>
      <p:sp>
        <p:nvSpPr>
          <p:cNvPr id="3" name="Content Placeholder 2"/>
          <p:cNvSpPr>
            <a:spLocks noGrp="1"/>
          </p:cNvSpPr>
          <p:nvPr>
            <p:ph idx="1"/>
          </p:nvPr>
        </p:nvSpPr>
        <p:spPr>
          <a:xfrm>
            <a:off x="195943" y="888274"/>
            <a:ext cx="11887200" cy="5969726"/>
          </a:xfrm>
        </p:spPr>
        <p:txBody>
          <a:bodyPr>
            <a:normAutofit fontScale="92500" lnSpcReduction="10000"/>
          </a:bodyPr>
          <a:lstStyle/>
          <a:p>
            <a:r>
              <a:rPr lang="en-US" dirty="0"/>
              <a:t>Context of Decline of Mughals and Rise of Successor States: Primarily AWADH (aka Oudh), BENGAL, MARATHAS, HYDERABAD, MYSORE</a:t>
            </a:r>
          </a:p>
          <a:p>
            <a:r>
              <a:rPr lang="en-US" dirty="0"/>
              <a:t>Successor states large and powerful too: </a:t>
            </a:r>
            <a:r>
              <a:rPr lang="en-US" b="1" dirty="0"/>
              <a:t>vigorous local rulers, e.g., ALIVARDI KHAN in Bengal, Marathas, or </a:t>
            </a:r>
            <a:r>
              <a:rPr lang="en-US" b="1" dirty="0" err="1"/>
              <a:t>Hyder</a:t>
            </a:r>
            <a:r>
              <a:rPr lang="en-US" b="1" dirty="0"/>
              <a:t> Ali in Mysore</a:t>
            </a:r>
          </a:p>
          <a:p>
            <a:r>
              <a:rPr lang="en-US" dirty="0"/>
              <a:t>Till the middle of 1700s no significant conflicts.  EIC not want to jeopardize trade, and nor did the new almost-independent rulers wish to  deprive themselves of trade that brought in wealth</a:t>
            </a:r>
          </a:p>
          <a:p>
            <a:r>
              <a:rPr lang="en-US" dirty="0"/>
              <a:t>EIC continue to work with the local system, with merchants like JAGAT SETH family, and obey the rulers</a:t>
            </a:r>
          </a:p>
          <a:p>
            <a:r>
              <a:rPr lang="en-US" dirty="0"/>
              <a:t>Rivalry between successor states allow them opportunities</a:t>
            </a:r>
          </a:p>
          <a:p>
            <a:r>
              <a:rPr lang="en-US" dirty="0"/>
              <a:t>Need armed body to guard convoys in post-Mughal India, uncertain borders</a:t>
            </a:r>
          </a:p>
          <a:p>
            <a:r>
              <a:rPr lang="en-US" dirty="0"/>
              <a:t>Hire out their troops (almost all Indian) to rival successor states, gives them first political role </a:t>
            </a:r>
          </a:p>
          <a:p>
            <a:r>
              <a:rPr lang="en-US" dirty="0"/>
              <a:t>EIC by now around for 100-150 years, not seen as “foreign”</a:t>
            </a:r>
          </a:p>
          <a:p>
            <a:r>
              <a:rPr lang="en-US" dirty="0"/>
              <a:t>Anglo-French rivalries also play a role</a:t>
            </a:r>
          </a:p>
        </p:txBody>
      </p:sp>
    </p:spTree>
    <p:extLst>
      <p:ext uri="{BB962C8B-B14F-4D97-AF65-F5344CB8AC3E}">
        <p14:creationId xmlns:p14="http://schemas.microsoft.com/office/powerpoint/2010/main" val="19339542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0000"/>
            <a:lum/>
          </a:blip>
          <a:srcRect/>
          <a:stretch>
            <a:fillRect t="-20000" b="-20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293224"/>
          </a:xfrm>
        </p:spPr>
        <p:txBody>
          <a:bodyPr/>
          <a:lstStyle/>
          <a:p>
            <a:r>
              <a:rPr lang="en-US" dirty="0"/>
              <a:t>EIC and </a:t>
            </a:r>
            <a:r>
              <a:rPr lang="en-US"/>
              <a:t>Local Allies</a:t>
            </a:r>
            <a:endParaRPr lang="en-US" dirty="0"/>
          </a:p>
        </p:txBody>
      </p:sp>
      <p:sp>
        <p:nvSpPr>
          <p:cNvPr id="3" name="Content Placeholder 2"/>
          <p:cNvSpPr>
            <a:spLocks noGrp="1"/>
          </p:cNvSpPr>
          <p:nvPr>
            <p:ph idx="1"/>
          </p:nvPr>
        </p:nvSpPr>
        <p:spPr>
          <a:xfrm>
            <a:off x="391885" y="1293222"/>
            <a:ext cx="11456125" cy="5408023"/>
          </a:xfrm>
        </p:spPr>
        <p:txBody>
          <a:bodyPr>
            <a:normAutofit fontScale="85000" lnSpcReduction="20000"/>
          </a:bodyPr>
          <a:lstStyle/>
          <a:p>
            <a:r>
              <a:rPr lang="en-US" dirty="0"/>
              <a:t>Successor state use well-drilled French and English EIC armies</a:t>
            </a:r>
          </a:p>
          <a:p>
            <a:pPr lvl="1"/>
            <a:r>
              <a:rPr lang="en-US" dirty="0"/>
              <a:t>Use of new European battle techniques, simultaneous firing, </a:t>
            </a:r>
            <a:r>
              <a:rPr lang="en-US" dirty="0" err="1"/>
              <a:t>etc</a:t>
            </a:r>
            <a:endParaRPr lang="en-US" dirty="0"/>
          </a:p>
          <a:p>
            <a:pPr lvl="1"/>
            <a:r>
              <a:rPr lang="en-US" dirty="0"/>
              <a:t>Regularly paid!  Indian rulers (with exception of </a:t>
            </a:r>
            <a:r>
              <a:rPr lang="en-US" dirty="0" err="1"/>
              <a:t>Tipu</a:t>
            </a:r>
            <a:r>
              <a:rPr lang="en-US" dirty="0"/>
              <a:t>) often not pay, lose soldiers</a:t>
            </a:r>
          </a:p>
          <a:p>
            <a:pPr lvl="1"/>
            <a:r>
              <a:rPr lang="en-US" dirty="0"/>
              <a:t>British excellent with logistics, businessmen who understood money!!</a:t>
            </a:r>
          </a:p>
          <a:p>
            <a:r>
              <a:rPr lang="en-US" dirty="0"/>
              <a:t> UPTO  the 1st half of the 18th century, the  EIC was bringing IN, precious gold and silver INTO the country</a:t>
            </a:r>
            <a:r>
              <a:rPr lang="en-US" b="1" dirty="0"/>
              <a:t>.  For instance, in the 1710s, the British brought in about TWO MILLION POUNDS to Bengal alone. </a:t>
            </a:r>
            <a:r>
              <a:rPr lang="en-US" dirty="0"/>
              <a:t>This trade was too good to be turned away.</a:t>
            </a:r>
          </a:p>
          <a:p>
            <a:r>
              <a:rPr lang="en-US" dirty="0"/>
              <a:t> The other people who had a stake in the EIC were big Indian merchants engaged in trade within India as well as across Indian Ocean. Some of them were rich enough to finance Mughal state. The family of JAGAT SETH was one very important entity. </a:t>
            </a:r>
          </a:p>
          <a:p>
            <a:r>
              <a:rPr lang="en-US" dirty="0"/>
              <a:t>Traders, however, depended upon political stability. Decline of Mughal authority in early 18th C hit some of them hard </a:t>
            </a:r>
          </a:p>
          <a:p>
            <a:r>
              <a:rPr lang="en-US" dirty="0"/>
              <a:t>European Companies, with their armed ships and fortified settlements, on the other hand, do well in the unstable climate of the later Mughal period.   </a:t>
            </a:r>
          </a:p>
          <a:p>
            <a:r>
              <a:rPr lang="en-US" dirty="0"/>
              <a:t>Many Indian merchants were agents for the EIC, get their goods from inland areas, and become in effect partners or </a:t>
            </a:r>
            <a:r>
              <a:rPr lang="en-US" i="1" dirty="0" err="1"/>
              <a:t>compradore</a:t>
            </a:r>
            <a:r>
              <a:rPr lang="en-US" dirty="0" err="1"/>
              <a:t>s</a:t>
            </a:r>
            <a:r>
              <a:rPr lang="en-US" dirty="0"/>
              <a:t>  </a:t>
            </a:r>
          </a:p>
          <a:p>
            <a:r>
              <a:rPr lang="en-US" dirty="0"/>
              <a:t>Once the EIC start to acquire some political and military control, good for</a:t>
            </a:r>
            <a:r>
              <a:rPr lang="en-US" i="1" dirty="0"/>
              <a:t> their </a:t>
            </a:r>
            <a:r>
              <a:rPr lang="en-US" dirty="0"/>
              <a:t>business</a:t>
            </a:r>
          </a:p>
          <a:p>
            <a:endParaRPr lang="en-US" dirty="0"/>
          </a:p>
        </p:txBody>
      </p:sp>
    </p:spTree>
    <p:extLst>
      <p:ext uri="{BB962C8B-B14F-4D97-AF65-F5344CB8AC3E}">
        <p14:creationId xmlns:p14="http://schemas.microsoft.com/office/powerpoint/2010/main" val="35337767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4000"/>
            <a:lum/>
          </a:blip>
          <a:srcRect/>
          <a:stretch>
            <a:fillRect t="-19000" b="-1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50323"/>
          </a:xfrm>
        </p:spPr>
        <p:txBody>
          <a:bodyPr/>
          <a:lstStyle/>
          <a:p>
            <a:r>
              <a:rPr lang="en-US" dirty="0"/>
              <a:t>EIC: from traders to rulers, ca.  1750-1800</a:t>
            </a:r>
          </a:p>
        </p:txBody>
      </p:sp>
      <p:sp>
        <p:nvSpPr>
          <p:cNvPr id="3" name="Content Placeholder 2"/>
          <p:cNvSpPr>
            <a:spLocks noGrp="1"/>
          </p:cNvSpPr>
          <p:nvPr>
            <p:ph idx="1"/>
          </p:nvPr>
        </p:nvSpPr>
        <p:spPr>
          <a:xfrm>
            <a:off x="22654" y="815546"/>
            <a:ext cx="12169346" cy="6042454"/>
          </a:xfrm>
        </p:spPr>
        <p:txBody>
          <a:bodyPr>
            <a:normAutofit fontScale="85000" lnSpcReduction="20000"/>
          </a:bodyPr>
          <a:lstStyle/>
          <a:p>
            <a:r>
              <a:rPr lang="en-US" dirty="0"/>
              <a:t>TWO major events start the process</a:t>
            </a:r>
          </a:p>
          <a:p>
            <a:r>
              <a:rPr lang="en-US" b="1" dirty="0"/>
              <a:t>Battles of PLASSEY and BUXAR </a:t>
            </a:r>
          </a:p>
          <a:p>
            <a:r>
              <a:rPr lang="en-US" b="1" dirty="0"/>
              <a:t>Acquisition of DIWANI RIGHTS by the EIC  </a:t>
            </a:r>
          </a:p>
          <a:p>
            <a:r>
              <a:rPr lang="en-US" dirty="0"/>
              <a:t>PLASSEY: SIRAJ UD DAULAH, </a:t>
            </a:r>
            <a:r>
              <a:rPr lang="en-US" dirty="0" err="1"/>
              <a:t>Nawab</a:t>
            </a:r>
            <a:r>
              <a:rPr lang="en-US" dirty="0"/>
              <a:t> (title of ruler) of Bengal not allow EIC to fortify Ft. William with guns.  Leads to conflict, EIC defeated, “Black Hole” incident.  Then comes battle of Plassey, and treachery; Mir </a:t>
            </a:r>
            <a:r>
              <a:rPr lang="en-US" dirty="0" err="1"/>
              <a:t>Jafar</a:t>
            </a:r>
            <a:r>
              <a:rPr lang="en-US" dirty="0"/>
              <a:t> and </a:t>
            </a:r>
            <a:r>
              <a:rPr lang="en-US" dirty="0" err="1"/>
              <a:t>Jagat</a:t>
            </a:r>
            <a:r>
              <a:rPr lang="en-US" dirty="0"/>
              <a:t> Seth collude with EIC and </a:t>
            </a:r>
            <a:r>
              <a:rPr lang="en-US" i="1" dirty="0"/>
              <a:t>first military defeat of an Indian power by a European one</a:t>
            </a:r>
            <a:r>
              <a:rPr lang="en-US" dirty="0"/>
              <a:t>.  </a:t>
            </a:r>
            <a:r>
              <a:rPr lang="en-US" dirty="0" err="1"/>
              <a:t>Siraj</a:t>
            </a:r>
            <a:r>
              <a:rPr lang="en-US" dirty="0"/>
              <a:t> </a:t>
            </a:r>
            <a:r>
              <a:rPr lang="en-US" dirty="0" err="1"/>
              <a:t>ud</a:t>
            </a:r>
            <a:r>
              <a:rPr lang="en-US" dirty="0"/>
              <a:t> </a:t>
            </a:r>
            <a:r>
              <a:rPr lang="en-US" dirty="0" err="1"/>
              <a:t>Daulah</a:t>
            </a:r>
            <a:r>
              <a:rPr lang="en-US" dirty="0"/>
              <a:t> replaced by Mir </a:t>
            </a:r>
            <a:r>
              <a:rPr lang="en-US" dirty="0" err="1"/>
              <a:t>Jafar</a:t>
            </a:r>
            <a:r>
              <a:rPr lang="en-US" dirty="0"/>
              <a:t> as </a:t>
            </a:r>
            <a:r>
              <a:rPr lang="en-US" dirty="0" err="1"/>
              <a:t>Nawab</a:t>
            </a:r>
            <a:endParaRPr lang="en-US" dirty="0"/>
          </a:p>
          <a:p>
            <a:r>
              <a:rPr lang="en-US" dirty="0"/>
              <a:t>EIC increase troop strength rapidly</a:t>
            </a:r>
          </a:p>
          <a:p>
            <a:r>
              <a:rPr lang="en-US" dirty="0"/>
              <a:t> Plassey not as significant as battle of BUXAR in 1764.  </a:t>
            </a:r>
            <a:r>
              <a:rPr lang="en-US" dirty="0" err="1"/>
              <a:t>Nawabs</a:t>
            </a:r>
            <a:r>
              <a:rPr lang="en-US" dirty="0"/>
              <a:t> of Bengal, </a:t>
            </a:r>
            <a:r>
              <a:rPr lang="en-US" dirty="0" err="1"/>
              <a:t>Awadh</a:t>
            </a:r>
            <a:r>
              <a:rPr lang="en-US" dirty="0"/>
              <a:t>, </a:t>
            </a:r>
            <a:r>
              <a:rPr lang="en-US" i="1" dirty="0"/>
              <a:t>and titular Mughal Emperor </a:t>
            </a:r>
            <a:r>
              <a:rPr lang="en-US" dirty="0"/>
              <a:t>defeated by EIC armies at </a:t>
            </a:r>
            <a:r>
              <a:rPr lang="en-US" dirty="0" err="1"/>
              <a:t>Buxar</a:t>
            </a:r>
            <a:r>
              <a:rPr lang="en-US" dirty="0"/>
              <a:t> and ultimately Mughal ruler forced to appoint the EIC as his DIWAN (tax collector) for Bengal</a:t>
            </a:r>
          </a:p>
          <a:p>
            <a:r>
              <a:rPr lang="en-US" dirty="0"/>
              <a:t>With </a:t>
            </a:r>
            <a:r>
              <a:rPr lang="en-US" b="1" dirty="0"/>
              <a:t>DIWANI 1</a:t>
            </a:r>
            <a:r>
              <a:rPr lang="en-US" dirty="0"/>
              <a:t>765 , EIC a real political force in India. De facto rulers of Bengal.   Other states, AWADH  the MARATHAS, HYDERABAD, and MYSORE still there.  But fighting amongst themselves.  EIC from Bengal loan out troops as mercenaries, at high price, by end of 18c </a:t>
            </a:r>
            <a:r>
              <a:rPr lang="en-US" dirty="0" err="1"/>
              <a:t>Awadh</a:t>
            </a:r>
            <a:r>
              <a:rPr lang="en-US" dirty="0"/>
              <a:t> paid heavily, money as well as important revenue-yielding territory to EIC </a:t>
            </a:r>
          </a:p>
          <a:p>
            <a:r>
              <a:rPr lang="en-US" dirty="0"/>
              <a:t>Late 18th C challenge to EIC came from rulers of Mysore, who sought an all-India alliance against the EIC. Also help from French.  But alliance not work not work, and French help was not enough as France itself in throes of revolution then.  Mysore defeated in 1799</a:t>
            </a:r>
          </a:p>
          <a:p>
            <a:endParaRPr lang="en-US" dirty="0"/>
          </a:p>
          <a:p>
            <a:endParaRPr lang="en-US" dirty="0"/>
          </a:p>
        </p:txBody>
      </p:sp>
    </p:spTree>
    <p:extLst>
      <p:ext uri="{BB962C8B-B14F-4D97-AF65-F5344CB8AC3E}">
        <p14:creationId xmlns:p14="http://schemas.microsoft.com/office/powerpoint/2010/main" val="7513282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7000"/>
            <a:lum/>
          </a:blip>
          <a:srcRect/>
          <a:stretch>
            <a:fillRect t="-69000" b="-6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71153"/>
          </a:xfrm>
        </p:spPr>
        <p:txBody>
          <a:bodyPr/>
          <a:lstStyle/>
          <a:p>
            <a:r>
              <a:rPr lang="en-US" dirty="0"/>
              <a:t>Expansion Post 1800</a:t>
            </a:r>
          </a:p>
        </p:txBody>
      </p:sp>
      <p:sp>
        <p:nvSpPr>
          <p:cNvPr id="3" name="Content Placeholder 2"/>
          <p:cNvSpPr>
            <a:spLocks noGrp="1"/>
          </p:cNvSpPr>
          <p:nvPr>
            <p:ph idx="1"/>
          </p:nvPr>
        </p:nvSpPr>
        <p:spPr>
          <a:xfrm>
            <a:off x="838200" y="822960"/>
            <a:ext cx="10515600" cy="6035040"/>
          </a:xfrm>
        </p:spPr>
        <p:txBody>
          <a:bodyPr>
            <a:normAutofit fontScale="92500" lnSpcReduction="20000"/>
          </a:bodyPr>
          <a:lstStyle/>
          <a:p>
            <a:r>
              <a:rPr lang="en-US" dirty="0"/>
              <a:t>EIC now begins to compel independent Indian states to sign "subsidiary alliances" formalization of a system that had informally been in place since mid 1700s.  Protection Racket, pay the EIC to become subsidiary allies in return for military protection. </a:t>
            </a:r>
          </a:p>
          <a:p>
            <a:r>
              <a:rPr lang="en-US" dirty="0"/>
              <a:t>MARATHAS were the last to sign SA in 1802, as a result of factional fight within the confederacy</a:t>
            </a:r>
          </a:p>
          <a:p>
            <a:r>
              <a:rPr lang="en-US" dirty="0"/>
              <a:t>Post 1802, EIC de facto rulers of India. There were one or two minor (or not so minor) irritants, such as the Sikh kingdom of Ranjit Singh in Punjab.  By  1848 that too militarily defeated and annexed </a:t>
            </a:r>
          </a:p>
          <a:p>
            <a:r>
              <a:rPr lang="en-US" dirty="0"/>
              <a:t>Two other expansionist policies in first half of 19thC: Doctrine of Lapse, and Paramountcy,. Both "spurious legal doctrines" that allowed EIC to annex more and more territories to its empire. </a:t>
            </a:r>
          </a:p>
          <a:p>
            <a:r>
              <a:rPr lang="en-US" dirty="0"/>
              <a:t>Lapse = only NATURAL-BORN </a:t>
            </a:r>
            <a:r>
              <a:rPr lang="en-US" b="1" i="1" dirty="0"/>
              <a:t>sons</a:t>
            </a:r>
            <a:r>
              <a:rPr lang="en-US" dirty="0"/>
              <a:t> of a king could inherit, if not the kingdom “lapsed” to EIC domains</a:t>
            </a:r>
          </a:p>
          <a:p>
            <a:r>
              <a:rPr lang="en-US" dirty="0"/>
              <a:t>This was established through </a:t>
            </a:r>
            <a:r>
              <a:rPr lang="en-US" b="1" dirty="0"/>
              <a:t>doctrine of Paramountcy</a:t>
            </a:r>
            <a:r>
              <a:rPr lang="en-US" dirty="0"/>
              <a:t>: Even as independent rulers were recognized as sovereign in their own domains, EIC took over role from Mughals as Paramount Power to decide on matters of succession of independent states, for instance  </a:t>
            </a:r>
          </a:p>
          <a:p>
            <a:endParaRPr lang="en-US" dirty="0"/>
          </a:p>
        </p:txBody>
      </p:sp>
    </p:spTree>
    <p:extLst>
      <p:ext uri="{BB962C8B-B14F-4D97-AF65-F5344CB8AC3E}">
        <p14:creationId xmlns:p14="http://schemas.microsoft.com/office/powerpoint/2010/main" val="152659396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1696</TotalTime>
  <Words>2590</Words>
  <Application>Microsoft Office PowerPoint</Application>
  <PresentationFormat>Widescreen</PresentationFormat>
  <Paragraphs>128</Paragraphs>
  <Slides>18</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18</vt:i4>
      </vt:variant>
    </vt:vector>
  </HeadingPairs>
  <TitlesOfParts>
    <vt:vector size="22" baseType="lpstr">
      <vt:lpstr>Arial</vt:lpstr>
      <vt:lpstr>Calibri</vt:lpstr>
      <vt:lpstr>Calibri Light</vt:lpstr>
      <vt:lpstr>Office Theme</vt:lpstr>
      <vt:lpstr>Europeans in India</vt:lpstr>
      <vt:lpstr>Changes over three centuries </vt:lpstr>
      <vt:lpstr>Mughals and European Traders 1500-1700</vt:lpstr>
      <vt:lpstr>East India Company</vt:lpstr>
      <vt:lpstr>Mughals and the EIC 1600s- early 1700s</vt:lpstr>
      <vt:lpstr>Rise of EIC as political player 1700s</vt:lpstr>
      <vt:lpstr>EIC and Local Allies</vt:lpstr>
      <vt:lpstr>EIC: from traders to rulers, ca.  1750-1800</vt:lpstr>
      <vt:lpstr>Expansion Post 1800</vt:lpstr>
      <vt:lpstr>WHY did a trading company want territory?</vt:lpstr>
      <vt:lpstr>IMPACT of colonialism?  For that is what it is now</vt:lpstr>
      <vt:lpstr>Changing Policies and Impacts  1770-1850</vt:lpstr>
      <vt:lpstr>EIC and Cultural Attitudes and Practices</vt:lpstr>
      <vt:lpstr>Culture and Power  “Orientalism” </vt:lpstr>
      <vt:lpstr>Knowledge and Power: Orientalism and the creation of NEW Knowledge about India</vt:lpstr>
      <vt:lpstr>Orientalism and the “Invention of Tradition”</vt:lpstr>
      <vt:lpstr>Orientalists to Anglicists</vt:lpstr>
      <vt:lpstr>“Culture and History”: Changing Contexts</vt:lpstr>
    </vt:vector>
  </TitlesOfParts>
  <Company>Northern Arizona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Europeans in India</dc:title>
  <dc:creator>Sanjay Joshi</dc:creator>
  <cp:lastModifiedBy>Sanjay Joshi</cp:lastModifiedBy>
  <cp:revision>42</cp:revision>
  <dcterms:created xsi:type="dcterms:W3CDTF">2016-09-05T22:23:52Z</dcterms:created>
  <dcterms:modified xsi:type="dcterms:W3CDTF">2019-09-09T19:39:33Z</dcterms:modified>
</cp:coreProperties>
</file>