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57" r:id="rId4"/>
    <p:sldId id="258" r:id="rId5"/>
    <p:sldId id="259" r:id="rId6"/>
    <p:sldId id="263" r:id="rId7"/>
    <p:sldId id="260" r:id="rId8"/>
    <p:sldId id="261" r:id="rId9"/>
    <p:sldId id="262" r:id="rId10"/>
    <p:sldId id="266" r:id="rId11"/>
    <p:sldId id="264" r:id="rId12"/>
    <p:sldId id="26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88" d="100"/>
          <a:sy n="88" d="100"/>
        </p:scale>
        <p:origin x="49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06EB9FC-AE55-40F0-B77C-82CDB44AAD83}"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273E7C-22A8-4B54-B9A1-DE48F86537E6}" type="slidenum">
              <a:rPr lang="en-US" smtClean="0"/>
              <a:t>‹#›</a:t>
            </a:fld>
            <a:endParaRPr lang="en-US"/>
          </a:p>
        </p:txBody>
      </p:sp>
    </p:spTree>
    <p:extLst>
      <p:ext uri="{BB962C8B-B14F-4D97-AF65-F5344CB8AC3E}">
        <p14:creationId xmlns:p14="http://schemas.microsoft.com/office/powerpoint/2010/main" val="351337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6EB9FC-AE55-40F0-B77C-82CDB44AAD83}"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273E7C-22A8-4B54-B9A1-DE48F86537E6}" type="slidenum">
              <a:rPr lang="en-US" smtClean="0"/>
              <a:t>‹#›</a:t>
            </a:fld>
            <a:endParaRPr lang="en-US"/>
          </a:p>
        </p:txBody>
      </p:sp>
    </p:spTree>
    <p:extLst>
      <p:ext uri="{BB962C8B-B14F-4D97-AF65-F5344CB8AC3E}">
        <p14:creationId xmlns:p14="http://schemas.microsoft.com/office/powerpoint/2010/main" val="25689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6EB9FC-AE55-40F0-B77C-82CDB44AAD83}"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273E7C-22A8-4B54-B9A1-DE48F86537E6}" type="slidenum">
              <a:rPr lang="en-US" smtClean="0"/>
              <a:t>‹#›</a:t>
            </a:fld>
            <a:endParaRPr lang="en-US"/>
          </a:p>
        </p:txBody>
      </p:sp>
    </p:spTree>
    <p:extLst>
      <p:ext uri="{BB962C8B-B14F-4D97-AF65-F5344CB8AC3E}">
        <p14:creationId xmlns:p14="http://schemas.microsoft.com/office/powerpoint/2010/main" val="672074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6EB9FC-AE55-40F0-B77C-82CDB44AAD83}"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273E7C-22A8-4B54-B9A1-DE48F86537E6}" type="slidenum">
              <a:rPr lang="en-US" smtClean="0"/>
              <a:t>‹#›</a:t>
            </a:fld>
            <a:endParaRPr lang="en-US"/>
          </a:p>
        </p:txBody>
      </p:sp>
    </p:spTree>
    <p:extLst>
      <p:ext uri="{BB962C8B-B14F-4D97-AF65-F5344CB8AC3E}">
        <p14:creationId xmlns:p14="http://schemas.microsoft.com/office/powerpoint/2010/main" val="3337677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6EB9FC-AE55-40F0-B77C-82CDB44AAD83}"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273E7C-22A8-4B54-B9A1-DE48F86537E6}" type="slidenum">
              <a:rPr lang="en-US" smtClean="0"/>
              <a:t>‹#›</a:t>
            </a:fld>
            <a:endParaRPr lang="en-US"/>
          </a:p>
        </p:txBody>
      </p:sp>
    </p:spTree>
    <p:extLst>
      <p:ext uri="{BB962C8B-B14F-4D97-AF65-F5344CB8AC3E}">
        <p14:creationId xmlns:p14="http://schemas.microsoft.com/office/powerpoint/2010/main" val="3129422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06EB9FC-AE55-40F0-B77C-82CDB44AAD83}"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273E7C-22A8-4B54-B9A1-DE48F86537E6}" type="slidenum">
              <a:rPr lang="en-US" smtClean="0"/>
              <a:t>‹#›</a:t>
            </a:fld>
            <a:endParaRPr lang="en-US"/>
          </a:p>
        </p:txBody>
      </p:sp>
    </p:spTree>
    <p:extLst>
      <p:ext uri="{BB962C8B-B14F-4D97-AF65-F5344CB8AC3E}">
        <p14:creationId xmlns:p14="http://schemas.microsoft.com/office/powerpoint/2010/main" val="616938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06EB9FC-AE55-40F0-B77C-82CDB44AAD83}" type="datetimeFigureOut">
              <a:rPr lang="en-US" smtClean="0"/>
              <a:t>9/22/2022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273E7C-22A8-4B54-B9A1-DE48F86537E6}" type="slidenum">
              <a:rPr lang="en-US" smtClean="0"/>
              <a:t>‹#›</a:t>
            </a:fld>
            <a:endParaRPr lang="en-US"/>
          </a:p>
        </p:txBody>
      </p:sp>
    </p:spTree>
    <p:extLst>
      <p:ext uri="{BB962C8B-B14F-4D97-AF65-F5344CB8AC3E}">
        <p14:creationId xmlns:p14="http://schemas.microsoft.com/office/powerpoint/2010/main" val="2721416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6EB9FC-AE55-40F0-B77C-82CDB44AAD83}" type="datetimeFigureOut">
              <a:rPr lang="en-US" smtClean="0"/>
              <a:t>9/22/2022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273E7C-22A8-4B54-B9A1-DE48F86537E6}" type="slidenum">
              <a:rPr lang="en-US" smtClean="0"/>
              <a:t>‹#›</a:t>
            </a:fld>
            <a:endParaRPr lang="en-US"/>
          </a:p>
        </p:txBody>
      </p:sp>
    </p:spTree>
    <p:extLst>
      <p:ext uri="{BB962C8B-B14F-4D97-AF65-F5344CB8AC3E}">
        <p14:creationId xmlns:p14="http://schemas.microsoft.com/office/powerpoint/2010/main" val="919016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6EB9FC-AE55-40F0-B77C-82CDB44AAD83}" type="datetimeFigureOut">
              <a:rPr lang="en-US" smtClean="0"/>
              <a:t>9/22/2022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273E7C-22A8-4B54-B9A1-DE48F86537E6}" type="slidenum">
              <a:rPr lang="en-US" smtClean="0"/>
              <a:t>‹#›</a:t>
            </a:fld>
            <a:endParaRPr lang="en-US"/>
          </a:p>
        </p:txBody>
      </p:sp>
    </p:spTree>
    <p:extLst>
      <p:ext uri="{BB962C8B-B14F-4D97-AF65-F5344CB8AC3E}">
        <p14:creationId xmlns:p14="http://schemas.microsoft.com/office/powerpoint/2010/main" val="2565478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6EB9FC-AE55-40F0-B77C-82CDB44AAD83}"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273E7C-22A8-4B54-B9A1-DE48F86537E6}" type="slidenum">
              <a:rPr lang="en-US" smtClean="0"/>
              <a:t>‹#›</a:t>
            </a:fld>
            <a:endParaRPr lang="en-US"/>
          </a:p>
        </p:txBody>
      </p:sp>
    </p:spTree>
    <p:extLst>
      <p:ext uri="{BB962C8B-B14F-4D97-AF65-F5344CB8AC3E}">
        <p14:creationId xmlns:p14="http://schemas.microsoft.com/office/powerpoint/2010/main" val="884477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6EB9FC-AE55-40F0-B77C-82CDB44AAD83}"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273E7C-22A8-4B54-B9A1-DE48F86537E6}" type="slidenum">
              <a:rPr lang="en-US" smtClean="0"/>
              <a:t>‹#›</a:t>
            </a:fld>
            <a:endParaRPr lang="en-US"/>
          </a:p>
        </p:txBody>
      </p:sp>
    </p:spTree>
    <p:extLst>
      <p:ext uri="{BB962C8B-B14F-4D97-AF65-F5344CB8AC3E}">
        <p14:creationId xmlns:p14="http://schemas.microsoft.com/office/powerpoint/2010/main" val="842237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6EB9FC-AE55-40F0-B77C-82CDB44AAD83}" type="datetimeFigureOut">
              <a:rPr lang="en-US" smtClean="0"/>
              <a:t>9/22/2022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273E7C-22A8-4B54-B9A1-DE48F86537E6}" type="slidenum">
              <a:rPr lang="en-US" smtClean="0"/>
              <a:t>‹#›</a:t>
            </a:fld>
            <a:endParaRPr lang="en-US"/>
          </a:p>
        </p:txBody>
      </p:sp>
    </p:spTree>
    <p:extLst>
      <p:ext uri="{BB962C8B-B14F-4D97-AF65-F5344CB8AC3E}">
        <p14:creationId xmlns:p14="http://schemas.microsoft.com/office/powerpoint/2010/main" val="29457746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pbs.org/thestoryofindia/timeline/6/#great_rebellion"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www.theindianportrait.com/wp-content/uploads/2015/07/1155.jpg"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colonialism-india-china.weebly.com/uploads/1/5/2/7/15278924/215724957.gif"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jan.ucc.nau.edu/~sj6/map1857schmidt.html"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t="-14000" b="-1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Early Indian Responses to EIC Rule</a:t>
            </a:r>
            <a:endParaRPr lang="en-US" dirty="0"/>
          </a:p>
        </p:txBody>
      </p:sp>
      <p:sp>
        <p:nvSpPr>
          <p:cNvPr id="3" name="Subtitle 2"/>
          <p:cNvSpPr>
            <a:spLocks noGrp="1"/>
          </p:cNvSpPr>
          <p:nvPr>
            <p:ph type="subTitle" idx="1"/>
          </p:nvPr>
        </p:nvSpPr>
        <p:spPr/>
        <p:txBody>
          <a:bodyPr/>
          <a:lstStyle/>
          <a:p>
            <a:r>
              <a:rPr lang="en-US" dirty="0" smtClean="0"/>
              <a:t>~</a:t>
            </a:r>
            <a:r>
              <a:rPr lang="en-US" sz="3600" dirty="0" smtClean="0"/>
              <a:t>1800-1857</a:t>
            </a:r>
            <a:endParaRPr lang="en-US" sz="3600" dirty="0"/>
          </a:p>
        </p:txBody>
      </p:sp>
    </p:spTree>
    <p:extLst>
      <p:ext uri="{BB962C8B-B14F-4D97-AF65-F5344CB8AC3E}">
        <p14:creationId xmlns:p14="http://schemas.microsoft.com/office/powerpoint/2010/main" val="27183649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18000" b="-1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 in Attitudes: </a:t>
            </a:r>
            <a:r>
              <a:rPr lang="en-US" b="1" dirty="0" smtClean="0"/>
              <a:t>Increased Separation</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A major shift reflected most clearly in </a:t>
            </a:r>
            <a:r>
              <a:rPr lang="en-US" dirty="0"/>
              <a:t>social </a:t>
            </a:r>
            <a:r>
              <a:rPr lang="en-US" dirty="0" smtClean="0"/>
              <a:t>life</a:t>
            </a:r>
          </a:p>
          <a:p>
            <a:r>
              <a:rPr lang="en-US" dirty="0" smtClean="0"/>
              <a:t>Strict </a:t>
            </a:r>
            <a:r>
              <a:rPr lang="en-US" dirty="0"/>
              <a:t>separation of white clubhouses and residential </a:t>
            </a:r>
            <a:r>
              <a:rPr lang="en-US" dirty="0" smtClean="0"/>
              <a:t>areas (“civil lines”) divided Indians and British, white town and black town</a:t>
            </a:r>
          </a:p>
          <a:p>
            <a:r>
              <a:rPr lang="en-US" dirty="0" smtClean="0"/>
              <a:t>SANITATION </a:t>
            </a:r>
            <a:endParaRPr lang="en-US" dirty="0"/>
          </a:p>
          <a:p>
            <a:r>
              <a:rPr lang="en-US" dirty="0"/>
              <a:t>Hill Stations</a:t>
            </a:r>
          </a:p>
          <a:p>
            <a:r>
              <a:rPr lang="en-US" dirty="0" smtClean="0"/>
              <a:t>Growth of </a:t>
            </a:r>
            <a:r>
              <a:rPr lang="en-US" dirty="0"/>
              <a:t>ideas of so called "</a:t>
            </a:r>
            <a:r>
              <a:rPr lang="en-US" dirty="0" smtClean="0"/>
              <a:t>scientific </a:t>
            </a:r>
            <a:r>
              <a:rPr lang="en-US" dirty="0"/>
              <a:t>racism" in Europe from </a:t>
            </a:r>
            <a:r>
              <a:rPr lang="en-US" dirty="0" smtClean="0"/>
              <a:t>middle </a:t>
            </a:r>
            <a:r>
              <a:rPr lang="en-US" dirty="0"/>
              <a:t>of 19thC, </a:t>
            </a:r>
            <a:r>
              <a:rPr lang="en-US" dirty="0" smtClean="0"/>
              <a:t>helped reinforce racial barriers</a:t>
            </a:r>
          </a:p>
          <a:p>
            <a:r>
              <a:rPr lang="en-US" dirty="0" smtClean="0"/>
              <a:t> </a:t>
            </a:r>
            <a:r>
              <a:rPr lang="en-US" dirty="0"/>
              <a:t>Any attempt by Indians to breach these social and political walls, were </a:t>
            </a:r>
            <a:r>
              <a:rPr lang="en-US" dirty="0" smtClean="0"/>
              <a:t>denigrated </a:t>
            </a:r>
            <a:r>
              <a:rPr lang="en-US" dirty="0"/>
              <a:t>at best or </a:t>
            </a:r>
            <a:r>
              <a:rPr lang="en-US" dirty="0" smtClean="0"/>
              <a:t>explicitly punished</a:t>
            </a:r>
          </a:p>
          <a:p>
            <a:r>
              <a:rPr lang="en-US" dirty="0" smtClean="0"/>
              <a:t>Not </a:t>
            </a:r>
            <a:r>
              <a:rPr lang="en-US" dirty="0"/>
              <a:t>all the British in India were racists. Some, </a:t>
            </a:r>
            <a:r>
              <a:rPr lang="en-US" dirty="0" smtClean="0"/>
              <a:t>e.g. George Orwell (served in the British Police </a:t>
            </a:r>
            <a:r>
              <a:rPr lang="en-US" dirty="0"/>
              <a:t>in Burma in the </a:t>
            </a:r>
            <a:r>
              <a:rPr lang="en-US" dirty="0" smtClean="0"/>
              <a:t>1930s), </a:t>
            </a:r>
            <a:r>
              <a:rPr lang="en-US" dirty="0"/>
              <a:t>were critical of the colonial enterprise, but individual  political convictions were relatively irrelevant. The system ensured that the "sahib" maintained his superiority through mindless acts of violence and </a:t>
            </a:r>
            <a:r>
              <a:rPr lang="en-US" dirty="0" smtClean="0"/>
              <a:t>bravado</a:t>
            </a:r>
            <a:r>
              <a:rPr lang="en-US" dirty="0"/>
              <a:t>, even when the </a:t>
            </a:r>
            <a:r>
              <a:rPr lang="en-US" dirty="0" smtClean="0"/>
              <a:t>individuals </a:t>
            </a:r>
            <a:r>
              <a:rPr lang="en-US" dirty="0"/>
              <a:t>concerned had other </a:t>
            </a:r>
            <a:r>
              <a:rPr lang="en-US" dirty="0" smtClean="0"/>
              <a:t>ideas</a:t>
            </a:r>
            <a:endParaRPr lang="en-US" dirty="0"/>
          </a:p>
        </p:txBody>
      </p:sp>
    </p:spTree>
    <p:extLst>
      <p:ext uri="{BB962C8B-B14F-4D97-AF65-F5344CB8AC3E}">
        <p14:creationId xmlns:p14="http://schemas.microsoft.com/office/powerpoint/2010/main" val="42000783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979054"/>
          </a:xfrm>
        </p:spPr>
        <p:txBody>
          <a:bodyPr/>
          <a:lstStyle/>
          <a:p>
            <a:r>
              <a:rPr lang="en-US" dirty="0" smtClean="0"/>
              <a:t>Administrative Changes</a:t>
            </a:r>
            <a:endParaRPr lang="en-US" dirty="0"/>
          </a:p>
        </p:txBody>
      </p:sp>
      <p:sp>
        <p:nvSpPr>
          <p:cNvPr id="3" name="Content Placeholder 2"/>
          <p:cNvSpPr>
            <a:spLocks noGrp="1"/>
          </p:cNvSpPr>
          <p:nvPr>
            <p:ph idx="1"/>
          </p:nvPr>
        </p:nvSpPr>
        <p:spPr>
          <a:xfrm>
            <a:off x="129309" y="812800"/>
            <a:ext cx="11914909" cy="6045200"/>
          </a:xfrm>
        </p:spPr>
        <p:txBody>
          <a:bodyPr>
            <a:normAutofit fontScale="77500" lnSpcReduction="20000"/>
          </a:bodyPr>
          <a:lstStyle/>
          <a:p>
            <a:r>
              <a:rPr lang="en-US" dirty="0" smtClean="0"/>
              <a:t>By the last quarter of the </a:t>
            </a:r>
            <a:r>
              <a:rPr lang="en-US" dirty="0"/>
              <a:t>19th </a:t>
            </a:r>
            <a:r>
              <a:rPr lang="en-US" dirty="0" smtClean="0"/>
              <a:t>C, the administrative </a:t>
            </a:r>
            <a:r>
              <a:rPr lang="en-US" dirty="0"/>
              <a:t>machinery of the </a:t>
            </a:r>
            <a:r>
              <a:rPr lang="en-US" dirty="0" smtClean="0"/>
              <a:t>empire </a:t>
            </a:r>
            <a:r>
              <a:rPr lang="en-US" dirty="0"/>
              <a:t>firmly </a:t>
            </a:r>
            <a:r>
              <a:rPr lang="en-US" dirty="0" smtClean="0"/>
              <a:t>established down </a:t>
            </a:r>
            <a:r>
              <a:rPr lang="en-US" dirty="0"/>
              <a:t>to local </a:t>
            </a:r>
            <a:r>
              <a:rPr lang="en-US" dirty="0" smtClean="0"/>
              <a:t>levels</a:t>
            </a:r>
          </a:p>
          <a:p>
            <a:r>
              <a:rPr lang="en-US" dirty="0" smtClean="0"/>
              <a:t>The administration </a:t>
            </a:r>
            <a:r>
              <a:rPr lang="en-US" dirty="0"/>
              <a:t>of </a:t>
            </a:r>
            <a:r>
              <a:rPr lang="en-US" dirty="0" smtClean="0"/>
              <a:t>India was run </a:t>
            </a:r>
            <a:r>
              <a:rPr lang="en-US" dirty="0"/>
              <a:t>by </a:t>
            </a:r>
            <a:r>
              <a:rPr lang="en-US" dirty="0" smtClean="0"/>
              <a:t>the </a:t>
            </a:r>
            <a:r>
              <a:rPr lang="en-US" dirty="0"/>
              <a:t>elite Indian </a:t>
            </a:r>
            <a:r>
              <a:rPr lang="en-US" dirty="0" smtClean="0"/>
              <a:t>Civil Service (ICS) called </a:t>
            </a:r>
            <a:r>
              <a:rPr lang="en-US" dirty="0"/>
              <a:t>the </a:t>
            </a:r>
            <a:r>
              <a:rPr lang="en-US" dirty="0" smtClean="0"/>
              <a:t>“steel </a:t>
            </a:r>
            <a:r>
              <a:rPr lang="en-US" dirty="0"/>
              <a:t>frame of the </a:t>
            </a:r>
            <a:r>
              <a:rPr lang="en-US" dirty="0" smtClean="0"/>
              <a:t>Empire</a:t>
            </a:r>
            <a:r>
              <a:rPr lang="en-US" dirty="0"/>
              <a:t>.</a:t>
            </a:r>
            <a:r>
              <a:rPr lang="en-US" dirty="0" smtClean="0"/>
              <a:t>”  </a:t>
            </a:r>
            <a:r>
              <a:rPr lang="en-US" dirty="0"/>
              <a:t>At local levels district </a:t>
            </a:r>
            <a:r>
              <a:rPr lang="en-US" dirty="0" smtClean="0"/>
              <a:t>collectors and police </a:t>
            </a:r>
            <a:r>
              <a:rPr lang="en-US" dirty="0"/>
              <a:t>were </a:t>
            </a:r>
            <a:r>
              <a:rPr lang="en-US" dirty="0" smtClean="0"/>
              <a:t>supreme. ICS </a:t>
            </a:r>
            <a:r>
              <a:rPr lang="en-US" dirty="0"/>
              <a:t>manned exclusively by white </a:t>
            </a:r>
            <a:r>
              <a:rPr lang="en-US" dirty="0" smtClean="0"/>
              <a:t>British officers</a:t>
            </a:r>
          </a:p>
          <a:p>
            <a:r>
              <a:rPr lang="en-US" dirty="0"/>
              <a:t>A Modern </a:t>
            </a:r>
            <a:r>
              <a:rPr lang="en-US" dirty="0" smtClean="0"/>
              <a:t>State based on surveillance, </a:t>
            </a:r>
            <a:r>
              <a:rPr lang="en-US" dirty="0"/>
              <a:t>information, </a:t>
            </a:r>
            <a:r>
              <a:rPr lang="en-US" dirty="0" smtClean="0"/>
              <a:t>and control</a:t>
            </a:r>
          </a:p>
          <a:p>
            <a:r>
              <a:rPr lang="en-US" dirty="0" smtClean="0"/>
              <a:t>Various </a:t>
            </a:r>
            <a:r>
              <a:rPr lang="en-US" dirty="0"/>
              <a:t>sorts of </a:t>
            </a:r>
            <a:r>
              <a:rPr lang="en-US" dirty="0" smtClean="0"/>
              <a:t>administrative </a:t>
            </a:r>
            <a:r>
              <a:rPr lang="en-US" dirty="0"/>
              <a:t>measures to better know and therefore control </a:t>
            </a:r>
            <a:r>
              <a:rPr lang="en-US" dirty="0" smtClean="0"/>
              <a:t>India (power / knowledge connections reinforced)  </a:t>
            </a:r>
            <a:endParaRPr lang="en-US" dirty="0"/>
          </a:p>
          <a:p>
            <a:pPr lvl="1"/>
            <a:r>
              <a:rPr lang="en-US" dirty="0" smtClean="0"/>
              <a:t>Detailed </a:t>
            </a:r>
            <a:r>
              <a:rPr lang="en-US" dirty="0"/>
              <a:t>local level reports, customs, religions, etc. Census of India begin in </a:t>
            </a:r>
            <a:r>
              <a:rPr lang="en-US" dirty="0" smtClean="0"/>
              <a:t>1891</a:t>
            </a:r>
            <a:endParaRPr lang="en-US" dirty="0"/>
          </a:p>
          <a:p>
            <a:r>
              <a:rPr lang="en-US" dirty="0" smtClean="0"/>
              <a:t>With </a:t>
            </a:r>
            <a:r>
              <a:rPr lang="en-US" dirty="0"/>
              <a:t>greater information, also create new categories, even </a:t>
            </a:r>
            <a:r>
              <a:rPr lang="en-US" dirty="0" smtClean="0"/>
              <a:t>identities</a:t>
            </a:r>
            <a:endParaRPr lang="en-US" dirty="0"/>
          </a:p>
          <a:p>
            <a:r>
              <a:rPr lang="en-US" dirty="0" smtClean="0"/>
              <a:t>Census </a:t>
            </a:r>
            <a:r>
              <a:rPr lang="en-US" dirty="0"/>
              <a:t>for example, asked people to specify themselves as Hindus or Muslims.  Whereas, earlier, many of those who the British defined as Hindus, would have identified by caste or sect, </a:t>
            </a:r>
            <a:r>
              <a:rPr lang="en-US" dirty="0" smtClean="0"/>
              <a:t>e.g. </a:t>
            </a:r>
            <a:r>
              <a:rPr lang="en-US" dirty="0"/>
              <a:t>by their </a:t>
            </a:r>
            <a:r>
              <a:rPr lang="en-US" u="sng" dirty="0" err="1"/>
              <a:t>jati</a:t>
            </a:r>
            <a:r>
              <a:rPr lang="en-US" dirty="0"/>
              <a:t> title, as an agriculturalist, or a metalworker, now larger kinds of </a:t>
            </a:r>
            <a:r>
              <a:rPr lang="en-US" dirty="0" smtClean="0"/>
              <a:t>identities </a:t>
            </a:r>
            <a:r>
              <a:rPr lang="en-US" dirty="0"/>
              <a:t>created through British </a:t>
            </a:r>
            <a:r>
              <a:rPr lang="en-US" dirty="0" smtClean="0"/>
              <a:t>administrative institutions</a:t>
            </a:r>
            <a:r>
              <a:rPr lang="en-US" dirty="0"/>
              <a:t>. Ideas of a single Hindu and Muslim community sharpened through </a:t>
            </a:r>
            <a:r>
              <a:rPr lang="en-US" dirty="0" smtClean="0"/>
              <a:t>this, as were new Caste based categories, and notions of “martial races” and “criminal tribes”</a:t>
            </a:r>
            <a:endParaRPr lang="en-US" dirty="0"/>
          </a:p>
          <a:p>
            <a:r>
              <a:rPr lang="en-US" dirty="0" smtClean="0"/>
              <a:t>These </a:t>
            </a:r>
            <a:r>
              <a:rPr lang="en-US" dirty="0"/>
              <a:t>administrative measures were in turn conditioned by certain British PRECONCEPTIONS about the nature of Indian society.  For instance, the idea that India was fundamentally a RELIGIOUS society was based on the ideas of earlier ORIENTALIST interpretation of India, as indeed was the British understanding of the nature of Indian religions themselves.</a:t>
            </a:r>
          </a:p>
          <a:p>
            <a:r>
              <a:rPr lang="en-US" dirty="0" smtClean="0"/>
              <a:t>But </a:t>
            </a:r>
            <a:r>
              <a:rPr lang="en-US" dirty="0"/>
              <a:t>ultimately significant because these attitudes of people who can determine </a:t>
            </a:r>
            <a:r>
              <a:rPr lang="en-US" dirty="0" smtClean="0"/>
              <a:t>POLICY</a:t>
            </a:r>
            <a:r>
              <a:rPr lang="en-US" dirty="0"/>
              <a:t> </a:t>
            </a:r>
            <a:r>
              <a:rPr lang="en-US" dirty="0" smtClean="0"/>
              <a:t>that Indians had to live with</a:t>
            </a:r>
            <a:endParaRPr lang="en-US" dirty="0"/>
          </a:p>
          <a:p>
            <a:endParaRPr lang="en-US" dirty="0"/>
          </a:p>
          <a:p>
            <a:endParaRPr lang="en-US" dirty="0"/>
          </a:p>
        </p:txBody>
      </p:sp>
    </p:spTree>
    <p:extLst>
      <p:ext uri="{BB962C8B-B14F-4D97-AF65-F5344CB8AC3E}">
        <p14:creationId xmlns:p14="http://schemas.microsoft.com/office/powerpoint/2010/main" val="2675484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95926"/>
          </a:xfrm>
        </p:spPr>
        <p:txBody>
          <a:bodyPr/>
          <a:lstStyle/>
          <a:p>
            <a:r>
              <a:rPr lang="en-US" dirty="0" smtClean="0"/>
              <a:t>Economic Changes</a:t>
            </a:r>
            <a:endParaRPr lang="en-US" dirty="0"/>
          </a:p>
        </p:txBody>
      </p:sp>
      <p:sp>
        <p:nvSpPr>
          <p:cNvPr id="3" name="Content Placeholder 2"/>
          <p:cNvSpPr>
            <a:spLocks noGrp="1"/>
          </p:cNvSpPr>
          <p:nvPr>
            <p:ph idx="1"/>
          </p:nvPr>
        </p:nvSpPr>
        <p:spPr>
          <a:xfrm>
            <a:off x="73891" y="757382"/>
            <a:ext cx="12118109" cy="6100618"/>
          </a:xfrm>
        </p:spPr>
        <p:txBody>
          <a:bodyPr>
            <a:normAutofit fontScale="77500" lnSpcReduction="20000"/>
          </a:bodyPr>
          <a:lstStyle/>
          <a:p>
            <a:r>
              <a:rPr lang="en-US" dirty="0" smtClean="0"/>
              <a:t> India is now a CLASSIC COLONY</a:t>
            </a:r>
            <a:endParaRPr lang="en-US" dirty="0"/>
          </a:p>
          <a:p>
            <a:r>
              <a:rPr lang="en-US" dirty="0" smtClean="0"/>
              <a:t>Captive  </a:t>
            </a:r>
            <a:r>
              <a:rPr lang="en-US" dirty="0"/>
              <a:t>market, its trade surplus used to balance BRITAIN’s deficit in international trade.  </a:t>
            </a:r>
            <a:r>
              <a:rPr lang="en-US" dirty="0" smtClean="0"/>
              <a:t>Indian troops </a:t>
            </a:r>
            <a:r>
              <a:rPr lang="en-US" dirty="0"/>
              <a:t>used to promote and defend empire </a:t>
            </a:r>
            <a:r>
              <a:rPr lang="en-US" dirty="0" smtClean="0"/>
              <a:t>overseas (Afghanistan, China, South Africa, among others)</a:t>
            </a:r>
            <a:endParaRPr lang="en-US" dirty="0"/>
          </a:p>
          <a:p>
            <a:r>
              <a:rPr lang="en-US" dirty="0" smtClean="0"/>
              <a:t>“Home </a:t>
            </a:r>
            <a:r>
              <a:rPr lang="en-US" dirty="0"/>
              <a:t>charges” imposed on the economy = ANNUAL 16-17 million  pound sterling! </a:t>
            </a:r>
            <a:endParaRPr lang="en-US" dirty="0" smtClean="0"/>
          </a:p>
          <a:p>
            <a:r>
              <a:rPr lang="en-US" dirty="0" smtClean="0"/>
              <a:t>Office of the Secretary of State for India, the British Indian Army operating across the world</a:t>
            </a:r>
            <a:r>
              <a:rPr lang="en-US" dirty="0"/>
              <a:t>, </a:t>
            </a:r>
            <a:r>
              <a:rPr lang="en-US" dirty="0" smtClean="0"/>
              <a:t>the purchase of army supplies, guaranteed returns of railway investments, the pensions to all British officers who served in India; all of these </a:t>
            </a:r>
            <a:r>
              <a:rPr lang="en-US" dirty="0"/>
              <a:t>paid for by home charges.  PLUS private remittances. PLUS “services” (invisible charges) shipping, banking etc.  </a:t>
            </a:r>
          </a:p>
          <a:p>
            <a:r>
              <a:rPr lang="en-US" dirty="0" smtClean="0"/>
              <a:t>Drain </a:t>
            </a:r>
            <a:r>
              <a:rPr lang="en-US" dirty="0"/>
              <a:t>= 5-6% of Indian </a:t>
            </a:r>
            <a:r>
              <a:rPr lang="en-US" dirty="0" smtClean="0"/>
              <a:t>resources; represented </a:t>
            </a:r>
            <a:r>
              <a:rPr lang="en-US" dirty="0"/>
              <a:t>a potential of wealth which COULD </a:t>
            </a:r>
            <a:r>
              <a:rPr lang="en-US" dirty="0" smtClean="0"/>
              <a:t>have been </a:t>
            </a:r>
            <a:r>
              <a:rPr lang="en-US" dirty="0"/>
              <a:t>productively </a:t>
            </a:r>
            <a:r>
              <a:rPr lang="en-US" dirty="0" smtClean="0"/>
              <a:t>invested in India</a:t>
            </a:r>
            <a:endParaRPr lang="en-US" dirty="0"/>
          </a:p>
          <a:p>
            <a:r>
              <a:rPr lang="en-US" dirty="0" smtClean="0"/>
              <a:t>“IMPROVEMENTS”</a:t>
            </a:r>
            <a:endParaRPr lang="en-US" dirty="0"/>
          </a:p>
          <a:p>
            <a:r>
              <a:rPr lang="en-US" b="1" dirty="0" smtClean="0"/>
              <a:t>Railways</a:t>
            </a:r>
            <a:r>
              <a:rPr lang="en-US" b="1" dirty="0"/>
              <a:t>,</a:t>
            </a:r>
            <a:r>
              <a:rPr lang="en-US" b="1" dirty="0" smtClean="0"/>
              <a:t> </a:t>
            </a:r>
            <a:r>
              <a:rPr lang="en-US" b="1" dirty="0"/>
              <a:t>5000 miles : but for troops or from </a:t>
            </a:r>
            <a:r>
              <a:rPr lang="en-US" b="1" dirty="0" smtClean="0"/>
              <a:t>raw </a:t>
            </a:r>
            <a:r>
              <a:rPr lang="en-US" b="1" dirty="0"/>
              <a:t>material to ports, or for marketing </a:t>
            </a:r>
            <a:r>
              <a:rPr lang="en-US" b="1" dirty="0" smtClean="0"/>
              <a:t>British manufactures.  NOT to connect centers of use to Indians</a:t>
            </a:r>
            <a:endParaRPr lang="en-US" b="1" dirty="0"/>
          </a:p>
          <a:p>
            <a:r>
              <a:rPr lang="en-US" b="1" dirty="0" smtClean="0"/>
              <a:t>Guaranteed </a:t>
            </a:r>
            <a:r>
              <a:rPr lang="en-US" b="1" dirty="0"/>
              <a:t>profit TO BRITISH INVESTORS</a:t>
            </a:r>
          </a:p>
          <a:p>
            <a:r>
              <a:rPr lang="en-US" b="1" dirty="0" smtClean="0"/>
              <a:t>NO </a:t>
            </a:r>
            <a:r>
              <a:rPr lang="en-US" b="1" dirty="0"/>
              <a:t>MULTIPLIER </a:t>
            </a:r>
            <a:r>
              <a:rPr lang="en-US" b="1" dirty="0" smtClean="0"/>
              <a:t>EFFECT  (everything imported, no technology transfer)</a:t>
            </a:r>
            <a:endParaRPr lang="en-US" b="1" dirty="0"/>
          </a:p>
          <a:p>
            <a:r>
              <a:rPr lang="en-US" b="1" dirty="0" smtClean="0"/>
              <a:t>Telegraph and postal </a:t>
            </a:r>
            <a:r>
              <a:rPr lang="en-US" b="1" dirty="0"/>
              <a:t>service (and not mentioned in textbook so much, PUBLISHING) </a:t>
            </a:r>
            <a:endParaRPr lang="en-US" dirty="0"/>
          </a:p>
          <a:p>
            <a:r>
              <a:rPr lang="en-US" dirty="0" smtClean="0"/>
              <a:t>Railways, posts and telegraph had unintended consequences too, allowed Indians to </a:t>
            </a:r>
            <a:r>
              <a:rPr lang="en-US" dirty="0"/>
              <a:t>communicate, </a:t>
            </a:r>
            <a:r>
              <a:rPr lang="en-US" dirty="0" smtClean="0"/>
              <a:t>facilitate </a:t>
            </a:r>
            <a:r>
              <a:rPr lang="en-US" dirty="0"/>
              <a:t>a sense of modern </a:t>
            </a:r>
            <a:r>
              <a:rPr lang="en-US" dirty="0" smtClean="0"/>
              <a:t>nationalism</a:t>
            </a:r>
            <a:endParaRPr lang="en-US" dirty="0"/>
          </a:p>
          <a:p>
            <a:endParaRPr lang="en-US" dirty="0"/>
          </a:p>
          <a:p>
            <a:endParaRPr lang="en-US" dirty="0"/>
          </a:p>
        </p:txBody>
      </p:sp>
    </p:spTree>
    <p:extLst>
      <p:ext uri="{BB962C8B-B14F-4D97-AF65-F5344CB8AC3E}">
        <p14:creationId xmlns:p14="http://schemas.microsoft.com/office/powerpoint/2010/main" val="3337912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149530"/>
          </a:xfrm>
        </p:spPr>
        <p:txBody>
          <a:bodyPr>
            <a:normAutofit/>
          </a:bodyPr>
          <a:lstStyle/>
          <a:p>
            <a:r>
              <a:rPr lang="en-US"/>
              <a:t>Changing </a:t>
            </a:r>
            <a:r>
              <a:rPr lang="en-US" smtClean="0"/>
              <a:t>Contexts: “</a:t>
            </a:r>
            <a:r>
              <a:rPr lang="en-US" dirty="0"/>
              <a:t>Culture and </a:t>
            </a:r>
            <a:r>
              <a:rPr lang="en-US"/>
              <a:t>History</a:t>
            </a:r>
            <a:r>
              <a:rPr lang="en-US" smtClean="0"/>
              <a:t>”</a:t>
            </a:r>
            <a:endParaRPr lang="en-US" dirty="0"/>
          </a:p>
        </p:txBody>
      </p:sp>
      <p:sp>
        <p:nvSpPr>
          <p:cNvPr id="3" name="Content Placeholder 2"/>
          <p:cNvSpPr>
            <a:spLocks noGrp="1"/>
          </p:cNvSpPr>
          <p:nvPr>
            <p:ph idx="1"/>
          </p:nvPr>
        </p:nvSpPr>
        <p:spPr>
          <a:xfrm>
            <a:off x="143691" y="1345474"/>
            <a:ext cx="11952515" cy="5368835"/>
          </a:xfrm>
          <a:pattFill prst="pct5">
            <a:fgClr>
              <a:schemeClr val="accent1"/>
            </a:fgClr>
            <a:bgClr>
              <a:srgbClr val="FFFF00"/>
            </a:bgClr>
          </a:pattFill>
        </p:spPr>
        <p:txBody>
          <a:bodyPr>
            <a:normAutofit fontScale="92500" lnSpcReduction="10000"/>
          </a:bodyPr>
          <a:lstStyle/>
          <a:p>
            <a:r>
              <a:rPr lang="en-US" dirty="0"/>
              <a:t>1660-1750 Early merchants came to trade, were politically insignificant.  </a:t>
            </a:r>
            <a:r>
              <a:rPr lang="en-US"/>
              <a:t>Embrace </a:t>
            </a:r>
            <a:r>
              <a:rPr lang="en-US" dirty="0"/>
              <a:t>Mughal authority, and Indian lifestyles</a:t>
            </a:r>
          </a:p>
          <a:p>
            <a:r>
              <a:rPr lang="en-US" dirty="0"/>
              <a:t>1750-1800  ORIENTALISTS represented a second phase where political authority growing</a:t>
            </a:r>
          </a:p>
          <a:p>
            <a:r>
              <a:rPr lang="en-US" dirty="0"/>
              <a:t>By 1830s, EIC had been RULERS in Bengal for over 70 years.  India had become a career for English upper classes </a:t>
            </a:r>
          </a:p>
          <a:p>
            <a:r>
              <a:rPr lang="en-US" dirty="0"/>
              <a:t>These men CAME as rulers, with ideas very different from those of early Orientalist scholar-administrators</a:t>
            </a:r>
          </a:p>
          <a:p>
            <a:r>
              <a:rPr lang="en-US" dirty="0"/>
              <a:t>Orientalists had ensured that Indian languages and culture preserved, albeit in some distorted fashion</a:t>
            </a:r>
          </a:p>
          <a:p>
            <a:r>
              <a:rPr lang="en-US" dirty="0"/>
              <a:t>But ANGLICISTS, influenced by Evangelical and Utilitarian thinking.  This new breed of Englishmen operated with profound self confidence and arrogance, and sought to restructure colonial administration, into a much more intrusive, “improving” venture</a:t>
            </a:r>
          </a:p>
          <a:p>
            <a:r>
              <a:rPr lang="en-US" dirty="0"/>
              <a:t>Indian RESPONSES were a product of BOTH Orientalist and Anglicist ventures</a:t>
            </a:r>
          </a:p>
        </p:txBody>
      </p:sp>
    </p:spTree>
    <p:extLst>
      <p:ext uri="{BB962C8B-B14F-4D97-AF65-F5344CB8AC3E}">
        <p14:creationId xmlns:p14="http://schemas.microsoft.com/office/powerpoint/2010/main" val="410021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23000" b="-2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Response in context of a combination of issues</a:t>
            </a:r>
            <a:endParaRPr lang="en-US" dirty="0"/>
          </a:p>
        </p:txBody>
      </p:sp>
      <p:sp>
        <p:nvSpPr>
          <p:cNvPr id="3" name="Content Placeholder 2"/>
          <p:cNvSpPr>
            <a:spLocks noGrp="1"/>
          </p:cNvSpPr>
          <p:nvPr>
            <p:ph idx="1"/>
          </p:nvPr>
        </p:nvSpPr>
        <p:spPr/>
        <p:txBody>
          <a:bodyPr/>
          <a:lstStyle/>
          <a:p>
            <a:r>
              <a:rPr lang="en-US" dirty="0" smtClean="0"/>
              <a:t>Political Expansion of EIC at expense of Indian rulers</a:t>
            </a:r>
          </a:p>
          <a:p>
            <a:r>
              <a:rPr lang="en-US" dirty="0" smtClean="0"/>
              <a:t>Economic Impacts</a:t>
            </a:r>
          </a:p>
          <a:p>
            <a:pPr lvl="1"/>
            <a:r>
              <a:rPr lang="en-US" dirty="0" smtClean="0"/>
              <a:t>Famine </a:t>
            </a:r>
          </a:p>
          <a:p>
            <a:pPr lvl="1"/>
            <a:r>
              <a:rPr lang="en-US" dirty="0" smtClean="0"/>
              <a:t>Peasants</a:t>
            </a:r>
          </a:p>
          <a:p>
            <a:pPr lvl="1"/>
            <a:r>
              <a:rPr lang="en-US" dirty="0" err="1" smtClean="0"/>
              <a:t>Zamindars</a:t>
            </a:r>
            <a:endParaRPr lang="en-US" dirty="0" smtClean="0"/>
          </a:p>
          <a:p>
            <a:pPr lvl="1"/>
            <a:r>
              <a:rPr lang="en-US" dirty="0" smtClean="0"/>
              <a:t>Artisans: Deindustrialization</a:t>
            </a:r>
          </a:p>
          <a:p>
            <a:r>
              <a:rPr lang="en-US" dirty="0" smtClean="0"/>
              <a:t>Orientalist Ideas</a:t>
            </a:r>
          </a:p>
          <a:p>
            <a:r>
              <a:rPr lang="en-US" dirty="0" smtClean="0"/>
              <a:t>Evangelical and Utilitarian Reforms</a:t>
            </a:r>
          </a:p>
          <a:p>
            <a:pPr marL="457200" lvl="1" indent="0">
              <a:buNone/>
            </a:pPr>
            <a:endParaRPr lang="en-US" dirty="0" smtClean="0"/>
          </a:p>
          <a:p>
            <a:pPr marL="0" indent="0">
              <a:buNone/>
            </a:pPr>
            <a:endParaRPr lang="en-US" dirty="0"/>
          </a:p>
        </p:txBody>
      </p:sp>
    </p:spTree>
    <p:extLst>
      <p:ext uri="{BB962C8B-B14F-4D97-AF65-F5344CB8AC3E}">
        <p14:creationId xmlns:p14="http://schemas.microsoft.com/office/powerpoint/2010/main" val="39087998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t="-24000" b="-2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84216"/>
          </a:xfrm>
        </p:spPr>
        <p:txBody>
          <a:bodyPr/>
          <a:lstStyle/>
          <a:p>
            <a:r>
              <a:rPr lang="en-US" dirty="0" smtClean="0"/>
              <a:t>Variety of Early Responses</a:t>
            </a:r>
            <a:endParaRPr lang="en-US" dirty="0"/>
          </a:p>
        </p:txBody>
      </p:sp>
      <p:sp>
        <p:nvSpPr>
          <p:cNvPr id="3" name="Content Placeholder 2"/>
          <p:cNvSpPr>
            <a:spLocks noGrp="1"/>
          </p:cNvSpPr>
          <p:nvPr>
            <p:ph idx="1"/>
          </p:nvPr>
        </p:nvSpPr>
        <p:spPr>
          <a:xfrm>
            <a:off x="0" y="888274"/>
            <a:ext cx="12192000" cy="5852159"/>
          </a:xfrm>
        </p:spPr>
        <p:txBody>
          <a:bodyPr>
            <a:normAutofit lnSpcReduction="10000"/>
          </a:bodyPr>
          <a:lstStyle/>
          <a:p>
            <a:r>
              <a:rPr lang="en-US" b="0" i="0" u="none" strike="noStrike" baseline="0" dirty="0" smtClean="0"/>
              <a:t>Not assume ALL INDIANS respond in similar ways</a:t>
            </a:r>
          </a:p>
          <a:p>
            <a:r>
              <a:rPr lang="en-US" dirty="0" smtClean="0"/>
              <a:t>Focus first on u</a:t>
            </a:r>
            <a:r>
              <a:rPr lang="en-US" b="0" i="0" u="none" strike="noStrike" baseline="0" dirty="0" smtClean="0"/>
              <a:t>rban products of both ORIENTALIST ideas and ANGLICIST/</a:t>
            </a:r>
            <a:r>
              <a:rPr lang="en-US" b="0" i="0" u="none" strike="noStrike" dirty="0" smtClean="0"/>
              <a:t> S</a:t>
            </a:r>
            <a:r>
              <a:rPr lang="en-US" b="0" i="0" u="none" strike="noStrike" baseline="0" dirty="0" smtClean="0"/>
              <a:t>upremacist ideologies&amp; differences within them too:</a:t>
            </a:r>
          </a:p>
          <a:p>
            <a:pPr lvl="1"/>
            <a:r>
              <a:rPr lang="en-US" b="0" i="0" u="none" strike="noStrike" baseline="0" dirty="0" smtClean="0"/>
              <a:t>People like DEROZIO</a:t>
            </a:r>
            <a:r>
              <a:rPr lang="en-US" b="0" i="0" u="none" strike="noStrike" dirty="0" smtClean="0"/>
              <a:t> &amp;</a:t>
            </a:r>
            <a:r>
              <a:rPr lang="en-US" b="0" i="0" u="none" strike="noStrike" baseline="0" dirty="0" smtClean="0"/>
              <a:t> </a:t>
            </a:r>
            <a:r>
              <a:rPr lang="en-US" b="1" i="0" u="none" strike="noStrike" baseline="0" dirty="0" smtClean="0"/>
              <a:t>Young Bengal</a:t>
            </a:r>
            <a:r>
              <a:rPr lang="en-US" b="0" i="0" u="none" strike="noStrike" baseline="0" dirty="0" smtClean="0"/>
              <a:t>: enthusiastic about West,</a:t>
            </a:r>
            <a:r>
              <a:rPr lang="en-US" b="0" i="0" u="none" strike="noStrike" dirty="0" smtClean="0"/>
              <a:t> and criticize India</a:t>
            </a:r>
            <a:r>
              <a:rPr lang="en-US" b="0" i="0" u="none" strike="noStrike" baseline="0" dirty="0" smtClean="0"/>
              <a:t>n customs like ANGLICISTS did</a:t>
            </a:r>
            <a:r>
              <a:rPr lang="en-US" b="0" i="0" u="none" strike="noStrike" dirty="0" smtClean="0"/>
              <a:t> (M&amp;M, 83)</a:t>
            </a:r>
            <a:endParaRPr lang="en-US" b="0" i="0" u="none" strike="noStrike" baseline="0" dirty="0" smtClean="0"/>
          </a:p>
          <a:p>
            <a:pPr lvl="1"/>
            <a:r>
              <a:rPr lang="en-US" b="0" i="0" u="none" strike="noStrike" baseline="0" dirty="0" smtClean="0"/>
              <a:t>CONSERVATIVES, like DHARMA SABHA supporters</a:t>
            </a:r>
            <a:r>
              <a:rPr lang="en-US" b="0" i="0" u="none" strike="noStrike" dirty="0" smtClean="0"/>
              <a:t> (</a:t>
            </a:r>
            <a:r>
              <a:rPr lang="en-US" b="0" i="0" u="none" strike="noStrike" baseline="0" dirty="0" smtClean="0"/>
              <a:t>88 )who defend social customs and practices, or religious leaders who felt that Christian EVANGELISTS would destroy religion</a:t>
            </a:r>
          </a:p>
          <a:p>
            <a:pPr lvl="1"/>
            <a:r>
              <a:rPr lang="en-US" b="0" i="0" u="none" strike="noStrike" baseline="0" dirty="0" smtClean="0"/>
              <a:t>Similar movements of reform among MUSLIMS, back to QURAN, purify and reform popular Islam.  WAHABI </a:t>
            </a:r>
            <a:r>
              <a:rPr lang="en-US" b="1" i="0" u="none" strike="noStrike" baseline="0" dirty="0" err="1" smtClean="0"/>
              <a:t>Saiyyad</a:t>
            </a:r>
            <a:r>
              <a:rPr lang="en-US" b="1" i="0" u="none" strike="noStrike" baseline="0" dirty="0" smtClean="0"/>
              <a:t> Ahmad </a:t>
            </a:r>
            <a:r>
              <a:rPr lang="en-US" b="1" i="0" u="none" strike="noStrike" baseline="0" dirty="0" err="1" smtClean="0"/>
              <a:t>Barelvi</a:t>
            </a:r>
            <a:r>
              <a:rPr lang="en-US" b="1" i="0" u="none" strike="noStrike" baseline="0" dirty="0" smtClean="0"/>
              <a:t> </a:t>
            </a:r>
            <a:r>
              <a:rPr lang="en-US" b="0" i="0" u="none" strike="noStrike" baseline="0" dirty="0" smtClean="0"/>
              <a:t>and FARAIZI</a:t>
            </a:r>
            <a:r>
              <a:rPr lang="en-US" b="1" i="0" u="none" strike="noStrike" baseline="0" dirty="0" smtClean="0"/>
              <a:t> peasant </a:t>
            </a:r>
            <a:r>
              <a:rPr lang="en-US" i="0" u="none" strike="noStrike" baseline="0" dirty="0" smtClean="0"/>
              <a:t>(85) </a:t>
            </a:r>
            <a:endParaRPr lang="en-US" b="0" i="0" u="none" strike="noStrike" baseline="0" dirty="0" smtClean="0"/>
          </a:p>
          <a:p>
            <a:pPr lvl="1"/>
            <a:r>
              <a:rPr lang="en-US" b="0" i="0" u="none" strike="noStrike" baseline="0" dirty="0" smtClean="0"/>
              <a:t>Best known, </a:t>
            </a:r>
            <a:r>
              <a:rPr lang="en-US" dirty="0" smtClean="0"/>
              <a:t>RAJA RAM MOHUN ROY</a:t>
            </a:r>
            <a:r>
              <a:rPr lang="en-US" b="0" i="0" u="none" strike="noStrike" baseline="0" dirty="0" smtClean="0"/>
              <a:t>, sought to blend western with often ORIENTALIST-derived ideas about “traditional” India: Roy wante</a:t>
            </a:r>
            <a:r>
              <a:rPr lang="en-US" dirty="0" smtClean="0"/>
              <a:t>d to</a:t>
            </a:r>
            <a:r>
              <a:rPr lang="en-US" b="0" i="0" u="none" strike="noStrike" baseline="0" dirty="0" smtClean="0"/>
              <a:t> change India in ways compatible with western rationality but sought justification in the ANCIENT Hindu such as the UPANISHADS that Orientalists scholars had praised(86-88)</a:t>
            </a:r>
          </a:p>
          <a:p>
            <a:pPr lvl="1"/>
            <a:r>
              <a:rPr lang="en-US" dirty="0" smtClean="0"/>
              <a:t>These different responses often called </a:t>
            </a:r>
            <a:r>
              <a:rPr lang="en-US" b="0" i="0" u="none" strike="noStrike" baseline="0" dirty="0" smtClean="0"/>
              <a:t>proto-nationalism, especially when ORIENTALIZED tradition was contrasted</a:t>
            </a:r>
            <a:r>
              <a:rPr lang="en-US" b="0" i="0" u="none" strike="noStrike" dirty="0" smtClean="0"/>
              <a:t> with</a:t>
            </a:r>
            <a:r>
              <a:rPr lang="en-US" b="0" i="0" u="none" strike="noStrike" baseline="0" dirty="0" smtClean="0"/>
              <a:t> MACAULAY-like derogatory interpretation of Indian culture or tradition or practices</a:t>
            </a:r>
          </a:p>
          <a:p>
            <a:r>
              <a:rPr lang="en-US" dirty="0" smtClean="0"/>
              <a:t>Produced a period of great debate and discussion that carried on to late 19thC</a:t>
            </a:r>
            <a:endParaRPr lang="en-US" b="0" i="0" u="none" strike="noStrike" baseline="0" dirty="0" smtClean="0"/>
          </a:p>
          <a:p>
            <a:endParaRPr lang="en-US" b="0" i="0" u="none" strike="noStrike" baseline="0" dirty="0" smtClean="0"/>
          </a:p>
          <a:p>
            <a:pPr lvl="1"/>
            <a:endParaRPr lang="en-US" b="0" i="0" u="none" strike="noStrike" baseline="0" dirty="0" smtClean="0"/>
          </a:p>
          <a:p>
            <a:pPr lvl="1"/>
            <a:endParaRPr lang="en-US" dirty="0"/>
          </a:p>
        </p:txBody>
      </p:sp>
    </p:spTree>
    <p:extLst>
      <p:ext uri="{BB962C8B-B14F-4D97-AF65-F5344CB8AC3E}">
        <p14:creationId xmlns:p14="http://schemas.microsoft.com/office/powerpoint/2010/main" val="34590307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1857</a:t>
            </a:r>
            <a:endParaRPr lang="en-US" dirty="0"/>
          </a:p>
        </p:txBody>
      </p:sp>
      <p:sp>
        <p:nvSpPr>
          <p:cNvPr id="3" name="Content Placeholder 2"/>
          <p:cNvSpPr>
            <a:spLocks noGrp="1"/>
          </p:cNvSpPr>
          <p:nvPr>
            <p:ph idx="1"/>
          </p:nvPr>
        </p:nvSpPr>
        <p:spPr>
          <a:xfrm>
            <a:off x="209005" y="1214846"/>
            <a:ext cx="11756571" cy="5447211"/>
          </a:xfrm>
        </p:spPr>
        <p:txBody>
          <a:bodyPr/>
          <a:lstStyle/>
          <a:p>
            <a:r>
              <a:rPr lang="en-US" dirty="0" smtClean="0">
                <a:hlinkClick r:id="rId3"/>
              </a:rPr>
              <a:t>Dramatic</a:t>
            </a:r>
            <a:r>
              <a:rPr lang="en-US" dirty="0" smtClean="0"/>
              <a:t>, unlike the ones discussed earlier</a:t>
            </a:r>
          </a:p>
          <a:p>
            <a:r>
              <a:rPr lang="en-US" dirty="0" smtClean="0"/>
              <a:t>Start as a “</a:t>
            </a:r>
            <a:r>
              <a:rPr lang="en-US" dirty="0" err="1" smtClean="0"/>
              <a:t>sepoy</a:t>
            </a:r>
            <a:r>
              <a:rPr lang="en-US" dirty="0" smtClean="0"/>
              <a:t>” (soldiers’) mutiny, but quickly expands to include those who had grievances against the EIC, among </a:t>
            </a:r>
            <a:r>
              <a:rPr lang="en-US" b="1" i="1" dirty="0" smtClean="0"/>
              <a:t>former rulers</a:t>
            </a:r>
            <a:r>
              <a:rPr lang="en-US" dirty="0" smtClean="0"/>
              <a:t>, </a:t>
            </a:r>
            <a:r>
              <a:rPr lang="en-US" b="1" i="1" dirty="0" smtClean="0"/>
              <a:t>current peasants </a:t>
            </a:r>
            <a:r>
              <a:rPr lang="en-US" dirty="0" smtClean="0"/>
              <a:t>and </a:t>
            </a:r>
            <a:r>
              <a:rPr lang="en-US" b="1" i="1" dirty="0" smtClean="0"/>
              <a:t>artisans</a:t>
            </a:r>
            <a:r>
              <a:rPr lang="en-US" dirty="0" smtClean="0"/>
              <a:t> among others</a:t>
            </a:r>
            <a:endParaRPr lang="en-US" b="1" i="1" dirty="0" smtClean="0"/>
          </a:p>
          <a:p>
            <a:r>
              <a:rPr lang="en-US" b="0" i="0" u="none" strike="noStrike" baseline="0" dirty="0" smtClean="0"/>
              <a:t>Soldiers reach Delhi where they "restored" as the ruler of India, a very reluctant Mughal emperor </a:t>
            </a:r>
            <a:r>
              <a:rPr lang="en-US" b="0" i="0" u="none" strike="noStrike" baseline="0" dirty="0" smtClean="0">
                <a:hlinkClick r:id="rId4"/>
              </a:rPr>
              <a:t>Bahadur Shah II</a:t>
            </a:r>
            <a:r>
              <a:rPr lang="en-US" b="0" i="0" u="none" strike="noStrike" baseline="0" dirty="0" smtClean="0"/>
              <a:t> </a:t>
            </a:r>
          </a:p>
          <a:p>
            <a:r>
              <a:rPr lang="en-US" b="0" i="0" u="none" strike="noStrike" baseline="0" dirty="0" smtClean="0"/>
              <a:t>Over the next year or so, British lost control over large parts of northern India, some parts of Deccan, and sections of eastern India.  </a:t>
            </a:r>
          </a:p>
          <a:p>
            <a:r>
              <a:rPr lang="en-US" dirty="0" smtClean="0"/>
              <a:t>Differently described as a </a:t>
            </a:r>
            <a:r>
              <a:rPr lang="en-US" b="0" i="0" u="none" strike="noStrike" baseline="0" dirty="0" smtClean="0"/>
              <a:t>mutiny, a revolt, a rebellion, or a war of independence</a:t>
            </a:r>
          </a:p>
          <a:p>
            <a:r>
              <a:rPr lang="en-US" b="0" i="0" u="none" strike="noStrike" baseline="0" dirty="0" smtClean="0"/>
              <a:t>Was crushed within a year, and very brutally so, by the force of arms, and with a ferocity that bordered on genocide at times.   </a:t>
            </a:r>
          </a:p>
          <a:p>
            <a:endParaRPr lang="en-US" dirty="0"/>
          </a:p>
        </p:txBody>
      </p:sp>
    </p:spTree>
    <p:extLst>
      <p:ext uri="{BB962C8B-B14F-4D97-AF65-F5344CB8AC3E}">
        <p14:creationId xmlns:p14="http://schemas.microsoft.com/office/powerpoint/2010/main" val="17025274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18000" b="-1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Questions about 1857	</a:t>
            </a:r>
            <a:endParaRPr lang="en-US" dirty="0"/>
          </a:p>
        </p:txBody>
      </p:sp>
      <p:sp>
        <p:nvSpPr>
          <p:cNvPr id="3" name="Content Placeholder 2"/>
          <p:cNvSpPr>
            <a:spLocks noGrp="1"/>
          </p:cNvSpPr>
          <p:nvPr>
            <p:ph idx="1"/>
          </p:nvPr>
        </p:nvSpPr>
        <p:spPr/>
        <p:txBody>
          <a:bodyPr/>
          <a:lstStyle/>
          <a:p>
            <a:r>
              <a:rPr lang="en-US" dirty="0" smtClean="0"/>
              <a:t>Why?</a:t>
            </a:r>
          </a:p>
          <a:p>
            <a:r>
              <a:rPr lang="en-US" dirty="0" smtClean="0"/>
              <a:t>What sort of revolt was it?  Nature of the Movement</a:t>
            </a:r>
          </a:p>
          <a:p>
            <a:r>
              <a:rPr lang="en-US" dirty="0" smtClean="0"/>
              <a:t>What IMPACTS did it have?</a:t>
            </a:r>
            <a:endParaRPr lang="en-US" dirty="0"/>
          </a:p>
        </p:txBody>
      </p:sp>
    </p:spTree>
    <p:extLst>
      <p:ext uri="{BB962C8B-B14F-4D97-AF65-F5344CB8AC3E}">
        <p14:creationId xmlns:p14="http://schemas.microsoft.com/office/powerpoint/2010/main" val="40606378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112108"/>
            <a:ext cx="10515600" cy="1112108"/>
          </a:xfrm>
        </p:spPr>
        <p:txBody>
          <a:bodyPr>
            <a:normAutofit/>
          </a:bodyPr>
          <a:lstStyle/>
          <a:p>
            <a:endParaRPr lang="en-US" dirty="0"/>
          </a:p>
        </p:txBody>
      </p:sp>
      <p:sp>
        <p:nvSpPr>
          <p:cNvPr id="3" name="Content Placeholder 2"/>
          <p:cNvSpPr>
            <a:spLocks noGrp="1"/>
          </p:cNvSpPr>
          <p:nvPr>
            <p:ph idx="1"/>
          </p:nvPr>
        </p:nvSpPr>
        <p:spPr>
          <a:xfrm>
            <a:off x="0" y="0"/>
            <a:ext cx="12192000" cy="6857999"/>
          </a:xfrm>
        </p:spPr>
        <p:txBody>
          <a:bodyPr>
            <a:normAutofit fontScale="92500" lnSpcReduction="20000"/>
          </a:bodyPr>
          <a:lstStyle/>
          <a:p>
            <a:pPr marL="0" indent="0">
              <a:buNone/>
            </a:pPr>
            <a:r>
              <a:rPr lang="en-US" sz="3500" b="1" dirty="0" smtClean="0"/>
              <a:t>Causes: </a:t>
            </a:r>
            <a:r>
              <a:rPr lang="en-US" sz="3500" b="1" i="0" u="none" strike="noStrike" baseline="0" dirty="0" smtClean="0"/>
              <a:t>WHY Revolt?</a:t>
            </a:r>
          </a:p>
          <a:p>
            <a:r>
              <a:rPr lang="en-US" b="0" i="0" u="none" strike="noStrike" baseline="0" dirty="0" smtClean="0"/>
              <a:t>ECONOMIC policies of EIC : LAND REVENUE; COMMERCIALIZATION of AGRICULTURE; DEINDUSTRIALIZATION</a:t>
            </a:r>
          </a:p>
          <a:p>
            <a:pPr lvl="1"/>
            <a:r>
              <a:rPr lang="en-US" dirty="0" smtClean="0"/>
              <a:t>Impact on the lower orders of society, but also some ZAMINDARS and influential people</a:t>
            </a:r>
            <a:endParaRPr lang="en-US" b="0" i="0" u="none" strike="noStrike" baseline="0" dirty="0" smtClean="0"/>
          </a:p>
          <a:p>
            <a:r>
              <a:rPr lang="en-US" b="0" i="0" u="none" strike="noStrike" baseline="0" dirty="0" smtClean="0"/>
              <a:t>FORMER</a:t>
            </a:r>
            <a:r>
              <a:rPr lang="en-US" b="0" i="0" u="none" strike="noStrike" dirty="0" smtClean="0"/>
              <a:t> RULERS : </a:t>
            </a:r>
            <a:r>
              <a:rPr lang="en-US" b="0" i="0" u="none" strike="noStrike" baseline="0" dirty="0" smtClean="0"/>
              <a:t>Conquest, Doctrine of LAPSE, etc. Former rulers of territories annexed by the British obviously unhappy with the state of affairs, and they were some of the major leaders of the revolt</a:t>
            </a:r>
          </a:p>
          <a:p>
            <a:r>
              <a:rPr lang="en-US" b="0" i="0" u="none" strike="noStrike" baseline="0" dirty="0" smtClean="0"/>
              <a:t>Immediate cause was annexation of AWADH</a:t>
            </a:r>
            <a:r>
              <a:rPr lang="en-US" b="0" i="0" u="none" strike="noStrike" dirty="0" smtClean="0"/>
              <a:t> (</a:t>
            </a:r>
            <a:r>
              <a:rPr lang="en-US" b="0" i="0" u="none" strike="noStrike" baseline="0" dirty="0" smtClean="0"/>
              <a:t>OUDH) in 1856:</a:t>
            </a:r>
            <a:r>
              <a:rPr lang="en-US" b="0" i="0" u="none" strike="noStrike" dirty="0" smtClean="0"/>
              <a:t> A</a:t>
            </a:r>
            <a:r>
              <a:rPr lang="en-US" b="0" i="0" u="none" strike="noStrike" baseline="0" dirty="0" smtClean="0"/>
              <a:t> "subsidiary ally“ who, in return for "protection" paid huge amount annually</a:t>
            </a:r>
          </a:p>
          <a:p>
            <a:r>
              <a:rPr lang="en-US" dirty="0" smtClean="0"/>
              <a:t>But treaty did not save </a:t>
            </a:r>
            <a:r>
              <a:rPr lang="en-US" dirty="0" err="1" smtClean="0"/>
              <a:t>Awadh</a:t>
            </a:r>
            <a:r>
              <a:rPr lang="en-US" dirty="0" smtClean="0"/>
              <a:t> from annexation in </a:t>
            </a:r>
            <a:r>
              <a:rPr lang="en-US" b="0" i="0" u="none" strike="noStrike" baseline="0" dirty="0" smtClean="0"/>
              <a:t>1856 on grounds of “maladministration.”  No resistance, because thanks to earlier treaty no real </a:t>
            </a:r>
            <a:r>
              <a:rPr lang="en-US" b="0" i="0" u="none" strike="noStrike" baseline="0" dirty="0" err="1" smtClean="0"/>
              <a:t>Awadh</a:t>
            </a:r>
            <a:r>
              <a:rPr lang="en-US" b="0" i="0" u="none" strike="noStrike" baseline="0" dirty="0" smtClean="0"/>
              <a:t> army.  This patently deceitful act made a lot of rulers angry, and others very worried</a:t>
            </a:r>
          </a:p>
          <a:p>
            <a:r>
              <a:rPr lang="en-US" b="0" i="0" u="none" strike="noStrike" baseline="0" dirty="0" smtClean="0"/>
              <a:t>British attempts at introducing "reforms“ (Abolition of Sati for example) often cited as important, because it was perceived as attack on religion.  While religion important, had that been primary cause, the  revolt more widespread than it was</a:t>
            </a:r>
          </a:p>
          <a:p>
            <a:r>
              <a:rPr lang="en-US" b="0" i="0" u="none" strike="noStrike" baseline="0" dirty="0" smtClean="0"/>
              <a:t>The infamous </a:t>
            </a:r>
            <a:r>
              <a:rPr lang="en-US" b="0" i="0" u="none" strike="noStrike" baseline="0" dirty="0" smtClean="0">
                <a:hlinkClick r:id="rId3"/>
              </a:rPr>
              <a:t>greased cartridges </a:t>
            </a:r>
            <a:r>
              <a:rPr lang="en-US" b="0" i="0" u="none" strike="noStrike" baseline="0" dirty="0" smtClean="0"/>
              <a:t>were the last straw... asking Hindu or Muslim soldiers to bite into cartridges they believed to be covered with pig or beef fat, insensitive and strategically shortsighted.  Pigs unclean to Muslims, and Hindus of most castes  not touch beef.</a:t>
            </a:r>
          </a:p>
          <a:p>
            <a:r>
              <a:rPr lang="en-US" b="0" i="0" u="none" strike="noStrike" baseline="0" dirty="0" smtClean="0"/>
              <a:t>Policies from 1765-1856 </a:t>
            </a:r>
            <a:r>
              <a:rPr lang="en-US" dirty="0" smtClean="0"/>
              <a:t>contributed to revolt of 1857</a:t>
            </a:r>
            <a:endParaRPr lang="en-US" dirty="0"/>
          </a:p>
        </p:txBody>
      </p:sp>
    </p:spTree>
    <p:extLst>
      <p:ext uri="{BB962C8B-B14F-4D97-AF65-F5344CB8AC3E}">
        <p14:creationId xmlns:p14="http://schemas.microsoft.com/office/powerpoint/2010/main" val="1986954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10000" b="-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88273"/>
          </a:xfrm>
        </p:spPr>
        <p:txBody>
          <a:bodyPr/>
          <a:lstStyle/>
          <a:p>
            <a:r>
              <a:rPr lang="en-US" dirty="0" smtClean="0"/>
              <a:t>Nature of Revolt: National? Feudal? Neither?</a:t>
            </a:r>
            <a:endParaRPr lang="en-US" dirty="0"/>
          </a:p>
        </p:txBody>
      </p:sp>
      <p:sp>
        <p:nvSpPr>
          <p:cNvPr id="3" name="Content Placeholder 2"/>
          <p:cNvSpPr>
            <a:spLocks noGrp="1"/>
          </p:cNvSpPr>
          <p:nvPr>
            <p:ph idx="1"/>
          </p:nvPr>
        </p:nvSpPr>
        <p:spPr>
          <a:xfrm>
            <a:off x="117566" y="1005840"/>
            <a:ext cx="12074434" cy="5852160"/>
          </a:xfrm>
        </p:spPr>
        <p:txBody>
          <a:bodyPr>
            <a:normAutofit fontScale="92500" lnSpcReduction="20000"/>
          </a:bodyPr>
          <a:lstStyle/>
          <a:p>
            <a:r>
              <a:rPr lang="en-US" b="0" i="0" u="none" strike="noStrike" baseline="0" dirty="0" smtClean="0"/>
              <a:t>1857 was neither a nationalist, nor "feudal" revolt</a:t>
            </a:r>
          </a:p>
          <a:p>
            <a:r>
              <a:rPr lang="en-US" dirty="0" smtClean="0"/>
              <a:t>Not widespread enough to be a “national” revolt. </a:t>
            </a:r>
            <a:r>
              <a:rPr lang="en-US" b="0" i="0" u="none" strike="noStrike" baseline="0" dirty="0" smtClean="0">
                <a:hlinkClick r:id="rId3"/>
              </a:rPr>
              <a:t>LIMITED geographically</a:t>
            </a:r>
            <a:r>
              <a:rPr lang="en-US" b="0" i="0" u="none" strike="noStrike" baseline="0" dirty="0" smtClean="0"/>
              <a:t>. Main focus NORTH, and EAST.  There too NO PUNJAB, NO BENGAL.</a:t>
            </a:r>
          </a:p>
          <a:p>
            <a:r>
              <a:rPr lang="en-US" b="0" i="0" u="none" strike="noStrike" baseline="0" dirty="0" smtClean="0"/>
              <a:t>NO support in PRESIDENCY TOWNS (BOMBAY, CALCUTTA,</a:t>
            </a:r>
            <a:r>
              <a:rPr lang="en-US" b="0" i="0" u="none" strike="noStrike" dirty="0" smtClean="0"/>
              <a:t> MADRAS)</a:t>
            </a:r>
            <a:r>
              <a:rPr lang="en-US" b="0" i="0" u="none" strike="noStrike" baseline="0" dirty="0" smtClean="0"/>
              <a:t>.  </a:t>
            </a:r>
            <a:r>
              <a:rPr lang="en-US" b="0" i="0" u="none" strike="noStrike" baseline="0" dirty="0" err="1" smtClean="0"/>
              <a:t>Derozians</a:t>
            </a:r>
            <a:r>
              <a:rPr lang="en-US" b="0" i="0" u="none" strike="noStrike" baseline="0" dirty="0" smtClean="0"/>
              <a:t> and</a:t>
            </a:r>
            <a:r>
              <a:rPr lang="en-US" b="0" i="0" u="none" strike="noStrike" dirty="0" smtClean="0"/>
              <a:t> </a:t>
            </a:r>
            <a:r>
              <a:rPr lang="en-US" dirty="0" smtClean="0"/>
              <a:t>ROY remained loyal, conservative Hindus and Muslims did join rebels</a:t>
            </a:r>
          </a:p>
          <a:p>
            <a:r>
              <a:rPr lang="en-US" b="1" dirty="0" err="1" smtClean="0"/>
              <a:t>Restorationist</a:t>
            </a:r>
            <a:r>
              <a:rPr lang="en-US" dirty="0" smtClean="0"/>
              <a:t>, rather than transformative, seeking to re-establish something that had existed, rather than something NEW, like a NATION</a:t>
            </a:r>
            <a:endParaRPr lang="en-US" b="0" i="0" u="none" strike="noStrike" baseline="0" dirty="0" smtClean="0"/>
          </a:p>
          <a:p>
            <a:r>
              <a:rPr lang="en-US" b="0" i="0" u="none" strike="noStrike" baseline="0" dirty="0" smtClean="0"/>
              <a:t>Led for most part by TRADITIONAL leaders, but NOT everywhere, and many traditional</a:t>
            </a:r>
            <a:r>
              <a:rPr lang="en-US" dirty="0"/>
              <a:t> </a:t>
            </a:r>
            <a:r>
              <a:rPr lang="en-US" dirty="0" smtClean="0"/>
              <a:t>leaders stayed LOYAL to British. </a:t>
            </a:r>
          </a:p>
          <a:p>
            <a:r>
              <a:rPr lang="en-US" dirty="0" smtClean="0"/>
              <a:t>Important role played by LOWER orders of society (Subaltern groups) In </a:t>
            </a:r>
            <a:r>
              <a:rPr lang="en-US" b="0" i="0" u="none" strike="noStrike" baseline="0" dirty="0" smtClean="0"/>
              <a:t>many cases peasants, tribal groups, poor people FORCED leaders to take up arms against the British </a:t>
            </a:r>
          </a:p>
          <a:p>
            <a:r>
              <a:rPr lang="en-US" b="0" i="0" u="none" strike="noStrike" baseline="0" dirty="0" smtClean="0"/>
              <a:t>These subaltern</a:t>
            </a:r>
            <a:r>
              <a:rPr lang="en-US" b="0" i="0" u="none" strike="noStrike" dirty="0" smtClean="0"/>
              <a:t> groups </a:t>
            </a:r>
            <a:r>
              <a:rPr lang="en-US" b="0" i="0" u="none" strike="noStrike" baseline="0" dirty="0" smtClean="0"/>
              <a:t>have their own logic, operate according to own cultural principles. </a:t>
            </a:r>
          </a:p>
          <a:p>
            <a:r>
              <a:rPr lang="en-US" b="0" i="0" u="none" strike="noStrike" baseline="0" dirty="0" smtClean="0"/>
              <a:t>Precisely because it was NOT a modern nationalist revolt, they do not forge extra-local linkages</a:t>
            </a:r>
            <a:endParaRPr lang="en-US" dirty="0" smtClean="0"/>
          </a:p>
          <a:p>
            <a:endParaRPr lang="en-US" dirty="0"/>
          </a:p>
        </p:txBody>
      </p:sp>
    </p:spTree>
    <p:extLst>
      <p:ext uri="{BB962C8B-B14F-4D97-AF65-F5344CB8AC3E}">
        <p14:creationId xmlns:p14="http://schemas.microsoft.com/office/powerpoint/2010/main" val="19031273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64972"/>
          </a:xfrm>
        </p:spPr>
        <p:txBody>
          <a:bodyPr/>
          <a:lstStyle/>
          <a:p>
            <a:r>
              <a:rPr lang="en-US" dirty="0" smtClean="0"/>
              <a:t>IMPACT</a:t>
            </a:r>
            <a:endParaRPr lang="en-US" dirty="0"/>
          </a:p>
        </p:txBody>
      </p:sp>
      <p:sp>
        <p:nvSpPr>
          <p:cNvPr id="3" name="Content Placeholder 2"/>
          <p:cNvSpPr>
            <a:spLocks noGrp="1"/>
          </p:cNvSpPr>
          <p:nvPr>
            <p:ph idx="1"/>
          </p:nvPr>
        </p:nvSpPr>
        <p:spPr>
          <a:xfrm>
            <a:off x="0" y="708454"/>
            <a:ext cx="12192000" cy="6149546"/>
          </a:xfrm>
        </p:spPr>
        <p:txBody>
          <a:bodyPr>
            <a:normAutofit fontScale="85000" lnSpcReduction="20000"/>
          </a:bodyPr>
          <a:lstStyle/>
          <a:p>
            <a:r>
              <a:rPr lang="en-US" dirty="0" smtClean="0"/>
              <a:t>Put </a:t>
            </a:r>
            <a:r>
              <a:rPr lang="en-US" dirty="0"/>
              <a:t>down with a very heavy hand. "Mutineers" were tied to the mouths of cannons and blown away, entire villages were lynched, the whole population of Delhi was made to move out the city, and made to sign an oath of </a:t>
            </a:r>
            <a:r>
              <a:rPr lang="en-US" dirty="0" smtClean="0"/>
              <a:t>allegiance </a:t>
            </a:r>
            <a:r>
              <a:rPr lang="en-US" dirty="0"/>
              <a:t>before they were </a:t>
            </a:r>
            <a:r>
              <a:rPr lang="en-US" dirty="0" smtClean="0"/>
              <a:t>allowed to return</a:t>
            </a:r>
          </a:p>
          <a:p>
            <a:r>
              <a:rPr lang="en-US" dirty="0" smtClean="0"/>
              <a:t>Realized the </a:t>
            </a:r>
            <a:r>
              <a:rPr lang="en-US" dirty="0"/>
              <a:t>worst fears of the British in </a:t>
            </a:r>
            <a:r>
              <a:rPr lang="en-US" dirty="0" smtClean="0"/>
              <a:t>India and had a </a:t>
            </a:r>
            <a:r>
              <a:rPr lang="en-US" dirty="0"/>
              <a:t>deep impact on the ruling </a:t>
            </a:r>
            <a:r>
              <a:rPr lang="en-US" dirty="0" smtClean="0"/>
              <a:t>psyche. </a:t>
            </a:r>
            <a:r>
              <a:rPr lang="en-US" dirty="0"/>
              <a:t>1857 became an important metaphor, never far from the surface in whatever policies they </a:t>
            </a:r>
            <a:r>
              <a:rPr lang="en-US" dirty="0" smtClean="0"/>
              <a:t>adopted after the revolt</a:t>
            </a:r>
          </a:p>
          <a:p>
            <a:r>
              <a:rPr lang="en-US" b="1" dirty="0" smtClean="0"/>
              <a:t>Direct colonial rule now: </a:t>
            </a:r>
            <a:r>
              <a:rPr lang="en-US" dirty="0"/>
              <a:t>EIC </a:t>
            </a:r>
            <a:r>
              <a:rPr lang="en-US" dirty="0" smtClean="0"/>
              <a:t>authority was being </a:t>
            </a:r>
            <a:r>
              <a:rPr lang="en-US" dirty="0"/>
              <a:t>eroded </a:t>
            </a:r>
            <a:r>
              <a:rPr lang="en-US" dirty="0" smtClean="0"/>
              <a:t>over </a:t>
            </a:r>
            <a:r>
              <a:rPr lang="en-US" dirty="0"/>
              <a:t>time, now </a:t>
            </a:r>
            <a:r>
              <a:rPr lang="en-US" dirty="0" smtClean="0"/>
              <a:t>Britain took </a:t>
            </a:r>
            <a:r>
              <a:rPr lang="en-US" dirty="0"/>
              <a:t>direct charge, and in </a:t>
            </a:r>
            <a:r>
              <a:rPr lang="en-US" b="1" dirty="0"/>
              <a:t>1877 Queen Victoria crowned Empress of </a:t>
            </a:r>
            <a:r>
              <a:rPr lang="en-US" b="1" dirty="0" smtClean="0"/>
              <a:t>India</a:t>
            </a:r>
            <a:r>
              <a:rPr lang="en-US" dirty="0" smtClean="0"/>
              <a:t>  </a:t>
            </a:r>
            <a:endParaRPr lang="en-US" dirty="0"/>
          </a:p>
          <a:p>
            <a:r>
              <a:rPr lang="en-US" dirty="0"/>
              <a:t>Victoria’s Proclamation said no more political expansion, and no interference in religious customs on Indians</a:t>
            </a:r>
          </a:p>
          <a:p>
            <a:r>
              <a:rPr lang="en-US" dirty="0" smtClean="0"/>
              <a:t>So, end </a:t>
            </a:r>
            <a:r>
              <a:rPr lang="en-US" b="1" dirty="0" smtClean="0"/>
              <a:t>reform policies </a:t>
            </a:r>
            <a:r>
              <a:rPr lang="en-US" dirty="0" smtClean="0"/>
              <a:t>that many British believed led to the revolt</a:t>
            </a:r>
            <a:endParaRPr lang="en-US" dirty="0"/>
          </a:p>
          <a:p>
            <a:r>
              <a:rPr lang="en-US" dirty="0" smtClean="0"/>
              <a:t>Politically, </a:t>
            </a:r>
            <a:r>
              <a:rPr lang="en-US" b="1" dirty="0"/>
              <a:t>alliances with some </a:t>
            </a:r>
            <a:r>
              <a:rPr lang="en-US" b="1" dirty="0" smtClean="0"/>
              <a:t>important </a:t>
            </a:r>
            <a:r>
              <a:rPr lang="en-US" b="1" dirty="0"/>
              <a:t>local interests</a:t>
            </a:r>
            <a:r>
              <a:rPr lang="en-US" dirty="0"/>
              <a:t>, </a:t>
            </a:r>
            <a:r>
              <a:rPr lang="en-US" dirty="0" smtClean="0"/>
              <a:t>e.g. </a:t>
            </a:r>
            <a:r>
              <a:rPr lang="en-US" dirty="0"/>
              <a:t>the TALUQDARS </a:t>
            </a:r>
            <a:r>
              <a:rPr lang="en-US" dirty="0" smtClean="0"/>
              <a:t>a group </a:t>
            </a:r>
            <a:r>
              <a:rPr lang="en-US" dirty="0"/>
              <a:t>of landowners in </a:t>
            </a:r>
            <a:r>
              <a:rPr lang="en-US" dirty="0" err="1" smtClean="0"/>
              <a:t>Awadh</a:t>
            </a:r>
            <a:endParaRPr lang="en-US" dirty="0" smtClean="0"/>
          </a:p>
          <a:p>
            <a:r>
              <a:rPr lang="en-US" dirty="0" smtClean="0"/>
              <a:t>Princes assured of their territories and become allies</a:t>
            </a:r>
            <a:endParaRPr lang="en-US" dirty="0"/>
          </a:p>
          <a:p>
            <a:r>
              <a:rPr lang="en-US" dirty="0" smtClean="0"/>
              <a:t>Now </a:t>
            </a:r>
            <a:r>
              <a:rPr lang="en-US" b="1" dirty="0" smtClean="0"/>
              <a:t>security issues more important than ever, </a:t>
            </a:r>
            <a:r>
              <a:rPr lang="en-US" b="1" dirty="0"/>
              <a:t>and steps taken to ensure that </a:t>
            </a:r>
            <a:r>
              <a:rPr lang="en-US" b="1" dirty="0" smtClean="0"/>
              <a:t>British </a:t>
            </a:r>
            <a:r>
              <a:rPr lang="en-US" b="1" dirty="0"/>
              <a:t>never lost monopoly of force, coercion, in </a:t>
            </a:r>
            <a:r>
              <a:rPr lang="en-US" b="1" dirty="0" smtClean="0"/>
              <a:t>India</a:t>
            </a:r>
          </a:p>
          <a:p>
            <a:pPr lvl="1"/>
            <a:r>
              <a:rPr lang="en-US" b="1" dirty="0" smtClean="0"/>
              <a:t>Army larger % </a:t>
            </a:r>
            <a:r>
              <a:rPr lang="en-US" b="1" dirty="0"/>
              <a:t>of white </a:t>
            </a:r>
            <a:r>
              <a:rPr lang="en-US" b="1" dirty="0" smtClean="0"/>
              <a:t>troops</a:t>
            </a:r>
          </a:p>
          <a:p>
            <a:pPr lvl="1"/>
            <a:r>
              <a:rPr lang="en-US" b="1" dirty="0" smtClean="0"/>
              <a:t>PAX </a:t>
            </a:r>
            <a:r>
              <a:rPr lang="en-US" b="1" dirty="0"/>
              <a:t>Britannica, outlaw possession of </a:t>
            </a:r>
            <a:r>
              <a:rPr lang="en-US" b="1" dirty="0" smtClean="0"/>
              <a:t>arms by Indians</a:t>
            </a:r>
            <a:endParaRPr lang="en-US" b="1" dirty="0"/>
          </a:p>
          <a:p>
            <a:endParaRPr lang="en-US" dirty="0" smtClean="0"/>
          </a:p>
          <a:p>
            <a:endParaRPr lang="en-US" dirty="0"/>
          </a:p>
        </p:txBody>
      </p:sp>
    </p:spTree>
    <p:extLst>
      <p:ext uri="{BB962C8B-B14F-4D97-AF65-F5344CB8AC3E}">
        <p14:creationId xmlns:p14="http://schemas.microsoft.com/office/powerpoint/2010/main" val="2221303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1850</Words>
  <Application>Microsoft Office PowerPoint</Application>
  <PresentationFormat>Widescreen</PresentationFormat>
  <Paragraphs>99</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Early Indian Responses to EIC Rule</vt:lpstr>
      <vt:lpstr>Changing Contexts: “Culture and History”</vt:lpstr>
      <vt:lpstr>Response in context of a combination of issues</vt:lpstr>
      <vt:lpstr>Variety of Early Responses</vt:lpstr>
      <vt:lpstr>1857</vt:lpstr>
      <vt:lpstr>Three Questions about 1857 </vt:lpstr>
      <vt:lpstr>PowerPoint Presentation</vt:lpstr>
      <vt:lpstr>Nature of Revolt: National? Feudal? Neither?</vt:lpstr>
      <vt:lpstr>IMPACT</vt:lpstr>
      <vt:lpstr>Change in Attitudes: Increased Separation</vt:lpstr>
      <vt:lpstr>Administrative Changes</vt:lpstr>
      <vt:lpstr>Economic Changes</vt:lpstr>
    </vt:vector>
  </TitlesOfParts>
  <Company>Northern Arizona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Early Indian Responses to EIC Rule</dc:title>
  <dc:creator>Sanjay Joshi</dc:creator>
  <cp:lastModifiedBy>Sanjay Joshi</cp:lastModifiedBy>
  <cp:revision>20</cp:revision>
  <dcterms:created xsi:type="dcterms:W3CDTF">2016-09-18T23:05:42Z</dcterms:created>
  <dcterms:modified xsi:type="dcterms:W3CDTF">2022-09-22T19:30:08Z</dcterms:modified>
</cp:coreProperties>
</file>