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9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6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18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4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22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33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02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18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73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77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1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17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76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90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2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6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8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2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5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5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5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0BC8-568D-4D5C-B213-7906E0F99F3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AB568-08C6-43D8-AB6B-AD2CCCFE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AB1F-F7C0-4D17-B1D0-134EDA9BD6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3DAB-66BA-4263-8DDB-4ADFE561F0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6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an.ucc.nau.edu/~sj6/indiachronology.ht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ishempire.co.uk/article/castesystem.htm" TargetMode="External"/><Relationship Id="rId2" Type="http://schemas.openxmlformats.org/officeDocument/2006/relationships/hyperlink" Target="http://jan.ucc.nau.edu/~sj6/Caste.pptx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jstor.org/stable/277315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sofindia.com/history/lodi-dynasty-map.jpg" TargetMode="External"/><Relationship Id="rId2" Type="http://schemas.openxmlformats.org/officeDocument/2006/relationships/hyperlink" Target="https://www.worldhistorymaps.info/wp-content/uploads/2021/03/sindh_700ad.jp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History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37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972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53949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Purpose today two fold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Large Patterns 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Overview to ca. 1500 (where your textbook more or less begins)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 Large Patterns </a:t>
            </a:r>
            <a:r>
              <a:rPr lang="en-US" b="1" i="0" u="sng" dirty="0" smtClean="0">
                <a:solidFill>
                  <a:srgbClr val="993300"/>
                </a:solidFill>
                <a:effectLst/>
                <a:latin typeface="Times New Roman" panose="02020603050405020304" pitchFamily="18" charset="0"/>
                <a:hlinkClick r:id="rId2"/>
              </a:rPr>
              <a:t>Indian History:  A Chronological Overview</a:t>
            </a:r>
            <a:endParaRPr lang="en-US" b="1" i="0" u="sng" dirty="0" smtClean="0">
              <a:solidFill>
                <a:srgbClr val="993300"/>
              </a:solidFill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Making of “Classical” India 2500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BCE 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-700 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(3200 years)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Making of Diversity  600 1800  CE  (1200 years)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Europeans 1500-1900 (400 years)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Nationalism  1850-1947 (100 years)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Since Independence  (70 years)</a:t>
            </a:r>
          </a:p>
          <a:p>
            <a:r>
              <a:rPr lang="en-US" dirty="0"/>
              <a:t>There are TWO main areas of </a:t>
            </a:r>
            <a:r>
              <a:rPr lang="en-US" b="1" dirty="0"/>
              <a:t>HISTORY </a:t>
            </a:r>
            <a:r>
              <a:rPr lang="en-US" dirty="0"/>
              <a:t>I would like to address  </a:t>
            </a:r>
          </a:p>
          <a:p>
            <a:r>
              <a:rPr lang="en-US" b="1" dirty="0"/>
              <a:t> </a:t>
            </a:r>
            <a:r>
              <a:rPr lang="en-US" b="1" dirty="0" smtClean="0"/>
              <a:t>POLITICAL-ECONOMIC </a:t>
            </a:r>
            <a:r>
              <a:rPr lang="en-US" b="1" dirty="0"/>
              <a:t>and </a:t>
            </a:r>
            <a:r>
              <a:rPr lang="en-US" b="1" dirty="0" smtClean="0"/>
              <a:t>SOCIAL/CULTURAL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/>
              <a:t>as you will see, </a:t>
            </a:r>
            <a:r>
              <a:rPr lang="en-US" b="1" dirty="0" smtClean="0"/>
              <a:t>the two are related</a:t>
            </a:r>
            <a:endParaRPr lang="en-US" dirty="0"/>
          </a:p>
          <a:p>
            <a:r>
              <a:rPr lang="en-US" b="1" dirty="0"/>
              <a:t>A theme running </a:t>
            </a:r>
            <a:r>
              <a:rPr lang="en-US" b="1" dirty="0" smtClean="0"/>
              <a:t>through  </a:t>
            </a:r>
            <a:r>
              <a:rPr lang="en-US" b="1" dirty="0"/>
              <a:t>all of these is DIVERSITY, how central it has been to the make up of </a:t>
            </a:r>
            <a:r>
              <a:rPr lang="en-US" b="1" dirty="0" smtClean="0"/>
              <a:t>India</a:t>
            </a:r>
          </a:p>
          <a:p>
            <a:r>
              <a:rPr lang="en-US" b="1" dirty="0" smtClean="0"/>
              <a:t>Some issues </a:t>
            </a:r>
            <a:r>
              <a:rPr lang="en-US" b="1" dirty="0"/>
              <a:t>of interpretation, </a:t>
            </a:r>
            <a:r>
              <a:rPr lang="en-US" b="1" dirty="0" smtClean="0"/>
              <a:t>British </a:t>
            </a:r>
            <a:r>
              <a:rPr lang="en-US" b="1" dirty="0"/>
              <a:t>and Nationalist </a:t>
            </a:r>
            <a:r>
              <a:rPr lang="en-US" b="1" dirty="0" smtClean="0"/>
              <a:t>interpretations </a:t>
            </a:r>
            <a:r>
              <a:rPr lang="en-US" b="1" dirty="0"/>
              <a:t>of </a:t>
            </a:r>
            <a:r>
              <a:rPr lang="en-US" b="1" dirty="0" smtClean="0"/>
              <a:t>history, also </a:t>
            </a:r>
            <a:r>
              <a:rPr lang="en-US" b="1" dirty="0"/>
              <a:t>come into the </a:t>
            </a:r>
            <a:r>
              <a:rPr lang="en-US" b="1" dirty="0" smtClean="0"/>
              <a:t>picture</a:t>
            </a:r>
            <a:endParaRPr lang="en-US" dirty="0"/>
          </a:p>
          <a:p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2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Overview</a:t>
            </a:r>
            <a:b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“CLASSICAL PATTERN”  What does that phrase mean? The “classical” of South Asia must include developments relating to:</a:t>
            </a:r>
          </a:p>
          <a:p>
            <a:pPr lvl="1"/>
            <a:r>
              <a:rPr lang="en-US" dirty="0" smtClean="0"/>
              <a:t>POLITICAL: Kingship State formation, Empires</a:t>
            </a:r>
          </a:p>
          <a:p>
            <a:pPr lvl="1"/>
            <a:r>
              <a:rPr lang="en-US" dirty="0" smtClean="0"/>
              <a:t>SOCIAL : formations, Varna / Caste</a:t>
            </a:r>
          </a:p>
          <a:p>
            <a:pPr lvl="1"/>
            <a:r>
              <a:rPr lang="en-US" dirty="0" smtClean="0"/>
              <a:t>CHALLENGES : Upanishads, Buddhism, Jainism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Migrations and Absorption</a:t>
            </a:r>
          </a:p>
          <a:p>
            <a:r>
              <a:rPr lang="en-US" dirty="0" smtClean="0"/>
              <a:t>KEY to this tradition is DIVERSITY and PLURALISM</a:t>
            </a:r>
          </a:p>
          <a:p>
            <a:r>
              <a:rPr lang="en-US" dirty="0" smtClean="0"/>
              <a:t>Long Term Pattern of CENTRALIZATION / DECENTRALIZATION</a:t>
            </a:r>
          </a:p>
          <a:p>
            <a:r>
              <a:rPr lang="en-US" dirty="0" smtClean="0"/>
              <a:t>REGIONAL and CULTURAL DIVERSITY</a:t>
            </a:r>
          </a:p>
          <a:p>
            <a:r>
              <a:rPr lang="en-US" dirty="0" smtClean="0"/>
              <a:t>Regional Kingdoms and Languages (700-1200 BCE)</a:t>
            </a:r>
          </a:p>
          <a:p>
            <a:r>
              <a:rPr lang="en-US" dirty="0" smtClean="0"/>
              <a:t>Islam 700 CE onwards: makes a new contribution, radical egalitarianism &amp; refusal of Varna</a:t>
            </a:r>
          </a:p>
          <a:p>
            <a:r>
              <a:rPr lang="en-US" dirty="0" smtClean="0"/>
              <a:t>Delhi Sultanates 1200-1500</a:t>
            </a:r>
          </a:p>
          <a:p>
            <a:r>
              <a:rPr lang="en-US" dirty="0" smtClean="0"/>
              <a:t>Mughals  1526-1857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911914" cy="1112107"/>
          </a:xfrm>
        </p:spPr>
        <p:txBody>
          <a:bodyPr/>
          <a:lstStyle/>
          <a:p>
            <a:r>
              <a:rPr lang="en-US" dirty="0" smtClean="0"/>
              <a:t>“CLASSICAL TRADITIONS”: </a:t>
            </a:r>
            <a:r>
              <a:rPr lang="en-US" b="1" dirty="0" smtClean="0"/>
              <a:t> POLITICAL </a:t>
            </a:r>
            <a:r>
              <a:rPr lang="en-US" dirty="0" smtClean="0"/>
              <a:t>2500-200 BCE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0897"/>
            <a:ext cx="10515600" cy="5684108"/>
          </a:xfrm>
        </p:spPr>
        <p:txBody>
          <a:bodyPr>
            <a:normAutofit/>
          </a:bodyPr>
          <a:lstStyle/>
          <a:p>
            <a:r>
              <a:rPr lang="en-US" dirty="0"/>
              <a:t>Earliest </a:t>
            </a:r>
            <a:r>
              <a:rPr lang="en-US" dirty="0" smtClean="0"/>
              <a:t>INDUS VALLEY CIVILIZATION, ca 2500 </a:t>
            </a:r>
            <a:r>
              <a:rPr lang="en-US" b="1" i="1" dirty="0" smtClean="0"/>
              <a:t>BCE</a:t>
            </a:r>
            <a:r>
              <a:rPr lang="en-US" dirty="0" smtClean="0"/>
              <a:t>, advanced urban CIVILIZATION.  </a:t>
            </a:r>
            <a:r>
              <a:rPr lang="en-US" dirty="0"/>
              <a:t>Replaced around 1500 BCE with nomadic one.  </a:t>
            </a:r>
            <a:r>
              <a:rPr lang="en-US" dirty="0" smtClean="0"/>
              <a:t>Don’t </a:t>
            </a:r>
            <a:r>
              <a:rPr lang="en-US" dirty="0"/>
              <a:t>know quite HOW that transformation occurs.  </a:t>
            </a:r>
            <a:endParaRPr lang="en-US" dirty="0" smtClean="0"/>
          </a:p>
          <a:p>
            <a:r>
              <a:rPr lang="en-US" dirty="0" smtClean="0"/>
              <a:t>Nomads, calls themselves ARYA, speak a language called SANSKRIT</a:t>
            </a:r>
            <a:endParaRPr lang="en-US" dirty="0"/>
          </a:p>
          <a:p>
            <a:r>
              <a:rPr lang="en-US" b="1" dirty="0" smtClean="0"/>
              <a:t>POLITICAL:  </a:t>
            </a:r>
            <a:r>
              <a:rPr lang="en-US" dirty="0"/>
              <a:t>As society more complex, they had to be organized into STATES, into governments.</a:t>
            </a:r>
          </a:p>
          <a:p>
            <a:r>
              <a:rPr lang="en-US" dirty="0"/>
              <a:t> Kingship </a:t>
            </a:r>
            <a:r>
              <a:rPr lang="en-US" dirty="0" smtClean="0"/>
              <a:t>Emerges out of lineage assemblies that used to make decisions</a:t>
            </a:r>
            <a:endParaRPr lang="en-US" dirty="0"/>
          </a:p>
          <a:p>
            <a:r>
              <a:rPr lang="en-US" dirty="0" smtClean="0"/>
              <a:t>STATES</a:t>
            </a:r>
            <a:r>
              <a:rPr lang="en-US" dirty="0"/>
              <a:t>, fight over RESOURCES, or try to GET more resources.  EMPIRES, by 230 BCE all India</a:t>
            </a:r>
          </a:p>
          <a:p>
            <a:r>
              <a:rPr lang="en-US" dirty="0"/>
              <a:t> </a:t>
            </a:r>
            <a:r>
              <a:rPr lang="en-US" dirty="0" smtClean="0"/>
              <a:t>LAND </a:t>
            </a:r>
            <a:r>
              <a:rPr lang="en-US" dirty="0"/>
              <a:t>main resource, but people already ON land, or in forests. Displacing </a:t>
            </a:r>
            <a:r>
              <a:rPr lang="en-US" dirty="0" smtClean="0"/>
              <a:t>occurs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73891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“CLASSICAL TRADITIONS”: 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SOCIAL </a:t>
            </a:r>
            <a:r>
              <a:rPr lang="en-US" dirty="0" smtClean="0">
                <a:solidFill>
                  <a:prstClr val="black"/>
                </a:solidFill>
              </a:rPr>
              <a:t>2500-700 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11" y="976184"/>
            <a:ext cx="11986054" cy="57829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Social </a:t>
            </a:r>
            <a:r>
              <a:rPr lang="en-US" dirty="0" smtClean="0"/>
              <a:t>divisions justified by ideology</a:t>
            </a:r>
            <a:r>
              <a:rPr lang="en-US" dirty="0"/>
              <a:t>.  For power.  </a:t>
            </a:r>
            <a:r>
              <a:rPr lang="en-US" dirty="0" smtClean="0"/>
              <a:t>Nomads called </a:t>
            </a:r>
            <a:r>
              <a:rPr lang="en-US" dirty="0"/>
              <a:t>themselves ARYA, defeated folks </a:t>
            </a:r>
            <a:r>
              <a:rPr lang="en-US" dirty="0" smtClean="0"/>
              <a:t>DASA</a:t>
            </a:r>
          </a:p>
          <a:p>
            <a:r>
              <a:rPr lang="en-US" dirty="0" smtClean="0"/>
              <a:t>An ideology of distinction was </a:t>
            </a:r>
            <a:r>
              <a:rPr lang="en-US" dirty="0"/>
              <a:t>called VARNA.  As nomads settle to agriculturalists and then towns, the 2-fold division changed to the 4-fold </a:t>
            </a:r>
            <a:r>
              <a:rPr lang="en-US" dirty="0" smtClean="0"/>
              <a:t>division we today call “The Caste System” [why all three words are wrong!]</a:t>
            </a:r>
            <a:endParaRPr lang="en-US" dirty="0"/>
          </a:p>
          <a:p>
            <a:r>
              <a:rPr lang="en-US" dirty="0"/>
              <a:t>BRAHMIN, </a:t>
            </a:r>
            <a:r>
              <a:rPr lang="en-US" dirty="0" smtClean="0"/>
              <a:t>KSHATRIYA</a:t>
            </a:r>
            <a:r>
              <a:rPr lang="en-US" dirty="0"/>
              <a:t>, VAISYA-VIS, SHUDRA. AND </a:t>
            </a:r>
            <a:r>
              <a:rPr lang="en-US" dirty="0" smtClean="0"/>
              <a:t>OUTCASTE</a:t>
            </a:r>
            <a:endParaRPr lang="en-US" dirty="0"/>
          </a:p>
          <a:p>
            <a:r>
              <a:rPr lang="en-US" dirty="0"/>
              <a:t>The reason the idea spread, was </a:t>
            </a:r>
          </a:p>
          <a:p>
            <a:pPr lvl="1"/>
            <a:r>
              <a:rPr lang="en-US" dirty="0"/>
              <a:t>1. that it was good way for the powerful people to </a:t>
            </a:r>
            <a:r>
              <a:rPr lang="en-US" dirty="0" smtClean="0"/>
              <a:t>LEGITIMIZE and JUSTIFY their </a:t>
            </a:r>
            <a:r>
              <a:rPr lang="en-US" dirty="0"/>
              <a:t>power.  </a:t>
            </a:r>
          </a:p>
          <a:p>
            <a:pPr lvl="1"/>
            <a:r>
              <a:rPr lang="en-US" dirty="0"/>
              <a:t>2.  Also, fairly flexible, A good way to INCORPORATE other groups.  Between 1500 BCE and 700 CE, 2000 years, many </a:t>
            </a:r>
            <a:r>
              <a:rPr lang="en-US" dirty="0" smtClean="0"/>
              <a:t>groups enter Indian subcontinent, </a:t>
            </a:r>
            <a:r>
              <a:rPr lang="en-US" dirty="0"/>
              <a:t>GREEKS, HUNS, CHINESE, MONGOL etc.  Most INCORPORATED, by accepting their LEADERS as warrior and others according to status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New </a:t>
            </a:r>
            <a:r>
              <a:rPr lang="en-US" dirty="0"/>
              <a:t>rulers claim they were </a:t>
            </a:r>
            <a:r>
              <a:rPr lang="en-US" dirty="0" smtClean="0"/>
              <a:t>KSHATRIYA</a:t>
            </a:r>
            <a:r>
              <a:rPr lang="en-US" dirty="0"/>
              <a:t>, pay Brahmins to fabricate </a:t>
            </a:r>
            <a:r>
              <a:rPr lang="en-US" dirty="0" smtClean="0"/>
              <a:t>lineages.  </a:t>
            </a:r>
            <a:r>
              <a:rPr lang="en-US" dirty="0"/>
              <a:t>So POWER legitimized.  Nice little nexus between the priests and warriors, mutual </a:t>
            </a:r>
            <a:r>
              <a:rPr lang="en-US" dirty="0" smtClean="0"/>
              <a:t>backscratching</a:t>
            </a:r>
            <a:r>
              <a:rPr lang="en-US" dirty="0"/>
              <a:t>!</a:t>
            </a:r>
          </a:p>
          <a:p>
            <a:r>
              <a:rPr lang="en-US" dirty="0"/>
              <a:t>More about this when you have questions, in the meantime read the following on course web page if interested</a:t>
            </a:r>
          </a:p>
          <a:p>
            <a:pPr lvl="1"/>
            <a:r>
              <a:rPr lang="en-US" dirty="0"/>
              <a:t> </a:t>
            </a:r>
            <a:r>
              <a:rPr lang="en-US" b="1" dirty="0" err="1">
                <a:hlinkClick r:id="rId2"/>
              </a:rPr>
              <a:t>Powerpoint</a:t>
            </a:r>
            <a:r>
              <a:rPr lang="en-US" b="1" dirty="0">
                <a:hlinkClick r:id="rId2"/>
              </a:rPr>
              <a:t>: Caste, a historical approach</a:t>
            </a:r>
            <a:endParaRPr lang="en-US" dirty="0" smtClean="0"/>
          </a:p>
          <a:p>
            <a:pPr lvl="1"/>
            <a:r>
              <a:rPr lang="en-US" dirty="0"/>
              <a:t> </a:t>
            </a:r>
            <a:r>
              <a:rPr lang="en-US" b="1" dirty="0" smtClean="0">
                <a:hlinkClick r:id="rId3"/>
              </a:rPr>
              <a:t>British </a:t>
            </a:r>
            <a:r>
              <a:rPr lang="en-US" b="1" dirty="0">
                <a:hlinkClick r:id="rId3"/>
              </a:rPr>
              <a:t>transformations and the caste system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 </a:t>
            </a:r>
            <a:r>
              <a:rPr lang="en-US" b="1" dirty="0" smtClean="0">
                <a:hlinkClick r:id="rId4"/>
              </a:rPr>
              <a:t>An </a:t>
            </a:r>
            <a:r>
              <a:rPr lang="en-US" b="1" dirty="0">
                <a:hlinkClick r:id="rId4"/>
              </a:rPr>
              <a:t>older, but very interesting comparison of race in the US and caste in </a:t>
            </a:r>
            <a:r>
              <a:rPr lang="en-US" b="1" dirty="0" smtClean="0">
                <a:hlinkClick r:id="rId4"/>
              </a:rPr>
              <a:t>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THE “CLASSICAL”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6717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same period that saw emergence of classical pattern also </a:t>
            </a:r>
            <a:r>
              <a:rPr lang="en-US" dirty="0" smtClean="0"/>
              <a:t>saw CHALLENGES </a:t>
            </a:r>
            <a:r>
              <a:rPr lang="en-US" dirty="0"/>
              <a:t>to these ideas of Brahman superiority, BUDDHA, MAHAVIRA (founder of JAINISM) came from </a:t>
            </a:r>
            <a:r>
              <a:rPr lang="en-US" dirty="0" smtClean="0"/>
              <a:t>KSHATRIYA </a:t>
            </a:r>
            <a:r>
              <a:rPr lang="en-US" dirty="0"/>
              <a:t>background, repudiate caste, Brahmin </a:t>
            </a:r>
            <a:r>
              <a:rPr lang="en-US" dirty="0" smtClean="0"/>
              <a:t>superiority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UPANISHADS ca. 1000 BCE even earlier</a:t>
            </a:r>
            <a:endParaRPr lang="en-US" dirty="0"/>
          </a:p>
          <a:p>
            <a:r>
              <a:rPr lang="en-US" dirty="0"/>
              <a:t>Period from circa 250 BCE to </a:t>
            </a:r>
            <a:r>
              <a:rPr lang="en-US" dirty="0" smtClean="0"/>
              <a:t>almost </a:t>
            </a:r>
            <a:r>
              <a:rPr lang="en-US" dirty="0"/>
              <a:t>700 CE (a </a:t>
            </a:r>
            <a:r>
              <a:rPr lang="en-US" dirty="0" smtClean="0"/>
              <a:t>millennium!!) is </a:t>
            </a:r>
            <a:r>
              <a:rPr lang="en-US" dirty="0"/>
              <a:t>one where </a:t>
            </a:r>
            <a:r>
              <a:rPr lang="en-US" dirty="0" smtClean="0"/>
              <a:t>different </a:t>
            </a:r>
            <a:r>
              <a:rPr lang="en-US" dirty="0"/>
              <a:t>empires rise and fall.  Also a period when </a:t>
            </a:r>
          </a:p>
          <a:p>
            <a:r>
              <a:rPr lang="en-US" dirty="0"/>
              <a:t>distinct </a:t>
            </a:r>
            <a:r>
              <a:rPr lang="en-US" dirty="0" smtClean="0"/>
              <a:t>geographical </a:t>
            </a:r>
            <a:r>
              <a:rPr lang="en-US" dirty="0"/>
              <a:t>cultural regions emerge</a:t>
            </a:r>
          </a:p>
          <a:p>
            <a:r>
              <a:rPr lang="en-US" dirty="0"/>
              <a:t> </a:t>
            </a:r>
            <a:r>
              <a:rPr lang="en-US" dirty="0" smtClean="0"/>
              <a:t>This </a:t>
            </a:r>
            <a:r>
              <a:rPr lang="en-US" dirty="0"/>
              <a:t>is CRITICAL, because reflects a trend of </a:t>
            </a:r>
            <a:r>
              <a:rPr lang="en-US" dirty="0" smtClean="0"/>
              <a:t>CENTRALIZATION </a:t>
            </a:r>
            <a:r>
              <a:rPr lang="en-US" dirty="0"/>
              <a:t>and DECENTRALIZATION.  </a:t>
            </a:r>
          </a:p>
          <a:p>
            <a:r>
              <a:rPr lang="en-US" dirty="0"/>
              <a:t> </a:t>
            </a:r>
            <a:r>
              <a:rPr lang="en-US" dirty="0" smtClean="0"/>
              <a:t>Nationalists </a:t>
            </a:r>
            <a:r>
              <a:rPr lang="en-US" dirty="0"/>
              <a:t>say </a:t>
            </a:r>
            <a:r>
              <a:rPr lang="en-US" dirty="0" smtClean="0"/>
              <a:t>decentralization </a:t>
            </a:r>
            <a:r>
              <a:rPr lang="en-US" dirty="0"/>
              <a:t>is bad, but, really regional </a:t>
            </a:r>
            <a:r>
              <a:rPr lang="en-US" dirty="0" smtClean="0"/>
              <a:t>efflorescence.  Language, </a:t>
            </a:r>
            <a:r>
              <a:rPr lang="en-US" dirty="0"/>
              <a:t>cultures, political kingdoms.  Only from POV of MODERN STATE, whether colonial or national</a:t>
            </a:r>
            <a:r>
              <a:rPr lang="en-US" dirty="0" smtClean="0"/>
              <a:t>, is this a bad 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5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“Foreign-ness” and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174"/>
            <a:ext cx="10515600" cy="541225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Throughout</a:t>
            </a:r>
            <a:r>
              <a:rPr lang="en-US" dirty="0"/>
              <a:t>, from about </a:t>
            </a:r>
            <a:r>
              <a:rPr lang="en-US" dirty="0" smtClean="0"/>
              <a:t>1500 BCE </a:t>
            </a:r>
            <a:r>
              <a:rPr lang="en-US" dirty="0"/>
              <a:t>at least</a:t>
            </a:r>
            <a:r>
              <a:rPr lang="en-US" dirty="0" smtClean="0"/>
              <a:t>, </a:t>
            </a:r>
            <a:r>
              <a:rPr lang="en-US" dirty="0"/>
              <a:t>people coming in from NW and absorbed.  </a:t>
            </a:r>
            <a:r>
              <a:rPr lang="en-US" dirty="0" err="1" smtClean="0"/>
              <a:t>Aryas</a:t>
            </a:r>
            <a:r>
              <a:rPr lang="en-US" dirty="0" smtClean="0"/>
              <a:t>, Greco-Bactrians, Huns</a:t>
            </a:r>
            <a:r>
              <a:rPr lang="en-US" dirty="0"/>
              <a:t>, </a:t>
            </a:r>
            <a:r>
              <a:rPr lang="en-US" dirty="0" smtClean="0"/>
              <a:t>etc</a:t>
            </a:r>
            <a:r>
              <a:rPr lang="en-US" dirty="0"/>
              <a:t>.  </a:t>
            </a:r>
            <a:r>
              <a:rPr lang="en-US" dirty="0" smtClean="0"/>
              <a:t>c</a:t>
            </a:r>
            <a:r>
              <a:rPr lang="en-US" dirty="0" smtClean="0"/>
              <a:t>a. 6</a:t>
            </a:r>
            <a:r>
              <a:rPr lang="en-US" baseline="30000" dirty="0" smtClean="0"/>
              <a:t>th</a:t>
            </a:r>
            <a:r>
              <a:rPr lang="en-US" dirty="0" smtClean="0"/>
              <a:t> century CE, Scythian immigrants became </a:t>
            </a:r>
            <a:r>
              <a:rPr lang="en-US" dirty="0" err="1" smtClean="0"/>
              <a:t>Rajputs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10-11</a:t>
            </a:r>
            <a:r>
              <a:rPr lang="en-US" baseline="30000" dirty="0" smtClean="0"/>
              <a:t>th</a:t>
            </a:r>
            <a:r>
              <a:rPr lang="en-US" dirty="0" smtClean="0"/>
              <a:t> century saw the </a:t>
            </a:r>
            <a:r>
              <a:rPr lang="en-US" dirty="0"/>
              <a:t>first group who could not be absorbed into "</a:t>
            </a:r>
            <a:r>
              <a:rPr lang="en-US" dirty="0" smtClean="0"/>
              <a:t>Hindu“ Varna system </a:t>
            </a:r>
            <a:r>
              <a:rPr lang="en-US" dirty="0"/>
              <a:t>These were Muslims, own distinct ideas of </a:t>
            </a:r>
            <a:r>
              <a:rPr lang="en-US" dirty="0" smtClean="0"/>
              <a:t>religion </a:t>
            </a:r>
          </a:p>
          <a:p>
            <a:r>
              <a:rPr lang="en-US" dirty="0" smtClean="0"/>
              <a:t>Central to this was idea of equality of all believers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Islam</a:t>
            </a:r>
            <a:r>
              <a:rPr lang="en-US" dirty="0"/>
              <a:t>, name of religion, Muslims = followers of </a:t>
            </a:r>
            <a:r>
              <a:rPr lang="en-US" dirty="0" smtClean="0"/>
              <a:t>Islam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Sometimes termed “foreign</a:t>
            </a:r>
            <a:r>
              <a:rPr lang="zh-CN" altLang="en-US" dirty="0" smtClean="0"/>
              <a:t>”</a:t>
            </a:r>
            <a:r>
              <a:rPr lang="en-US" altLang="zh-CN" dirty="0" smtClean="0"/>
              <a:t>to India, </a:t>
            </a:r>
            <a:r>
              <a:rPr lang="en-US" dirty="0" smtClean="0"/>
              <a:t>but Islam is significantly </a:t>
            </a:r>
            <a:r>
              <a:rPr lang="en-US" dirty="0"/>
              <a:t>older than Protestantism in Europe, or </a:t>
            </a:r>
            <a:r>
              <a:rPr lang="en-US" dirty="0" smtClean="0"/>
              <a:t>any form of Christianity </a:t>
            </a:r>
            <a:r>
              <a:rPr lang="en-US" dirty="0"/>
              <a:t>in the </a:t>
            </a:r>
            <a:r>
              <a:rPr lang="en-US" dirty="0" smtClean="0"/>
              <a:t>Americas</a:t>
            </a:r>
          </a:p>
          <a:p>
            <a:r>
              <a:rPr lang="en-US" dirty="0" smtClean="0"/>
              <a:t>British INTERPRETATION of History (justifying their own rule over India) gives us this idea</a:t>
            </a:r>
          </a:p>
          <a:p>
            <a:r>
              <a:rPr lang="en-US" dirty="0" smtClean="0"/>
              <a:t>Islam adds another layer of diversity on an already diverse subcontinent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855"/>
            <a:ext cx="10515600" cy="1075037"/>
          </a:xfrm>
        </p:spPr>
        <p:txBody>
          <a:bodyPr/>
          <a:lstStyle/>
          <a:p>
            <a:r>
              <a:rPr lang="en-US" dirty="0"/>
              <a:t>The era of </a:t>
            </a:r>
            <a:r>
              <a:rPr lang="en-US" dirty="0" smtClean="0"/>
              <a:t>regional diversity, 600-1200 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9934"/>
            <a:ext cx="12192000" cy="61960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600 - 1200 </a:t>
            </a:r>
            <a:r>
              <a:rPr lang="en-US" dirty="0" smtClean="0"/>
              <a:t>CE. </a:t>
            </a:r>
            <a:r>
              <a:rPr lang="en-US" dirty="0"/>
              <a:t>Rajput lineages control the north and Cholas the south. </a:t>
            </a:r>
            <a:endParaRPr lang="en-US" dirty="0" smtClean="0"/>
          </a:p>
          <a:p>
            <a:r>
              <a:rPr lang="en-US" b="1" dirty="0" smtClean="0"/>
              <a:t>Earliest Muslim-ruled </a:t>
            </a:r>
            <a:r>
              <a:rPr lang="en-US" b="1" dirty="0"/>
              <a:t>kingdom in </a:t>
            </a:r>
            <a:r>
              <a:rPr lang="en-US" b="1" dirty="0" smtClean="0">
                <a:hlinkClick r:id="rId2"/>
              </a:rPr>
              <a:t>SIND ca. </a:t>
            </a:r>
            <a:r>
              <a:rPr lang="en-US" b="1" dirty="0">
                <a:hlinkClick r:id="rId2"/>
              </a:rPr>
              <a:t>700 C.E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 smtClean="0"/>
              <a:t>Raids </a:t>
            </a:r>
            <a:r>
              <a:rPr lang="en-US" dirty="0"/>
              <a:t>by central Asian Muslim invaders begin ca. 1000. </a:t>
            </a:r>
            <a:r>
              <a:rPr lang="en-US" b="1" dirty="0"/>
              <a:t>Muslim RAIDERS like Mahmud of </a:t>
            </a:r>
            <a:r>
              <a:rPr lang="en-US" b="1" dirty="0" err="1"/>
              <a:t>Ghazni</a:t>
            </a:r>
            <a:r>
              <a:rPr lang="en-US" b="1" dirty="0"/>
              <a:t>, c. 900-1000 C.E.</a:t>
            </a:r>
            <a:endParaRPr lang="en-US" dirty="0"/>
          </a:p>
          <a:p>
            <a:r>
              <a:rPr lang="en-US" dirty="0" smtClean="0"/>
              <a:t>1206 </a:t>
            </a:r>
            <a:r>
              <a:rPr lang="en-US" dirty="0"/>
              <a:t>to 1526 </a:t>
            </a:r>
            <a:r>
              <a:rPr lang="en-US" dirty="0" smtClean="0"/>
              <a:t>    </a:t>
            </a:r>
            <a:r>
              <a:rPr lang="en-US" dirty="0"/>
              <a:t>Era of the Delhi Sultanate. Muslim ruling dynasties establish their home base in the Indian subcontinent and make the city of Delhi their capital.</a:t>
            </a:r>
          </a:p>
          <a:p>
            <a:r>
              <a:rPr lang="en-US" dirty="0"/>
              <a:t> </a:t>
            </a:r>
            <a:r>
              <a:rPr lang="en-US" dirty="0" smtClean="0"/>
              <a:t>SULTANS </a:t>
            </a:r>
            <a:r>
              <a:rPr lang="en-US" dirty="0"/>
              <a:t>of Delhi </a:t>
            </a:r>
            <a:r>
              <a:rPr lang="en-US" dirty="0" smtClean="0"/>
              <a:t>are </a:t>
            </a:r>
            <a:r>
              <a:rPr lang="en-US" b="1" dirty="0" smtClean="0"/>
              <a:t>Muslim </a:t>
            </a:r>
            <a:r>
              <a:rPr lang="en-US" b="1" dirty="0"/>
              <a:t>rulers BASED in the subcontinent </a:t>
            </a:r>
            <a:r>
              <a:rPr lang="en-US" dirty="0"/>
              <a:t>unlike, </a:t>
            </a:r>
            <a:r>
              <a:rPr lang="en-US" dirty="0" err="1" smtClean="0"/>
              <a:t>e,g</a:t>
            </a:r>
            <a:r>
              <a:rPr lang="en-US" dirty="0" smtClean="0"/>
              <a:t>., </a:t>
            </a:r>
            <a:r>
              <a:rPr lang="en-US" dirty="0"/>
              <a:t>Mahmud </a:t>
            </a:r>
            <a:r>
              <a:rPr lang="en-US" dirty="0" err="1" smtClean="0"/>
              <a:t>Ghazni</a:t>
            </a:r>
            <a:endParaRPr lang="en-US" dirty="0" smtClean="0"/>
          </a:p>
          <a:p>
            <a:r>
              <a:rPr lang="en-US" sz="3000" b="1" i="1" dirty="0" smtClean="0"/>
              <a:t>In structure their kingdoms are very similar to those of regional kingdoms preceding them. </a:t>
            </a:r>
          </a:p>
          <a:p>
            <a:r>
              <a:rPr lang="en-US" b="1" dirty="0" smtClean="0"/>
              <a:t>Last </a:t>
            </a:r>
            <a:r>
              <a:rPr lang="en-US" b="1" dirty="0"/>
              <a:t>of them defeated by BABUR in 1526.</a:t>
            </a:r>
            <a:r>
              <a:rPr lang="en-US" dirty="0"/>
              <a:t> </a:t>
            </a:r>
          </a:p>
          <a:p>
            <a:r>
              <a:rPr lang="en-US" dirty="0" smtClean="0"/>
              <a:t>Muslim rulers of India were</a:t>
            </a:r>
            <a:r>
              <a:rPr lang="en-US" dirty="0"/>
              <a:t> </a:t>
            </a:r>
            <a:r>
              <a:rPr lang="en-US" dirty="0" smtClean="0"/>
              <a:t>not </a:t>
            </a:r>
            <a:r>
              <a:rPr lang="en-US" dirty="0"/>
              <a:t>religious bigots, could not AFFORD to </a:t>
            </a:r>
            <a:r>
              <a:rPr lang="en-US" dirty="0" smtClean="0"/>
              <a:t>be (</a:t>
            </a:r>
            <a:r>
              <a:rPr lang="en-US" b="1" dirty="0" smtClean="0"/>
              <a:t>why do we have to say this?) </a:t>
            </a:r>
            <a:endParaRPr lang="en-US" b="1" dirty="0"/>
          </a:p>
          <a:p>
            <a:r>
              <a:rPr lang="en-US" dirty="0"/>
              <a:t> </a:t>
            </a:r>
            <a:r>
              <a:rPr lang="en-US" dirty="0" smtClean="0"/>
              <a:t>Conversion to Islam connected </a:t>
            </a:r>
            <a:r>
              <a:rPr lang="en-US" dirty="0"/>
              <a:t>with </a:t>
            </a:r>
            <a:r>
              <a:rPr lang="en-US" dirty="0" smtClean="0"/>
              <a:t>AGRICULTURE </a:t>
            </a:r>
            <a:r>
              <a:rPr lang="en-US" dirty="0"/>
              <a:t>and with </a:t>
            </a:r>
            <a:r>
              <a:rPr lang="en-US" dirty="0" smtClean="0"/>
              <a:t>RELIGIOUS work of SUFI mystics (very similar to “Hindu” Bhakti ideas) and state patronage</a:t>
            </a:r>
          </a:p>
          <a:p>
            <a:r>
              <a:rPr lang="en-US" dirty="0" smtClean="0"/>
              <a:t>End </a:t>
            </a:r>
            <a:r>
              <a:rPr lang="en-US" dirty="0"/>
              <a:t>of Sultanate, once again </a:t>
            </a:r>
            <a:r>
              <a:rPr lang="en-US" dirty="0" smtClean="0"/>
              <a:t>FRAGMENTATION and DECENTRALIZATION.  </a:t>
            </a:r>
            <a:r>
              <a:rPr lang="en-US" dirty="0">
                <a:hlinkClick r:id="rId3"/>
              </a:rPr>
              <a:t>SEE </a:t>
            </a:r>
            <a:r>
              <a:rPr lang="en-US" dirty="0" smtClean="0">
                <a:hlinkClick r:id="rId3"/>
              </a:rPr>
              <a:t>MAP</a:t>
            </a:r>
            <a:r>
              <a:rPr lang="en-US" dirty="0" smtClean="0"/>
              <a:t>, </a:t>
            </a:r>
            <a:r>
              <a:rPr lang="en-US" dirty="0"/>
              <a:t>very similar to say, map around 600-700 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1068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Times New Roman</vt:lpstr>
      <vt:lpstr>Office Theme</vt:lpstr>
      <vt:lpstr>1_Office Theme</vt:lpstr>
      <vt:lpstr>Indian History </vt:lpstr>
      <vt:lpstr>HISTORY</vt:lpstr>
      <vt:lpstr>Overview </vt:lpstr>
      <vt:lpstr>“CLASSICAL TRADITIONS”:  POLITICAL 2500-200 BCE</vt:lpstr>
      <vt:lpstr>“CLASSICAL TRADITIONS”:  SOCIAL 2500-700 CE</vt:lpstr>
      <vt:lpstr>CHALLENGES TO THE “CLASSICAL” MODEL</vt:lpstr>
      <vt:lpstr>Islam “Foreign-ness” and Diversity</vt:lpstr>
      <vt:lpstr>The era of regional diversity, 600-1200 CE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History</dc:title>
  <dc:creator>Sanjay Joshi</dc:creator>
  <cp:lastModifiedBy>Sanjay Joshi</cp:lastModifiedBy>
  <cp:revision>18</cp:revision>
  <dcterms:created xsi:type="dcterms:W3CDTF">2016-09-03T23:04:31Z</dcterms:created>
  <dcterms:modified xsi:type="dcterms:W3CDTF">2021-08-31T06:01:05Z</dcterms:modified>
</cp:coreProperties>
</file>