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4B4B5E-E580-4D8E-8F62-0F48F44653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216494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B4B5E-E580-4D8E-8F62-0F48F44653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118258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B4B5E-E580-4D8E-8F62-0F48F44653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3471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B4B5E-E580-4D8E-8F62-0F48F44653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108244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B4B5E-E580-4D8E-8F62-0F48F44653F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52702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4B4B5E-E580-4D8E-8F62-0F48F44653F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365877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B4B5E-E580-4D8E-8F62-0F48F44653F0}"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42943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4B4B5E-E580-4D8E-8F62-0F48F44653F0}"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298242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4B5E-E580-4D8E-8F62-0F48F44653F0}"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296837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4B4B5E-E580-4D8E-8F62-0F48F44653F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364868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4B4B5E-E580-4D8E-8F62-0F48F44653F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EEFB3-27C4-4B1E-9736-506FB8751DB9}" type="slidenum">
              <a:rPr lang="en-US" smtClean="0"/>
              <a:t>‹#›</a:t>
            </a:fld>
            <a:endParaRPr lang="en-US"/>
          </a:p>
        </p:txBody>
      </p:sp>
    </p:spTree>
    <p:extLst>
      <p:ext uri="{BB962C8B-B14F-4D97-AF65-F5344CB8AC3E}">
        <p14:creationId xmlns:p14="http://schemas.microsoft.com/office/powerpoint/2010/main" val="360349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7000" b="-6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B4B5E-E580-4D8E-8F62-0F48F44653F0}" type="datetimeFigureOut">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EEFB3-27C4-4B1E-9736-506FB8751DB9}" type="slidenum">
              <a:rPr lang="en-US" smtClean="0"/>
              <a:t>‹#›</a:t>
            </a:fld>
            <a:endParaRPr lang="en-US"/>
          </a:p>
        </p:txBody>
      </p:sp>
    </p:spTree>
    <p:extLst>
      <p:ext uri="{BB962C8B-B14F-4D97-AF65-F5344CB8AC3E}">
        <p14:creationId xmlns:p14="http://schemas.microsoft.com/office/powerpoint/2010/main" val="238120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3.bp.blogspot.com/-UW-nHoHdm8w/VzPItZhNM4I/AAAAAAAAASA/nlFQXyAkMJ4i69H3qZEqYvgZLPhV1MjLwCLcB/s1600/shakya%2Bcaste%2B1.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inweek.com/wp-content/uploads/2019/06/3-kartikeya.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 of Heterodoxies</a:t>
            </a:r>
          </a:p>
        </p:txBody>
      </p:sp>
      <p:sp>
        <p:nvSpPr>
          <p:cNvPr id="3" name="Subtitle 2"/>
          <p:cNvSpPr>
            <a:spLocks noGrp="1"/>
          </p:cNvSpPr>
          <p:nvPr>
            <p:ph type="subTitle" idx="1"/>
          </p:nvPr>
        </p:nvSpPr>
        <p:spPr/>
        <p:txBody>
          <a:bodyPr/>
          <a:lstStyle/>
          <a:p>
            <a:r>
              <a:rPr lang="en-US" dirty="0"/>
              <a:t>6</a:t>
            </a:r>
            <a:r>
              <a:rPr lang="en-US" baseline="30000" dirty="0"/>
              <a:t>th</a:t>
            </a:r>
            <a:r>
              <a:rPr lang="en-US" dirty="0"/>
              <a:t> to 4</a:t>
            </a:r>
            <a:r>
              <a:rPr lang="en-US" baseline="30000" dirty="0"/>
              <a:t>th</a:t>
            </a:r>
            <a:r>
              <a:rPr lang="en-US" dirty="0"/>
              <a:t> Centuries BCE  (500s to 300s BCE)</a:t>
            </a:r>
          </a:p>
        </p:txBody>
      </p:sp>
    </p:spTree>
    <p:extLst>
      <p:ext uri="{BB962C8B-B14F-4D97-AF65-F5344CB8AC3E}">
        <p14:creationId xmlns:p14="http://schemas.microsoft.com/office/powerpoint/2010/main" val="346745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BDC8-0930-42ED-B863-6C3CA556CCC1}"/>
              </a:ext>
            </a:extLst>
          </p:cNvPr>
          <p:cNvSpPr>
            <a:spLocks noGrp="1"/>
          </p:cNvSpPr>
          <p:nvPr>
            <p:ph type="title"/>
          </p:nvPr>
        </p:nvSpPr>
        <p:spPr/>
        <p:txBody>
          <a:bodyPr/>
          <a:lstStyle/>
          <a:p>
            <a:r>
              <a:rPr lang="en-US" dirty="0"/>
              <a:t>Heterodoxies better suit the new context</a:t>
            </a:r>
          </a:p>
        </p:txBody>
      </p:sp>
      <p:sp>
        <p:nvSpPr>
          <p:cNvPr id="3" name="Content Placeholder 2">
            <a:extLst>
              <a:ext uri="{FF2B5EF4-FFF2-40B4-BE49-F238E27FC236}">
                <a16:creationId xmlns:a16="http://schemas.microsoft.com/office/drawing/2014/main" id="{B02834E8-5B36-4BCE-8F45-AA556F858D06}"/>
              </a:ext>
            </a:extLst>
          </p:cNvPr>
          <p:cNvSpPr>
            <a:spLocks noGrp="1"/>
          </p:cNvSpPr>
          <p:nvPr>
            <p:ph idx="1"/>
          </p:nvPr>
        </p:nvSpPr>
        <p:spPr>
          <a:xfrm>
            <a:off x="186431" y="1349406"/>
            <a:ext cx="11638625" cy="5699464"/>
          </a:xfrm>
        </p:spPr>
        <p:txBody>
          <a:bodyPr>
            <a:normAutofit/>
          </a:bodyPr>
          <a:lstStyle/>
          <a:p>
            <a:r>
              <a:rPr lang="en-US" dirty="0"/>
              <a:t>Buddhism (and Jainism) creates a division between Monks and Lay folk</a:t>
            </a:r>
          </a:p>
          <a:p>
            <a:pPr lvl="1"/>
            <a:r>
              <a:rPr lang="en-US" dirty="0"/>
              <a:t>Buddhist Sangha radical, no caste, equality, renunciation</a:t>
            </a:r>
          </a:p>
          <a:p>
            <a:pPr lvl="1"/>
            <a:r>
              <a:rPr lang="en-US" dirty="0"/>
              <a:t>But lay folk are asked to follow the MIDDLE WAY:  obedience, social discipline, ORDER, follow rules, do good karma, and better life in next birth</a:t>
            </a:r>
          </a:p>
          <a:p>
            <a:pPr lvl="1"/>
            <a:r>
              <a:rPr lang="en-US" dirty="0"/>
              <a:t>All of these better fit the new situation</a:t>
            </a:r>
          </a:p>
          <a:p>
            <a:r>
              <a:rPr lang="en-US" dirty="0"/>
              <a:t>Main support for Buddhism from the urban dwelling trading classes, for a number of reasons</a:t>
            </a:r>
          </a:p>
          <a:p>
            <a:pPr lvl="1"/>
            <a:r>
              <a:rPr lang="en-US" dirty="0"/>
              <a:t>An important one was that it did not overtly CHALLENGE the existing social, political, or even religious order, but </a:t>
            </a:r>
            <a:r>
              <a:rPr lang="en-US" b="1" dirty="0"/>
              <a:t>rather provided a way to fit into it better</a:t>
            </a:r>
          </a:p>
          <a:p>
            <a:r>
              <a:rPr lang="en-US" dirty="0"/>
              <a:t>Certainly accorded HIGH place to SETTHI- GANAHPATI and wooed the SRENIS</a:t>
            </a:r>
          </a:p>
        </p:txBody>
      </p:sp>
    </p:spTree>
    <p:extLst>
      <p:ext uri="{BB962C8B-B14F-4D97-AF65-F5344CB8AC3E}">
        <p14:creationId xmlns:p14="http://schemas.microsoft.com/office/powerpoint/2010/main" val="125632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7F00-473A-478F-9896-D50F274C1448}"/>
              </a:ext>
            </a:extLst>
          </p:cNvPr>
          <p:cNvSpPr>
            <a:spLocks noGrp="1"/>
          </p:cNvSpPr>
          <p:nvPr>
            <p:ph type="title"/>
          </p:nvPr>
        </p:nvSpPr>
        <p:spPr>
          <a:xfrm>
            <a:off x="838200" y="1"/>
            <a:ext cx="10515600" cy="1227014"/>
          </a:xfrm>
        </p:spPr>
        <p:txBody>
          <a:bodyPr/>
          <a:lstStyle/>
          <a:p>
            <a:r>
              <a:rPr lang="en-US" dirty="0"/>
              <a:t>Buddhism and LAY Society</a:t>
            </a:r>
          </a:p>
        </p:txBody>
      </p:sp>
      <p:sp>
        <p:nvSpPr>
          <p:cNvPr id="3" name="Content Placeholder 2">
            <a:extLst>
              <a:ext uri="{FF2B5EF4-FFF2-40B4-BE49-F238E27FC236}">
                <a16:creationId xmlns:a16="http://schemas.microsoft.com/office/drawing/2014/main" id="{A7347940-4CC2-4500-841B-B9B2681D091F}"/>
              </a:ext>
            </a:extLst>
          </p:cNvPr>
          <p:cNvSpPr>
            <a:spLocks noGrp="1"/>
          </p:cNvSpPr>
          <p:nvPr>
            <p:ph idx="1"/>
          </p:nvPr>
        </p:nvSpPr>
        <p:spPr>
          <a:xfrm>
            <a:off x="217714" y="1375508"/>
            <a:ext cx="11136086" cy="5626183"/>
          </a:xfrm>
        </p:spPr>
        <p:txBody>
          <a:bodyPr>
            <a:normAutofit fontScale="85000" lnSpcReduction="20000"/>
          </a:bodyPr>
          <a:lstStyle/>
          <a:p>
            <a:r>
              <a:rPr lang="en-US" dirty="0"/>
              <a:t>The difference in Buddha’s teachings, is that it offers an advantage that to ALL, monks and LAY people, advocating a  middle path, avoiding excess, so ascetics included but also the new, emerging traders, merchants, the </a:t>
            </a:r>
            <a:r>
              <a:rPr lang="en-US" dirty="0" err="1"/>
              <a:t>setthis</a:t>
            </a:r>
            <a:r>
              <a:rPr lang="en-US" dirty="0"/>
              <a:t> and </a:t>
            </a:r>
            <a:r>
              <a:rPr lang="en-US" dirty="0" err="1"/>
              <a:t>gahapatis</a:t>
            </a:r>
            <a:endParaRPr lang="en-US" dirty="0"/>
          </a:p>
          <a:p>
            <a:r>
              <a:rPr lang="en-US" dirty="0"/>
              <a:t>Stress that social harmony was desirable, b/w all classes, good for the kshatriya and the urban dweller</a:t>
            </a:r>
          </a:p>
          <a:p>
            <a:r>
              <a:rPr lang="en-US" dirty="0"/>
              <a:t>Non violence important for these business oriented people at a time when life was becoming complex, and more opportunities for conflicts</a:t>
            </a:r>
          </a:p>
          <a:p>
            <a:r>
              <a:rPr lang="en-US" dirty="0"/>
              <a:t>Lay Buddhists urged to continue with family life.  Although Buddha preached that family breeds possessiveness and thus aggression, he recognized its importance for maintaining social harmony, so respect the institution</a:t>
            </a:r>
          </a:p>
          <a:p>
            <a:r>
              <a:rPr lang="en-US" dirty="0"/>
              <a:t>Buddha did not want women in Sangha, seen as disruptive because reminded monks of family, and family ties seen as an obstacle to renunciation, but after much debate allow for nuns</a:t>
            </a:r>
          </a:p>
          <a:p>
            <a:r>
              <a:rPr lang="en-US" dirty="0"/>
              <a:t>Buddhists and </a:t>
            </a:r>
            <a:r>
              <a:rPr lang="en-US" dirty="0" err="1"/>
              <a:t>Jainas</a:t>
            </a:r>
            <a:r>
              <a:rPr lang="en-US" dirty="0"/>
              <a:t> were the ONLY monastic orders allowing nuns. Others, such as Vedic Brahmins, accorded women low status</a:t>
            </a:r>
          </a:p>
          <a:p>
            <a:r>
              <a:rPr lang="en-US" b="1" dirty="0"/>
              <a:t>Courtesans </a:t>
            </a:r>
            <a:r>
              <a:rPr lang="en-US" dirty="0"/>
              <a:t>respected, and one of the famous courtesans of the time was a prominent follower of the Buddha</a:t>
            </a:r>
          </a:p>
        </p:txBody>
      </p:sp>
    </p:spTree>
    <p:extLst>
      <p:ext uri="{BB962C8B-B14F-4D97-AF65-F5344CB8AC3E}">
        <p14:creationId xmlns:p14="http://schemas.microsoft.com/office/powerpoint/2010/main" val="360820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EF02-0C9B-4992-819E-82B6177B7240}"/>
              </a:ext>
            </a:extLst>
          </p:cNvPr>
          <p:cNvSpPr>
            <a:spLocks noGrp="1"/>
          </p:cNvSpPr>
          <p:nvPr>
            <p:ph type="title"/>
          </p:nvPr>
        </p:nvSpPr>
        <p:spPr/>
        <p:txBody>
          <a:bodyPr/>
          <a:lstStyle/>
          <a:p>
            <a:r>
              <a:rPr lang="en-US" dirty="0"/>
              <a:t>Buddhism: SANGHA and DHAMMA (law?)</a:t>
            </a:r>
          </a:p>
        </p:txBody>
      </p:sp>
      <p:sp>
        <p:nvSpPr>
          <p:cNvPr id="3" name="Content Placeholder 2">
            <a:extLst>
              <a:ext uri="{FF2B5EF4-FFF2-40B4-BE49-F238E27FC236}">
                <a16:creationId xmlns:a16="http://schemas.microsoft.com/office/drawing/2014/main" id="{7ED36AD6-75F3-4B2F-981C-E8C9AAB302D5}"/>
              </a:ext>
            </a:extLst>
          </p:cNvPr>
          <p:cNvSpPr>
            <a:spLocks noGrp="1"/>
          </p:cNvSpPr>
          <p:nvPr>
            <p:ph idx="1"/>
          </p:nvPr>
        </p:nvSpPr>
        <p:spPr/>
        <p:txBody>
          <a:bodyPr>
            <a:normAutofit fontScale="92500"/>
          </a:bodyPr>
          <a:lstStyle/>
          <a:p>
            <a:r>
              <a:rPr lang="en-US" dirty="0"/>
              <a:t>ASCETICISM a very old alternative to Vedic ritualism, from Upanishadic time (ca 1000 BCE) Other sects like the AJIVIKAS also stress asceticism</a:t>
            </a:r>
          </a:p>
          <a:p>
            <a:r>
              <a:rPr lang="en-US" dirty="0"/>
              <a:t>Renunciation itself not so other worldly, specially when monks expected to return to the world to preach</a:t>
            </a:r>
          </a:p>
          <a:p>
            <a:r>
              <a:rPr lang="en-US" dirty="0"/>
              <a:t>When this is done by a (former) Kshatriya from a kingly background, can have significant authority</a:t>
            </a:r>
          </a:p>
          <a:p>
            <a:r>
              <a:rPr lang="en-US" dirty="0"/>
              <a:t>Importance of  LAW, Dhamma, as it provides a uniform, universal set of broad social-ethical principles, applied to a variety of social groups</a:t>
            </a:r>
          </a:p>
          <a:p>
            <a:r>
              <a:rPr lang="en-US" dirty="0"/>
              <a:t>Helped undermine the differences in </a:t>
            </a:r>
            <a:r>
              <a:rPr lang="en-US" dirty="0" err="1"/>
              <a:t>jati</a:t>
            </a:r>
            <a:r>
              <a:rPr lang="en-US" dirty="0"/>
              <a:t>-based religious practices that were emerging</a:t>
            </a:r>
          </a:p>
        </p:txBody>
      </p:sp>
    </p:spTree>
    <p:extLst>
      <p:ext uri="{BB962C8B-B14F-4D97-AF65-F5344CB8AC3E}">
        <p14:creationId xmlns:p14="http://schemas.microsoft.com/office/powerpoint/2010/main" val="299579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E5F6-C63A-48F3-A572-37D4911C1D0D}"/>
              </a:ext>
            </a:extLst>
          </p:cNvPr>
          <p:cNvSpPr>
            <a:spLocks noGrp="1"/>
          </p:cNvSpPr>
          <p:nvPr>
            <p:ph type="title"/>
          </p:nvPr>
        </p:nvSpPr>
        <p:spPr>
          <a:xfrm>
            <a:off x="838200" y="0"/>
            <a:ext cx="10515600" cy="1305170"/>
          </a:xfrm>
        </p:spPr>
        <p:txBody>
          <a:bodyPr/>
          <a:lstStyle/>
          <a:p>
            <a:r>
              <a:rPr lang="en-US" dirty="0"/>
              <a:t>Importance of Ahimsa and Dhamma</a:t>
            </a:r>
          </a:p>
        </p:txBody>
      </p:sp>
      <p:sp>
        <p:nvSpPr>
          <p:cNvPr id="3" name="Content Placeholder 2">
            <a:extLst>
              <a:ext uri="{FF2B5EF4-FFF2-40B4-BE49-F238E27FC236}">
                <a16:creationId xmlns:a16="http://schemas.microsoft.com/office/drawing/2014/main" id="{9D46012A-5EBE-49A8-8A42-29FF3F8438C4}"/>
              </a:ext>
            </a:extLst>
          </p:cNvPr>
          <p:cNvSpPr>
            <a:spLocks noGrp="1"/>
          </p:cNvSpPr>
          <p:nvPr>
            <p:ph idx="1"/>
          </p:nvPr>
        </p:nvSpPr>
        <p:spPr>
          <a:xfrm>
            <a:off x="838200" y="1445846"/>
            <a:ext cx="10515600" cy="4731117"/>
          </a:xfrm>
        </p:spPr>
        <p:txBody>
          <a:bodyPr>
            <a:normAutofit fontScale="85000" lnSpcReduction="20000"/>
          </a:bodyPr>
          <a:lstStyle/>
          <a:p>
            <a:r>
              <a:rPr lang="en-US" dirty="0"/>
              <a:t>No sacrifice of precious cattle in sacrifice (yagna)  Particularly important as cattle now used for agriculture</a:t>
            </a:r>
          </a:p>
          <a:p>
            <a:pPr lvl="1"/>
            <a:r>
              <a:rPr lang="en-US" dirty="0"/>
              <a:t>Prestige economy was willfully destroying wealth, urban dwellers (traders) resent this</a:t>
            </a:r>
          </a:p>
          <a:p>
            <a:r>
              <a:rPr lang="en-US" dirty="0"/>
              <a:t>Buddhist </a:t>
            </a:r>
            <a:r>
              <a:rPr lang="en-US" dirty="0" err="1"/>
              <a:t>Ahmisa</a:t>
            </a:r>
            <a:r>
              <a:rPr lang="en-US" dirty="0"/>
              <a:t> not only literal, but also figurative, there is non violence in honoring parents, all household members, in exhibiting ideas about patience, about meekness, and in self control</a:t>
            </a:r>
          </a:p>
          <a:p>
            <a:r>
              <a:rPr lang="en-US" dirty="0"/>
              <a:t>Advocating Ahimsa also helps in ending wars between </a:t>
            </a:r>
            <a:r>
              <a:rPr lang="en-US" dirty="0" err="1"/>
              <a:t>Mahajanapadas</a:t>
            </a:r>
            <a:endParaRPr lang="en-US" dirty="0"/>
          </a:p>
          <a:p>
            <a:r>
              <a:rPr lang="en-US" dirty="0"/>
              <a:t>Fits in with overall Buddhist ethic of conciliation as a solution to social ills</a:t>
            </a:r>
          </a:p>
          <a:p>
            <a:r>
              <a:rPr lang="en-US" dirty="0"/>
              <a:t>At a time when VEDIC basis of kingship in decline, when statecraft becoming more and more complex, Buddhist theory of Kingship seem to work better, emphasize monarchy as contract</a:t>
            </a:r>
          </a:p>
          <a:p>
            <a:r>
              <a:rPr lang="en-US" dirty="0"/>
              <a:t>King too, expected to follow Dhamma, so not above the law (notions of rule of law, that the law is above all institutions or persons)</a:t>
            </a:r>
          </a:p>
          <a:p>
            <a:pPr lvl="1"/>
            <a:r>
              <a:rPr lang="en-US" dirty="0"/>
              <a:t>King should not coerce: fairly radical in the circumstances</a:t>
            </a:r>
          </a:p>
        </p:txBody>
      </p:sp>
    </p:spTree>
    <p:extLst>
      <p:ext uri="{BB962C8B-B14F-4D97-AF65-F5344CB8AC3E}">
        <p14:creationId xmlns:p14="http://schemas.microsoft.com/office/powerpoint/2010/main" val="51949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6C0B-BBA6-4D18-8943-618846D01971}"/>
              </a:ext>
            </a:extLst>
          </p:cNvPr>
          <p:cNvSpPr>
            <a:spLocks noGrp="1"/>
          </p:cNvSpPr>
          <p:nvPr>
            <p:ph type="title"/>
          </p:nvPr>
        </p:nvSpPr>
        <p:spPr/>
        <p:txBody>
          <a:bodyPr/>
          <a:lstStyle/>
          <a:p>
            <a:r>
              <a:rPr lang="en-US" dirty="0"/>
              <a:t>Evaluating Heterodoxies</a:t>
            </a:r>
          </a:p>
        </p:txBody>
      </p:sp>
      <p:sp>
        <p:nvSpPr>
          <p:cNvPr id="3" name="Content Placeholder 2">
            <a:extLst>
              <a:ext uri="{FF2B5EF4-FFF2-40B4-BE49-F238E27FC236}">
                <a16:creationId xmlns:a16="http://schemas.microsoft.com/office/drawing/2014/main" id="{54C8CB31-45DF-4C43-9939-2052344E8184}"/>
              </a:ext>
            </a:extLst>
          </p:cNvPr>
          <p:cNvSpPr>
            <a:spLocks noGrp="1"/>
          </p:cNvSpPr>
          <p:nvPr>
            <p:ph idx="1"/>
          </p:nvPr>
        </p:nvSpPr>
        <p:spPr>
          <a:xfrm>
            <a:off x="87086" y="1375954"/>
            <a:ext cx="12017828" cy="5482046"/>
          </a:xfrm>
        </p:spPr>
        <p:txBody>
          <a:bodyPr>
            <a:normAutofit fontScale="85000" lnSpcReduction="20000"/>
          </a:bodyPr>
          <a:lstStyle/>
          <a:p>
            <a:r>
              <a:rPr lang="en-US" dirty="0"/>
              <a:t>In some interpretations, Buddhism seen as RADICAL alternative, that brought a revolution in thinking about society and religion</a:t>
            </a:r>
          </a:p>
          <a:p>
            <a:r>
              <a:rPr lang="en-US" dirty="0"/>
              <a:t>If there was radicalism, it was in the monastery, (this in itself pretty revolutionary in context of Brahmanical religion), but no radicalism outside the Sangha. But what it offered the laity was important too:</a:t>
            </a:r>
          </a:p>
          <a:p>
            <a:r>
              <a:rPr lang="en-US" dirty="0"/>
              <a:t>It provided a VIABLE, LIVABLE solution to a time when existing ideas about social and religious organization seemed out of whack with the way people lived their lives</a:t>
            </a:r>
          </a:p>
          <a:p>
            <a:r>
              <a:rPr lang="en-US" dirty="0"/>
              <a:t>Via Buddhism people found new ways of dealing with social hierarchies, with higher status to </a:t>
            </a:r>
            <a:r>
              <a:rPr lang="en-US" dirty="0" err="1"/>
              <a:t>gahapati</a:t>
            </a:r>
            <a:r>
              <a:rPr lang="en-US" dirty="0"/>
              <a:t>, new theories of kingship, less wasteful religious practices, etc.  </a:t>
            </a:r>
          </a:p>
          <a:p>
            <a:r>
              <a:rPr lang="en-US" dirty="0"/>
              <a:t>Moreover OUTSIDE of the monastery, Buddhism provided an ideology that expressed these ideas in a way THAT DID NOT THREATEN the status-quo, either politically, socially, or even in terms of religion</a:t>
            </a:r>
          </a:p>
          <a:p>
            <a:r>
              <a:rPr lang="en-US" dirty="0"/>
              <a:t>Nor would successful traders, </a:t>
            </a:r>
            <a:r>
              <a:rPr lang="en-US" dirty="0" err="1"/>
              <a:t>landowing</a:t>
            </a:r>
            <a:r>
              <a:rPr lang="en-US" dirty="0"/>
              <a:t> kshatriya WANT such radical change</a:t>
            </a:r>
          </a:p>
          <a:p>
            <a:r>
              <a:rPr lang="en-US" dirty="0"/>
              <a:t>The only people who were really ANTI-Buddhist were the Brahmins, and they too had their way, but after a few 100 years .... </a:t>
            </a:r>
          </a:p>
          <a:p>
            <a:r>
              <a:rPr lang="en-US" dirty="0"/>
              <a:t>In its own time, as </a:t>
            </a:r>
            <a:r>
              <a:rPr lang="en-US" dirty="0" err="1"/>
              <a:t>Romila</a:t>
            </a:r>
            <a:r>
              <a:rPr lang="en-US" dirty="0"/>
              <a:t> </a:t>
            </a:r>
            <a:r>
              <a:rPr lang="en-US" dirty="0" err="1"/>
              <a:t>Thapar</a:t>
            </a:r>
            <a:r>
              <a:rPr lang="en-US" dirty="0"/>
              <a:t> argues, Buddhism helped sustain a new elite, not a social transformation</a:t>
            </a:r>
          </a:p>
        </p:txBody>
      </p:sp>
    </p:spTree>
    <p:extLst>
      <p:ext uri="{BB962C8B-B14F-4D97-AF65-F5344CB8AC3E}">
        <p14:creationId xmlns:p14="http://schemas.microsoft.com/office/powerpoint/2010/main" val="108178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2251-E22E-4033-9BC6-2B8FE674D50C}"/>
              </a:ext>
            </a:extLst>
          </p:cNvPr>
          <p:cNvSpPr>
            <a:spLocks noGrp="1"/>
          </p:cNvSpPr>
          <p:nvPr>
            <p:ph type="title"/>
          </p:nvPr>
        </p:nvSpPr>
        <p:spPr/>
        <p:txBody>
          <a:bodyPr/>
          <a:lstStyle/>
          <a:p>
            <a:r>
              <a:rPr lang="en-US" dirty="0"/>
              <a:t>Reading the Jatakas</a:t>
            </a:r>
          </a:p>
        </p:txBody>
      </p:sp>
      <p:sp>
        <p:nvSpPr>
          <p:cNvPr id="3" name="Content Placeholder 2">
            <a:extLst>
              <a:ext uri="{FF2B5EF4-FFF2-40B4-BE49-F238E27FC236}">
                <a16:creationId xmlns:a16="http://schemas.microsoft.com/office/drawing/2014/main" id="{06CEF985-AC7A-40DB-83A2-4679F69F34D5}"/>
              </a:ext>
            </a:extLst>
          </p:cNvPr>
          <p:cNvSpPr>
            <a:spLocks noGrp="1"/>
          </p:cNvSpPr>
          <p:nvPr>
            <p:ph idx="1"/>
          </p:nvPr>
        </p:nvSpPr>
        <p:spPr/>
        <p:txBody>
          <a:bodyPr>
            <a:normAutofit lnSpcReduction="10000"/>
          </a:bodyPr>
          <a:lstStyle/>
          <a:p>
            <a:r>
              <a:rPr lang="en-US" dirty="0"/>
              <a:t>Look for INFORMATION on:</a:t>
            </a:r>
          </a:p>
          <a:p>
            <a:pPr lvl="1"/>
            <a:r>
              <a:rPr lang="en-US" dirty="0"/>
              <a:t>Society</a:t>
            </a:r>
          </a:p>
          <a:p>
            <a:pPr lvl="1"/>
            <a:r>
              <a:rPr lang="en-US" dirty="0"/>
              <a:t>Material conditions</a:t>
            </a:r>
          </a:p>
          <a:p>
            <a:pPr lvl="1"/>
            <a:r>
              <a:rPr lang="en-US" dirty="0"/>
              <a:t>Trade</a:t>
            </a:r>
          </a:p>
          <a:p>
            <a:pPr lvl="1"/>
            <a:r>
              <a:rPr lang="en-US" dirty="0"/>
              <a:t>Political system</a:t>
            </a:r>
          </a:p>
          <a:p>
            <a:r>
              <a:rPr lang="en-US" b="1" dirty="0"/>
              <a:t>BUT ALSO and more importantly perhaps</a:t>
            </a:r>
            <a:endParaRPr lang="en-US" dirty="0"/>
          </a:p>
          <a:p>
            <a:r>
              <a:rPr lang="en-US" dirty="0"/>
              <a:t>Buddhism and.... (</a:t>
            </a:r>
            <a:r>
              <a:rPr lang="en-US" dirty="0" err="1"/>
              <a:t>i.e</a:t>
            </a:r>
            <a:r>
              <a:rPr lang="en-US" dirty="0"/>
              <a:t> what is Buddhism of this time’s “take” on):</a:t>
            </a:r>
          </a:p>
          <a:p>
            <a:pPr lvl="1"/>
            <a:r>
              <a:rPr lang="en-US" dirty="0"/>
              <a:t>SOCIAL RELATIONS</a:t>
            </a:r>
          </a:p>
          <a:p>
            <a:pPr lvl="1"/>
            <a:r>
              <a:rPr lang="en-US" dirty="0"/>
              <a:t>STATE</a:t>
            </a:r>
          </a:p>
          <a:p>
            <a:pPr lvl="1"/>
            <a:r>
              <a:rPr lang="en-US" dirty="0"/>
              <a:t>GENDER</a:t>
            </a:r>
          </a:p>
          <a:p>
            <a:pPr lvl="1"/>
            <a:r>
              <a:rPr lang="en-US" dirty="0"/>
              <a:t>AUTHORITY/LAW</a:t>
            </a:r>
          </a:p>
        </p:txBody>
      </p:sp>
    </p:spTree>
    <p:extLst>
      <p:ext uri="{BB962C8B-B14F-4D97-AF65-F5344CB8AC3E}">
        <p14:creationId xmlns:p14="http://schemas.microsoft.com/office/powerpoint/2010/main" val="182715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29B4-1B50-0DE7-5B14-9EE9C5F216DB}"/>
              </a:ext>
            </a:extLst>
          </p:cNvPr>
          <p:cNvSpPr>
            <a:spLocks noGrp="1"/>
          </p:cNvSpPr>
          <p:nvPr>
            <p:ph type="title"/>
          </p:nvPr>
        </p:nvSpPr>
        <p:spPr/>
        <p:txBody>
          <a:bodyPr/>
          <a:lstStyle/>
          <a:p>
            <a:r>
              <a:rPr lang="en-US" dirty="0"/>
              <a:t>Reading the Jatakas</a:t>
            </a:r>
          </a:p>
        </p:txBody>
      </p:sp>
      <p:sp>
        <p:nvSpPr>
          <p:cNvPr id="3" name="Content Placeholder 2">
            <a:extLst>
              <a:ext uri="{FF2B5EF4-FFF2-40B4-BE49-F238E27FC236}">
                <a16:creationId xmlns:a16="http://schemas.microsoft.com/office/drawing/2014/main" id="{3ED8BFE5-B22E-BC56-3C39-608A287B86A0}"/>
              </a:ext>
            </a:extLst>
          </p:cNvPr>
          <p:cNvSpPr>
            <a:spLocks noGrp="1"/>
          </p:cNvSpPr>
          <p:nvPr>
            <p:ph idx="1"/>
          </p:nvPr>
        </p:nvSpPr>
        <p:spPr>
          <a:xfrm>
            <a:off x="0" y="1383030"/>
            <a:ext cx="12192000" cy="5474970"/>
          </a:xfrm>
        </p:spPr>
        <p:txBody>
          <a:bodyPr>
            <a:normAutofit/>
          </a:bodyPr>
          <a:lstStyle/>
          <a:p>
            <a:r>
              <a:rPr lang="en-US" dirty="0" smtClean="0"/>
              <a:t>1</a:t>
            </a:r>
            <a:r>
              <a:rPr lang="en-US" dirty="0"/>
              <a:t>.  What sort of ACTORS do you see in </a:t>
            </a:r>
            <a:r>
              <a:rPr lang="en-US" dirty="0" smtClean="0"/>
              <a:t>a story</a:t>
            </a:r>
            <a:r>
              <a:rPr lang="en-US" dirty="0"/>
              <a:t>?  What do they do?  Are they different from VEDAS or the MAHABHARATA?  How </a:t>
            </a:r>
            <a:r>
              <a:rPr lang="en-US" dirty="0" smtClean="0"/>
              <a:t>so?</a:t>
            </a:r>
            <a:endParaRPr lang="en-US" dirty="0"/>
          </a:p>
          <a:p>
            <a:r>
              <a:rPr lang="en-US" dirty="0"/>
              <a:t>2.  What impression do you get of the MATERIAL conditions of the society around this time from the stories?  Again, occupations, but also otherwise – the homes they live in, the money they have, etc.</a:t>
            </a:r>
          </a:p>
          <a:p>
            <a:r>
              <a:rPr lang="en-US" dirty="0"/>
              <a:t>3.  What are the MORAL lessons these stories are telling us, and do you think they are different from the morals of the Vedas/Epics</a:t>
            </a:r>
          </a:p>
          <a:p>
            <a:r>
              <a:rPr lang="en-US" dirty="0"/>
              <a:t>4.  Can you infer anything at all about ideas about POLITICAL AUTHORITY?  Are the stories telling readers to rebel?  Obey?  What can you say, if anything about what makes a King’s authority legitimate?</a:t>
            </a:r>
          </a:p>
          <a:p>
            <a:r>
              <a:rPr lang="en-US" dirty="0"/>
              <a:t>5.  Can you make any comments about VARNA or GENDER relations based on your reading of one (or more) stories? </a:t>
            </a:r>
          </a:p>
          <a:p>
            <a:endParaRPr lang="en-US" dirty="0"/>
          </a:p>
        </p:txBody>
      </p:sp>
    </p:spTree>
    <p:extLst>
      <p:ext uri="{BB962C8B-B14F-4D97-AF65-F5344CB8AC3E}">
        <p14:creationId xmlns:p14="http://schemas.microsoft.com/office/powerpoint/2010/main" val="115348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of Heterodoxies</a:t>
            </a:r>
          </a:p>
        </p:txBody>
      </p:sp>
      <p:sp>
        <p:nvSpPr>
          <p:cNvPr id="3" name="Content Placeholder 2"/>
          <p:cNvSpPr>
            <a:spLocks noGrp="1"/>
          </p:cNvSpPr>
          <p:nvPr>
            <p:ph idx="1"/>
          </p:nvPr>
        </p:nvSpPr>
        <p:spPr>
          <a:xfrm>
            <a:off x="838199" y="1604866"/>
            <a:ext cx="10703767" cy="5253134"/>
          </a:xfrm>
        </p:spPr>
        <p:txBody>
          <a:bodyPr>
            <a:normAutofit lnSpcReduction="10000"/>
          </a:bodyPr>
          <a:lstStyle/>
          <a:p>
            <a:r>
              <a:rPr lang="en-US" dirty="0"/>
              <a:t>Our focus on Buddhism, but actually other equally important heterodox ideas</a:t>
            </a:r>
          </a:p>
          <a:p>
            <a:pPr lvl="1"/>
            <a:r>
              <a:rPr lang="en-US" dirty="0"/>
              <a:t>“Heterodox” = different from the “orthodox” (even the opposite sometimes)</a:t>
            </a:r>
          </a:p>
          <a:p>
            <a:r>
              <a:rPr lang="en-US" dirty="0"/>
              <a:t>JAINISM (founder MAHAVIRA) equally important, more so in some areas</a:t>
            </a:r>
          </a:p>
          <a:p>
            <a:r>
              <a:rPr lang="en-US" dirty="0"/>
              <a:t>AJIVIKAS who were atheists</a:t>
            </a:r>
          </a:p>
          <a:p>
            <a:r>
              <a:rPr lang="en-US" dirty="0"/>
              <a:t>*All* heterodox sects though, t</a:t>
            </a:r>
            <a:r>
              <a:rPr lang="en-US" b="0" i="0" u="none" strike="noStrike" baseline="0" dirty="0"/>
              <a:t>each </a:t>
            </a:r>
            <a:r>
              <a:rPr lang="en-US" b="0" i="0" u="none" strike="noStrike" baseline="0" dirty="0">
                <a:effectLst>
                  <a:outerShdw blurRad="38100" dist="38100" dir="2700000" algn="tl">
                    <a:srgbClr val="000000">
                      <a:alpha val="43137"/>
                    </a:srgbClr>
                  </a:outerShdw>
                </a:effectLst>
              </a:rPr>
              <a:t>something different </a:t>
            </a:r>
            <a:r>
              <a:rPr lang="en-US" b="0" i="0" u="none" strike="noStrike" baseline="0" dirty="0"/>
              <a:t>from what </a:t>
            </a:r>
            <a:r>
              <a:rPr lang="en-US" b="0" i="0" u="none" strike="noStrike" baseline="0" dirty="0">
                <a:effectLst>
                  <a:outerShdw blurRad="38100" dist="38100" dir="2700000" algn="tl">
                    <a:srgbClr val="000000">
                      <a:alpha val="43137"/>
                    </a:srgbClr>
                  </a:outerShdw>
                </a:effectLst>
              </a:rPr>
              <a:t>the BRAHMINS </a:t>
            </a:r>
            <a:r>
              <a:rPr lang="en-US" dirty="0"/>
              <a:t>were </a:t>
            </a:r>
            <a:r>
              <a:rPr lang="en-US" b="0" i="0" u="none" strike="noStrike" baseline="0" dirty="0"/>
              <a:t>saying about </a:t>
            </a:r>
            <a:r>
              <a:rPr lang="en-US" b="0" i="0" u="sng" strike="noStrike" baseline="0" dirty="0"/>
              <a:t>worship,</a:t>
            </a:r>
            <a:r>
              <a:rPr lang="en-US" b="0" i="0" u="sng" strike="noStrike" dirty="0"/>
              <a:t> social order, or salvation</a:t>
            </a:r>
          </a:p>
          <a:p>
            <a:r>
              <a:rPr lang="en-US" b="0" i="0" u="none" strike="noStrike" baseline="0" dirty="0"/>
              <a:t>All sects were different, but share some characteristics</a:t>
            </a:r>
          </a:p>
          <a:p>
            <a:pPr lvl="1"/>
            <a:r>
              <a:rPr lang="en-US" b="0" i="0" u="none" strike="noStrike" baseline="0" dirty="0"/>
              <a:t>RITUAL </a:t>
            </a:r>
            <a:r>
              <a:rPr lang="en-US" dirty="0"/>
              <a:t>l</a:t>
            </a:r>
            <a:r>
              <a:rPr lang="en-US" b="0" i="0" u="none" strike="noStrike" baseline="0" dirty="0"/>
              <a:t>ess important, specially sacrifice.</a:t>
            </a:r>
          </a:p>
          <a:p>
            <a:pPr lvl="1"/>
            <a:r>
              <a:rPr lang="en-US" b="0" i="0" u="none" strike="noStrike" baseline="0" dirty="0"/>
              <a:t>UNDERPLAY though not deny VARNA (caste)</a:t>
            </a:r>
          </a:p>
          <a:p>
            <a:pPr lvl="1"/>
            <a:r>
              <a:rPr lang="en-US" b="0" i="0" u="none" strike="noStrike" baseline="0" dirty="0"/>
              <a:t>More inclusive, and did not subscribe to purity-pollution division</a:t>
            </a:r>
            <a:r>
              <a:rPr lang="en-US" b="0" i="0" u="none" strike="noStrike" dirty="0"/>
              <a:t> (emerging out of Varna ideology)</a:t>
            </a:r>
            <a:endParaRPr lang="en-US" b="0" i="0" u="none" strike="noStrike" baseline="0" dirty="0"/>
          </a:p>
          <a:p>
            <a:endParaRPr lang="en-US" dirty="0"/>
          </a:p>
          <a:p>
            <a:endParaRPr lang="en-US" dirty="0"/>
          </a:p>
          <a:p>
            <a:endParaRPr lang="en-US" dirty="0"/>
          </a:p>
        </p:txBody>
      </p:sp>
    </p:spTree>
    <p:extLst>
      <p:ext uri="{BB962C8B-B14F-4D97-AF65-F5344CB8AC3E}">
        <p14:creationId xmlns:p14="http://schemas.microsoft.com/office/powerpoint/2010/main" val="47679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955B-624F-47B8-8084-9E1A7AF85788}"/>
              </a:ext>
            </a:extLst>
          </p:cNvPr>
          <p:cNvSpPr>
            <a:spLocks noGrp="1"/>
          </p:cNvSpPr>
          <p:nvPr>
            <p:ph type="title"/>
          </p:nvPr>
        </p:nvSpPr>
        <p:spPr>
          <a:xfrm>
            <a:off x="838200" y="1"/>
            <a:ext cx="10515600" cy="1306285"/>
          </a:xfrm>
        </p:spPr>
        <p:txBody>
          <a:bodyPr/>
          <a:lstStyle/>
          <a:p>
            <a:r>
              <a:rPr lang="en-US" dirty="0"/>
              <a:t>Plan for this section	</a:t>
            </a:r>
          </a:p>
        </p:txBody>
      </p:sp>
      <p:sp>
        <p:nvSpPr>
          <p:cNvPr id="3" name="Content Placeholder 2">
            <a:extLst>
              <a:ext uri="{FF2B5EF4-FFF2-40B4-BE49-F238E27FC236}">
                <a16:creationId xmlns:a16="http://schemas.microsoft.com/office/drawing/2014/main" id="{EF09006E-1909-43C5-8FAD-34309A25BF56}"/>
              </a:ext>
            </a:extLst>
          </p:cNvPr>
          <p:cNvSpPr>
            <a:spLocks noGrp="1"/>
          </p:cNvSpPr>
          <p:nvPr>
            <p:ph idx="1"/>
          </p:nvPr>
        </p:nvSpPr>
        <p:spPr>
          <a:xfrm>
            <a:off x="95793" y="1367246"/>
            <a:ext cx="11747863" cy="5320937"/>
          </a:xfrm>
        </p:spPr>
        <p:txBody>
          <a:bodyPr/>
          <a:lstStyle/>
          <a:p>
            <a:r>
              <a:rPr lang="en-US" dirty="0"/>
              <a:t>Our focus less on religious ideas or philosophies, but on </a:t>
            </a:r>
            <a:r>
              <a:rPr lang="en-US" b="1" dirty="0"/>
              <a:t>historical context</a:t>
            </a:r>
            <a:r>
              <a:rPr lang="en-US" dirty="0"/>
              <a:t>, what they tell about the context and how they shape it</a:t>
            </a:r>
          </a:p>
          <a:p>
            <a:r>
              <a:rPr lang="en-US" dirty="0"/>
              <a:t>Main sources: textbook, Thapar essay and Jataka stories  </a:t>
            </a:r>
          </a:p>
          <a:p>
            <a:r>
              <a:rPr lang="en-US" dirty="0"/>
              <a:t>Lectures to start off, but soon we will *discuss* (no lecture!) the stories from Jataka as primary sources</a:t>
            </a:r>
          </a:p>
          <a:p>
            <a:pPr marL="0" indent="0">
              <a:buNone/>
            </a:pPr>
            <a:r>
              <a:rPr lang="en-US" dirty="0">
                <a:effectLst>
                  <a:outerShdw blurRad="38100" dist="38100" dir="2700000" algn="tl">
                    <a:srgbClr val="000000">
                      <a:alpha val="43137"/>
                    </a:srgbClr>
                  </a:outerShdw>
                </a:effectLst>
              </a:rPr>
              <a:t>In this section we will focus on:</a:t>
            </a:r>
          </a:p>
          <a:p>
            <a:r>
              <a:rPr lang="en-US" dirty="0"/>
              <a:t>Buddha and his times</a:t>
            </a:r>
          </a:p>
          <a:p>
            <a:pPr lvl="1"/>
            <a:r>
              <a:rPr lang="en-US" dirty="0"/>
              <a:t>Discuss CONTEXT: political, social, economic</a:t>
            </a:r>
          </a:p>
          <a:p>
            <a:r>
              <a:rPr lang="en-US" dirty="0"/>
              <a:t>Buddhist ideas and organization and HOW THEY FIT INTO CONTEXT</a:t>
            </a:r>
          </a:p>
          <a:p>
            <a:r>
              <a:rPr lang="en-US" dirty="0"/>
              <a:t>What were the </a:t>
            </a:r>
            <a:r>
              <a:rPr lang="en-US" b="1" dirty="0"/>
              <a:t>implications</a:t>
            </a:r>
            <a:r>
              <a:rPr lang="en-US" dirty="0"/>
              <a:t> of heterodoxies for that time in history?</a:t>
            </a:r>
          </a:p>
        </p:txBody>
      </p:sp>
    </p:spTree>
    <p:extLst>
      <p:ext uri="{BB962C8B-B14F-4D97-AF65-F5344CB8AC3E}">
        <p14:creationId xmlns:p14="http://schemas.microsoft.com/office/powerpoint/2010/main" val="119476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65FF-0EF9-4983-9FBD-9ECC697049E7}"/>
              </a:ext>
            </a:extLst>
          </p:cNvPr>
          <p:cNvSpPr>
            <a:spLocks noGrp="1"/>
          </p:cNvSpPr>
          <p:nvPr>
            <p:ph type="title"/>
          </p:nvPr>
        </p:nvSpPr>
        <p:spPr/>
        <p:txBody>
          <a:bodyPr/>
          <a:lstStyle/>
          <a:p>
            <a:r>
              <a:rPr lang="en-US" dirty="0"/>
              <a:t>Buddha</a:t>
            </a:r>
          </a:p>
        </p:txBody>
      </p:sp>
      <p:sp>
        <p:nvSpPr>
          <p:cNvPr id="3" name="Content Placeholder 2">
            <a:extLst>
              <a:ext uri="{FF2B5EF4-FFF2-40B4-BE49-F238E27FC236}">
                <a16:creationId xmlns:a16="http://schemas.microsoft.com/office/drawing/2014/main" id="{C7E0D28C-143F-4110-A3CA-5DAE2177024E}"/>
              </a:ext>
            </a:extLst>
          </p:cNvPr>
          <p:cNvSpPr>
            <a:spLocks noGrp="1"/>
          </p:cNvSpPr>
          <p:nvPr>
            <p:ph idx="1"/>
          </p:nvPr>
        </p:nvSpPr>
        <p:spPr>
          <a:xfrm>
            <a:off x="838200" y="1273908"/>
            <a:ext cx="10515600" cy="5283200"/>
          </a:xfrm>
        </p:spPr>
        <p:txBody>
          <a:bodyPr>
            <a:normAutofit fontScale="92500" lnSpcReduction="20000"/>
          </a:bodyPr>
          <a:lstStyle/>
          <a:p>
            <a:r>
              <a:rPr lang="en-US" b="1" i="1" dirty="0"/>
              <a:t>SIDDHARTHA GAUTAMA (aka BUDDHA)</a:t>
            </a:r>
            <a:r>
              <a:rPr lang="en-US" dirty="0"/>
              <a:t> born c. 563 B.C.E.  (Recent research suggests a slightly later date) in the </a:t>
            </a:r>
            <a:r>
              <a:rPr lang="en-US" b="1" i="1" dirty="0" err="1">
                <a:hlinkClick r:id="rId2"/>
              </a:rPr>
              <a:t>Sakhya</a:t>
            </a:r>
            <a:r>
              <a:rPr lang="en-US" dirty="0">
                <a:hlinkClick r:id="rId2"/>
              </a:rPr>
              <a:t> tribal confederacy</a:t>
            </a:r>
            <a:endParaRPr lang="en-US" dirty="0"/>
          </a:p>
          <a:p>
            <a:pPr lvl="1"/>
            <a:r>
              <a:rPr lang="en-US" dirty="0"/>
              <a:t>Non-monarchical, less Brahmanical influence.  </a:t>
            </a:r>
            <a:r>
              <a:rPr lang="en-US" b="1" dirty="0"/>
              <a:t>Importance of Location</a:t>
            </a:r>
          </a:p>
          <a:p>
            <a:r>
              <a:rPr lang="en-US" dirty="0"/>
              <a:t>Buddha’s teachings UNDERPLAY varna, among close followers</a:t>
            </a:r>
          </a:p>
          <a:p>
            <a:pPr lvl="1"/>
            <a:r>
              <a:rPr lang="en-US" dirty="0"/>
              <a:t>Close followers expected to join the </a:t>
            </a:r>
            <a:r>
              <a:rPr lang="en-US" b="1" dirty="0"/>
              <a:t>SANGHA</a:t>
            </a:r>
            <a:r>
              <a:rPr lang="en-US" dirty="0"/>
              <a:t> (monastic organization)</a:t>
            </a:r>
          </a:p>
          <a:p>
            <a:r>
              <a:rPr lang="en-US" dirty="0"/>
              <a:t>A distinction between MONKS and LAY followers</a:t>
            </a:r>
          </a:p>
          <a:p>
            <a:pPr lvl="1"/>
            <a:r>
              <a:rPr lang="en-US" dirty="0"/>
              <a:t>Sangha = radical equality, Lay followers could and should continue regular lifestyle</a:t>
            </a:r>
          </a:p>
          <a:p>
            <a:r>
              <a:rPr lang="en-US" dirty="0"/>
              <a:t>All followers though, had to:</a:t>
            </a:r>
          </a:p>
          <a:p>
            <a:pPr lvl="1"/>
            <a:r>
              <a:rPr lang="en-US" dirty="0"/>
              <a:t>Recognize </a:t>
            </a:r>
            <a:r>
              <a:rPr lang="en-US" b="1" i="1" dirty="0"/>
              <a:t>Four Noble Truths </a:t>
            </a:r>
            <a:r>
              <a:rPr lang="en-US" dirty="0"/>
              <a:t>1.  World full of sorrow  2. Sorrow comes from DESIRE, so 3. Desire only ends when overcome ignorance, not realize the transitory and ephemeral state of world i.e. Maya 4. The way to end Maya is to follow the </a:t>
            </a:r>
            <a:r>
              <a:rPr lang="en-US" b="1" i="1" dirty="0"/>
              <a:t>Eight Fold Path</a:t>
            </a:r>
            <a:r>
              <a:rPr lang="en-US" dirty="0"/>
              <a:t> of right conduct</a:t>
            </a:r>
          </a:p>
          <a:p>
            <a:pPr lvl="1"/>
            <a:r>
              <a:rPr lang="en-US" b="1" i="1" dirty="0"/>
              <a:t>Eight Fold Path</a:t>
            </a:r>
            <a:r>
              <a:rPr lang="en-US" dirty="0"/>
              <a:t> of right conduct in  1. Vision 2. Thought 3. Speech 4. Action 5. Charity 6. Striving, trying 7. Vigilance in own conduct 8. Concentration</a:t>
            </a:r>
          </a:p>
          <a:p>
            <a:r>
              <a:rPr lang="en-US" dirty="0"/>
              <a:t>Following these will EVENTUALLY lead to the desired </a:t>
            </a:r>
            <a:r>
              <a:rPr lang="en-US" b="1" i="1" dirty="0"/>
              <a:t>Nirvana</a:t>
            </a:r>
            <a:r>
              <a:rPr lang="en-US" dirty="0"/>
              <a:t>, or freedom from endless cycles of birth and re-</a:t>
            </a:r>
            <a:r>
              <a:rPr lang="en-US" dirty="0" err="1"/>
              <a:t>birt</a:t>
            </a:r>
            <a:r>
              <a:rPr lang="en-US" dirty="0"/>
              <a:t>.</a:t>
            </a:r>
          </a:p>
        </p:txBody>
      </p:sp>
    </p:spTree>
    <p:extLst>
      <p:ext uri="{BB962C8B-B14F-4D97-AF65-F5344CB8AC3E}">
        <p14:creationId xmlns:p14="http://schemas.microsoft.com/office/powerpoint/2010/main" val="72140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92A7-2FFF-4D62-A2DE-D435D04099BA}"/>
              </a:ext>
            </a:extLst>
          </p:cNvPr>
          <p:cNvSpPr>
            <a:spLocks noGrp="1"/>
          </p:cNvSpPr>
          <p:nvPr>
            <p:ph type="title"/>
          </p:nvPr>
        </p:nvSpPr>
        <p:spPr/>
        <p:txBody>
          <a:bodyPr/>
          <a:lstStyle/>
          <a:p>
            <a:r>
              <a:rPr lang="en-US" dirty="0"/>
              <a:t>Mahavira : Founder of JAINISM</a:t>
            </a:r>
          </a:p>
        </p:txBody>
      </p:sp>
      <p:sp>
        <p:nvSpPr>
          <p:cNvPr id="3" name="Content Placeholder 2">
            <a:extLst>
              <a:ext uri="{FF2B5EF4-FFF2-40B4-BE49-F238E27FC236}">
                <a16:creationId xmlns:a16="http://schemas.microsoft.com/office/drawing/2014/main" id="{DF432262-5F6C-4AAF-9DCD-E65E760433F7}"/>
              </a:ext>
            </a:extLst>
          </p:cNvPr>
          <p:cNvSpPr>
            <a:spLocks noGrp="1"/>
          </p:cNvSpPr>
          <p:nvPr>
            <p:ph sz="half" idx="1"/>
          </p:nvPr>
        </p:nvSpPr>
        <p:spPr/>
        <p:txBody>
          <a:bodyPr>
            <a:normAutofit/>
          </a:bodyPr>
          <a:lstStyle/>
          <a:p>
            <a:r>
              <a:rPr lang="en-US" dirty="0"/>
              <a:t>Born ca. 540 BCE</a:t>
            </a:r>
          </a:p>
          <a:p>
            <a:r>
              <a:rPr lang="en-US" dirty="0"/>
              <a:t>emphasize </a:t>
            </a:r>
            <a:r>
              <a:rPr lang="en-US" b="1" i="1" dirty="0"/>
              <a:t>Ahimsa</a:t>
            </a:r>
            <a:r>
              <a:rPr lang="en-US" dirty="0"/>
              <a:t> (non-violence) towards all creatures</a:t>
            </a:r>
          </a:p>
          <a:p>
            <a:r>
              <a:rPr lang="en-US" dirty="0"/>
              <a:t>Thus agriculture, e.g., became a forbidden activity for his followers (Jains)</a:t>
            </a:r>
          </a:p>
          <a:p>
            <a:r>
              <a:rPr lang="en-US" dirty="0"/>
              <a:t>Jains took to trade</a:t>
            </a:r>
          </a:p>
          <a:p>
            <a:r>
              <a:rPr lang="en-US" dirty="0"/>
              <a:t>Like Buddhism, had different rules for monks and lay folk</a:t>
            </a:r>
          </a:p>
          <a:p>
            <a:endParaRPr lang="en-US" dirty="0"/>
          </a:p>
        </p:txBody>
      </p:sp>
      <p:pic>
        <p:nvPicPr>
          <p:cNvPr id="5" name="Content Placeholder 4">
            <a:extLst>
              <a:ext uri="{FF2B5EF4-FFF2-40B4-BE49-F238E27FC236}">
                <a16:creationId xmlns:a16="http://schemas.microsoft.com/office/drawing/2014/main" id="{427085FE-189C-4280-9087-A5BEFAF8A60D}"/>
              </a:ext>
            </a:extLst>
          </p:cNvPr>
          <p:cNvPicPr>
            <a:picLocks noGrp="1" noChangeAspect="1"/>
          </p:cNvPicPr>
          <p:nvPr>
            <p:ph sz="half" idx="2"/>
          </p:nvPr>
        </p:nvPicPr>
        <p:blipFill>
          <a:blip r:embed="rId2"/>
          <a:stretch>
            <a:fillRect/>
          </a:stretch>
        </p:blipFill>
        <p:spPr>
          <a:xfrm>
            <a:off x="6172200" y="1842294"/>
            <a:ext cx="5181600" cy="4318000"/>
          </a:xfrm>
          <a:prstGeom prst="rect">
            <a:avLst/>
          </a:prstGeom>
        </p:spPr>
      </p:pic>
    </p:spTree>
    <p:extLst>
      <p:ext uri="{BB962C8B-B14F-4D97-AF65-F5344CB8AC3E}">
        <p14:creationId xmlns:p14="http://schemas.microsoft.com/office/powerpoint/2010/main" val="209714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F0B6-B6E1-4C89-A68C-AD9FFA504CD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0002DE0-ACAF-4F44-B72F-330AB901A523}"/>
              </a:ext>
            </a:extLst>
          </p:cNvPr>
          <p:cNvSpPr>
            <a:spLocks noGrp="1"/>
          </p:cNvSpPr>
          <p:nvPr>
            <p:ph idx="1"/>
          </p:nvPr>
        </p:nvSpPr>
        <p:spPr>
          <a:xfrm>
            <a:off x="0" y="1233996"/>
            <a:ext cx="12192000" cy="5624004"/>
          </a:xfrm>
        </p:spPr>
        <p:txBody>
          <a:bodyPr>
            <a:normAutofit fontScale="85000" lnSpcReduction="20000"/>
          </a:bodyPr>
          <a:lstStyle/>
          <a:p>
            <a:r>
              <a:rPr lang="en-US" dirty="0"/>
              <a:t>Heterodoxies of the 6th C BCE were part of intellectual tradition that undermined Brahmanical, priestly, authority. </a:t>
            </a:r>
          </a:p>
          <a:p>
            <a:r>
              <a:rPr lang="en-US" dirty="0"/>
              <a:t>POPULARITY of these religions also reflected social and political changes occurring in society of their time</a:t>
            </a:r>
          </a:p>
          <a:p>
            <a:r>
              <a:rPr lang="en-US" dirty="0"/>
              <a:t>Both GAUTAMA BUDHHA (b. 563 BC)  and MAHAVIRA (b. 540 BC) were KSHATRIYAS, not BRAHMINS</a:t>
            </a:r>
          </a:p>
          <a:p>
            <a:r>
              <a:rPr lang="en-US" dirty="0"/>
              <a:t>Both from the eastern Gangetic plain, not the heartland of Brahmanical influence at the time (middle Gangetic plain)</a:t>
            </a:r>
          </a:p>
          <a:p>
            <a:r>
              <a:rPr lang="en-US" dirty="0"/>
              <a:t>Both reject varna to a great extent, at least among immediate followers.  Their institutions, the Buddhist SANGHA for example, were more democratic</a:t>
            </a:r>
          </a:p>
          <a:p>
            <a:r>
              <a:rPr lang="en-US" dirty="0"/>
              <a:t>Need to relate these to changes occurring: Growth of settled agriculture and commerce, towns were coming up along the river Ganga, with possibility of social mobility</a:t>
            </a:r>
          </a:p>
          <a:p>
            <a:r>
              <a:rPr lang="en-US" dirty="0"/>
              <a:t>Existing Brahmanical hierarchy not allow for this mobility. Both Buddhists Jains do allow for this</a:t>
            </a:r>
          </a:p>
          <a:p>
            <a:r>
              <a:rPr lang="en-US" dirty="0"/>
              <a:t>These ideas most popular among Vaishyas traders, whose occupations as traders, also allow them to practice non-violence</a:t>
            </a:r>
          </a:p>
          <a:p>
            <a:r>
              <a:rPr lang="en-US" dirty="0"/>
              <a:t>If not the heterodox ideas themselves, </a:t>
            </a:r>
            <a:r>
              <a:rPr lang="en-US" b="1" dirty="0"/>
              <a:t>the POPULARITY of such ideas was related to historical contexts</a:t>
            </a:r>
          </a:p>
        </p:txBody>
      </p:sp>
    </p:spTree>
    <p:extLst>
      <p:ext uri="{BB962C8B-B14F-4D97-AF65-F5344CB8AC3E}">
        <p14:creationId xmlns:p14="http://schemas.microsoft.com/office/powerpoint/2010/main" val="177909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99A4-5475-428F-B534-414DE5103C70}"/>
              </a:ext>
            </a:extLst>
          </p:cNvPr>
          <p:cNvSpPr>
            <a:spLocks noGrp="1"/>
          </p:cNvSpPr>
          <p:nvPr>
            <p:ph type="title"/>
          </p:nvPr>
        </p:nvSpPr>
        <p:spPr/>
        <p:txBody>
          <a:bodyPr/>
          <a:lstStyle/>
          <a:p>
            <a:r>
              <a:rPr lang="en-US" dirty="0"/>
              <a:t>Context I</a:t>
            </a:r>
          </a:p>
        </p:txBody>
      </p:sp>
      <p:sp>
        <p:nvSpPr>
          <p:cNvPr id="3" name="Content Placeholder 2">
            <a:extLst>
              <a:ext uri="{FF2B5EF4-FFF2-40B4-BE49-F238E27FC236}">
                <a16:creationId xmlns:a16="http://schemas.microsoft.com/office/drawing/2014/main" id="{720E3336-F61B-4055-94A2-C8F321A52995}"/>
              </a:ext>
            </a:extLst>
          </p:cNvPr>
          <p:cNvSpPr>
            <a:spLocks noGrp="1"/>
          </p:cNvSpPr>
          <p:nvPr>
            <p:ph idx="1"/>
          </p:nvPr>
        </p:nvSpPr>
        <p:spPr>
          <a:xfrm>
            <a:off x="177553" y="1825624"/>
            <a:ext cx="11176247" cy="4903649"/>
          </a:xfrm>
        </p:spPr>
        <p:txBody>
          <a:bodyPr>
            <a:normAutofit lnSpcReduction="10000"/>
          </a:bodyPr>
          <a:lstStyle/>
          <a:p>
            <a:r>
              <a:rPr lang="en-US" i="1" dirty="0" err="1"/>
              <a:t>Janapada</a:t>
            </a:r>
            <a:r>
              <a:rPr lang="en-US" dirty="0" err="1"/>
              <a:t>s</a:t>
            </a:r>
            <a:r>
              <a:rPr lang="en-US" dirty="0"/>
              <a:t> to </a:t>
            </a:r>
            <a:r>
              <a:rPr lang="en-US" i="1" dirty="0" err="1"/>
              <a:t>Mahajanapada</a:t>
            </a:r>
            <a:r>
              <a:rPr lang="en-US" dirty="0" err="1"/>
              <a:t>s</a:t>
            </a:r>
            <a:r>
              <a:rPr lang="en-US" dirty="0"/>
              <a:t>: MAGADHA emerges as pre-eminent</a:t>
            </a:r>
          </a:p>
          <a:p>
            <a:r>
              <a:rPr lang="en-US" dirty="0"/>
              <a:t>Economic Changes: </a:t>
            </a:r>
            <a:r>
              <a:rPr lang="en-US" b="1" i="1" dirty="0"/>
              <a:t>Agriculture, Commerce, and Urbanization</a:t>
            </a:r>
            <a:r>
              <a:rPr lang="en-US" dirty="0"/>
              <a:t>.  Evidence in cities like </a:t>
            </a:r>
            <a:r>
              <a:rPr lang="en-US" b="1" i="1" dirty="0" err="1"/>
              <a:t>Kausambi</a:t>
            </a:r>
            <a:r>
              <a:rPr lang="en-US" dirty="0"/>
              <a:t>, and finds of  </a:t>
            </a:r>
            <a:r>
              <a:rPr lang="en-US" b="1" i="1" dirty="0">
                <a:hlinkClick r:id="rId2"/>
              </a:rPr>
              <a:t>Punch Marked Coins</a:t>
            </a:r>
            <a:endParaRPr lang="en-US" b="1" i="1" dirty="0"/>
          </a:p>
          <a:p>
            <a:r>
              <a:rPr lang="en-US" b="1" i="1" dirty="0"/>
              <a:t>ECONOMY</a:t>
            </a:r>
            <a:r>
              <a:rPr lang="en-US" dirty="0"/>
              <a:t>: with use of IRON and domestication of the HORSE there is intensification of  agriculture, thus more trade, and urban dwellers</a:t>
            </a:r>
          </a:p>
          <a:p>
            <a:r>
              <a:rPr lang="en-US" dirty="0"/>
              <a:t>IN TOWNS </a:t>
            </a:r>
            <a:r>
              <a:rPr lang="en-US" b="1" dirty="0"/>
              <a:t>SETTHI-GAHAPATI</a:t>
            </a:r>
            <a:r>
              <a:rPr lang="en-US" dirty="0"/>
              <a:t> (merchant-householder) become prominent, as do </a:t>
            </a:r>
            <a:r>
              <a:rPr lang="en-US" b="1" dirty="0"/>
              <a:t>SRENIS: </a:t>
            </a:r>
            <a:r>
              <a:rPr lang="en-US" dirty="0"/>
              <a:t>guilds</a:t>
            </a:r>
          </a:p>
          <a:p>
            <a:pPr lvl="1"/>
            <a:r>
              <a:rPr lang="en-US" dirty="0"/>
              <a:t>BUT VEDIC / BRAHMANICAL religion give low place to merchants, as it does to ARTISANS, who are seen as SUDRA</a:t>
            </a:r>
          </a:p>
          <a:p>
            <a:r>
              <a:rPr lang="en-US" dirty="0"/>
              <a:t> Major landlords were kshatriya, and obviously important, but some of them were also town-dwellers, and may well have invested money in trade, which was obviously booming!  </a:t>
            </a:r>
          </a:p>
          <a:p>
            <a:endParaRPr lang="en-US" dirty="0"/>
          </a:p>
        </p:txBody>
      </p:sp>
    </p:spTree>
    <p:extLst>
      <p:ext uri="{BB962C8B-B14F-4D97-AF65-F5344CB8AC3E}">
        <p14:creationId xmlns:p14="http://schemas.microsoft.com/office/powerpoint/2010/main" val="196556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F177-58DB-475B-B902-1BBB64B33E7A}"/>
              </a:ext>
            </a:extLst>
          </p:cNvPr>
          <p:cNvSpPr>
            <a:spLocks noGrp="1"/>
          </p:cNvSpPr>
          <p:nvPr>
            <p:ph type="title"/>
          </p:nvPr>
        </p:nvSpPr>
        <p:spPr/>
        <p:txBody>
          <a:bodyPr/>
          <a:lstStyle/>
          <a:p>
            <a:r>
              <a:rPr lang="en-US" dirty="0"/>
              <a:t>Context II</a:t>
            </a:r>
          </a:p>
        </p:txBody>
      </p:sp>
      <p:sp>
        <p:nvSpPr>
          <p:cNvPr id="3" name="Content Placeholder 2">
            <a:extLst>
              <a:ext uri="{FF2B5EF4-FFF2-40B4-BE49-F238E27FC236}">
                <a16:creationId xmlns:a16="http://schemas.microsoft.com/office/drawing/2014/main" id="{CA4FC1C0-1D01-454F-8D58-E1AFFFDC8408}"/>
              </a:ext>
            </a:extLst>
          </p:cNvPr>
          <p:cNvSpPr>
            <a:spLocks noGrp="1"/>
          </p:cNvSpPr>
          <p:nvPr>
            <p:ph idx="1"/>
          </p:nvPr>
        </p:nvSpPr>
        <p:spPr>
          <a:xfrm>
            <a:off x="213063" y="1455938"/>
            <a:ext cx="11709647" cy="5402061"/>
          </a:xfrm>
        </p:spPr>
        <p:txBody>
          <a:bodyPr>
            <a:normAutofit/>
          </a:bodyPr>
          <a:lstStyle/>
          <a:p>
            <a:r>
              <a:rPr lang="en-US" b="1" i="1" dirty="0"/>
              <a:t>POLITICAL</a:t>
            </a:r>
            <a:r>
              <a:rPr lang="en-US" dirty="0"/>
              <a:t>: State increasingly complex, elaborate revenue collection methods (in 200 years, Chanakya would elaborate in </a:t>
            </a:r>
            <a:r>
              <a:rPr lang="en-US" i="1" dirty="0" err="1"/>
              <a:t>Arthashastra</a:t>
            </a:r>
            <a:r>
              <a:rPr lang="en-US" dirty="0"/>
              <a:t>)</a:t>
            </a:r>
            <a:endParaRPr lang="en-US" i="1" dirty="0"/>
          </a:p>
          <a:p>
            <a:pPr lvl="1"/>
            <a:r>
              <a:rPr lang="en-US" dirty="0"/>
              <a:t>in this situation a state based on a “prestige economy” was a liability to merchants and artisans, saw it as wasteful</a:t>
            </a:r>
          </a:p>
          <a:p>
            <a:pPr lvl="1"/>
            <a:r>
              <a:rPr lang="en-US" dirty="0"/>
              <a:t>what is “prestige economy” ?   That shows of prestige (ASWAMEDHA, e.g.,  or huge elaborate sacrifices)  bolster authority of state</a:t>
            </a:r>
          </a:p>
          <a:p>
            <a:r>
              <a:rPr lang="en-US" dirty="0"/>
              <a:t>Notions of KINGSHIP change, kingship of Vedic/Epic variety, with focus on personal bravery and victory in battle, divine status, not longer the need of the time</a:t>
            </a:r>
          </a:p>
          <a:p>
            <a:r>
              <a:rPr lang="en-US" dirty="0"/>
              <a:t>Change was necessary, and heterodoxies support such changes but Brahmins do not</a:t>
            </a:r>
          </a:p>
          <a:p>
            <a:endParaRPr lang="en-US" dirty="0"/>
          </a:p>
        </p:txBody>
      </p:sp>
    </p:spTree>
    <p:extLst>
      <p:ext uri="{BB962C8B-B14F-4D97-AF65-F5344CB8AC3E}">
        <p14:creationId xmlns:p14="http://schemas.microsoft.com/office/powerpoint/2010/main" val="41210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38B4-5D97-4B11-943C-F8F72BA61AB6}"/>
              </a:ext>
            </a:extLst>
          </p:cNvPr>
          <p:cNvSpPr>
            <a:spLocks noGrp="1"/>
          </p:cNvSpPr>
          <p:nvPr>
            <p:ph type="title"/>
          </p:nvPr>
        </p:nvSpPr>
        <p:spPr/>
        <p:txBody>
          <a:bodyPr/>
          <a:lstStyle/>
          <a:p>
            <a:r>
              <a:rPr lang="en-US" dirty="0"/>
              <a:t>Context III</a:t>
            </a:r>
          </a:p>
        </p:txBody>
      </p:sp>
      <p:sp>
        <p:nvSpPr>
          <p:cNvPr id="3" name="Content Placeholder 2">
            <a:extLst>
              <a:ext uri="{FF2B5EF4-FFF2-40B4-BE49-F238E27FC236}">
                <a16:creationId xmlns:a16="http://schemas.microsoft.com/office/drawing/2014/main" id="{0B3C4F3B-8793-4B08-9DD8-EA9DEA329A71}"/>
              </a:ext>
            </a:extLst>
          </p:cNvPr>
          <p:cNvSpPr>
            <a:spLocks noGrp="1"/>
          </p:cNvSpPr>
          <p:nvPr>
            <p:ph idx="1"/>
          </p:nvPr>
        </p:nvSpPr>
        <p:spPr>
          <a:xfrm>
            <a:off x="390617" y="1305016"/>
            <a:ext cx="11801383" cy="5552983"/>
          </a:xfrm>
        </p:spPr>
        <p:txBody>
          <a:bodyPr>
            <a:normAutofit lnSpcReduction="10000"/>
          </a:bodyPr>
          <a:lstStyle/>
          <a:p>
            <a:r>
              <a:rPr lang="en-US" b="1" i="1" dirty="0"/>
              <a:t>SOCIETY:</a:t>
            </a:r>
            <a:r>
              <a:rPr lang="en-US" dirty="0"/>
              <a:t> increasing complexity and specialization of occupations</a:t>
            </a:r>
          </a:p>
          <a:p>
            <a:r>
              <a:rPr lang="en-US" dirty="0"/>
              <a:t>The word  “</a:t>
            </a:r>
            <a:r>
              <a:rPr lang="en-US" dirty="0" err="1"/>
              <a:t>jati</a:t>
            </a:r>
            <a:r>
              <a:rPr lang="en-US" dirty="0"/>
              <a:t>” often used in Buddhist texts to refer to occupational groups.  By now, </a:t>
            </a:r>
            <a:r>
              <a:rPr lang="en-US" i="1" dirty="0" err="1"/>
              <a:t>jati</a:t>
            </a:r>
            <a:r>
              <a:rPr lang="en-US" i="1" dirty="0"/>
              <a:t> </a:t>
            </a:r>
            <a:r>
              <a:rPr lang="en-US" dirty="0"/>
              <a:t>becoming the “real” unit of social existence</a:t>
            </a:r>
          </a:p>
          <a:p>
            <a:r>
              <a:rPr lang="en-US" dirty="0"/>
              <a:t>Varna (based on hierarchy of greater purity/pollution)  still an important category of classification, but for ritual not social status</a:t>
            </a:r>
          </a:p>
          <a:p>
            <a:r>
              <a:rPr lang="en-US" dirty="0"/>
              <a:t>Varna itself move from the Arya/</a:t>
            </a:r>
            <a:r>
              <a:rPr lang="en-US" dirty="0" err="1"/>
              <a:t>Dasa</a:t>
            </a:r>
            <a:r>
              <a:rPr lang="en-US" dirty="0"/>
              <a:t> division to Arya/Sudra distinction, that 1st 3 varnas “twice born” but Sudra, not pure, also a fifth MLECHHA = impure</a:t>
            </a:r>
          </a:p>
          <a:p>
            <a:r>
              <a:rPr lang="en-US" dirty="0"/>
              <a:t>Formation of rules (e.g. the </a:t>
            </a:r>
            <a:r>
              <a:rPr lang="en-US" i="1" dirty="0" err="1"/>
              <a:t>dharmasutra</a:t>
            </a:r>
            <a:r>
              <a:rPr lang="en-US" dirty="0" err="1"/>
              <a:t>s</a:t>
            </a:r>
            <a:r>
              <a:rPr lang="en-US" dirty="0"/>
              <a:t>) , where Brahmins were the </a:t>
            </a:r>
            <a:r>
              <a:rPr lang="en-US" dirty="0">
                <a:effectLst>
                  <a:outerShdw blurRad="38100" dist="38100" dir="2700000" algn="tl">
                    <a:srgbClr val="000000">
                      <a:alpha val="43137"/>
                    </a:srgbClr>
                  </a:outerShdw>
                </a:effectLst>
              </a:rPr>
              <a:t>arbiters of rules of social conduct </a:t>
            </a:r>
            <a:r>
              <a:rPr lang="en-US" dirty="0"/>
              <a:t>advocating </a:t>
            </a:r>
            <a:r>
              <a:rPr lang="en-US" dirty="0">
                <a:effectLst>
                  <a:outerShdw blurRad="38100" dist="38100" dir="2700000" algn="tl">
                    <a:srgbClr val="000000">
                      <a:alpha val="43137"/>
                    </a:srgbClr>
                  </a:outerShdw>
                </a:effectLst>
              </a:rPr>
              <a:t>greater separation </a:t>
            </a:r>
            <a:r>
              <a:rPr lang="en-US" dirty="0"/>
              <a:t>between the Arya and Sudra and within different  </a:t>
            </a:r>
            <a:r>
              <a:rPr lang="en-US" dirty="0" err="1"/>
              <a:t>jati</a:t>
            </a:r>
            <a:r>
              <a:rPr lang="en-US" dirty="0"/>
              <a:t> groups</a:t>
            </a:r>
          </a:p>
          <a:p>
            <a:r>
              <a:rPr lang="en-US" dirty="0"/>
              <a:t>But an </a:t>
            </a:r>
            <a:r>
              <a:rPr lang="en-US" b="1" dirty="0"/>
              <a:t>emerging contradiction </a:t>
            </a:r>
            <a:r>
              <a:rPr lang="en-US" dirty="0"/>
              <a:t>and hence greater possibility of conflict when </a:t>
            </a:r>
            <a:r>
              <a:rPr lang="en-US" u="sng" dirty="0"/>
              <a:t>ECONOMIC standing (say of Sudra artisans) does not match their RITUAL (varna) status</a:t>
            </a:r>
          </a:p>
        </p:txBody>
      </p:sp>
    </p:spTree>
    <p:extLst>
      <p:ext uri="{BB962C8B-B14F-4D97-AF65-F5344CB8AC3E}">
        <p14:creationId xmlns:p14="http://schemas.microsoft.com/office/powerpoint/2010/main" val="568090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2069</Words>
  <Application>Microsoft Office PowerPoint</Application>
  <PresentationFormat>Widescreen</PresentationFormat>
  <Paragraphs>127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Age of Heterodoxies</vt:lpstr>
      <vt:lpstr>Age of Heterodoxies</vt:lpstr>
      <vt:lpstr>Plan for this section </vt:lpstr>
      <vt:lpstr>Buddha</vt:lpstr>
      <vt:lpstr>Mahavira : Founder of JAINISM</vt:lpstr>
      <vt:lpstr>Outline</vt:lpstr>
      <vt:lpstr>Context I</vt:lpstr>
      <vt:lpstr>Context II</vt:lpstr>
      <vt:lpstr>Context III</vt:lpstr>
      <vt:lpstr>Heterodoxies better suit the new context</vt:lpstr>
      <vt:lpstr>Buddhism and LAY Society</vt:lpstr>
      <vt:lpstr>Buddhism: SANGHA and DHAMMA (law?)</vt:lpstr>
      <vt:lpstr>Importance of Ahimsa and Dhamma</vt:lpstr>
      <vt:lpstr>Evaluating Heterodoxies</vt:lpstr>
      <vt:lpstr>Reading the Jatakas</vt:lpstr>
      <vt:lpstr>Reading the Jatakas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Heterodoxies</dc:title>
  <dc:creator>Sanjay Joshi</dc:creator>
  <cp:lastModifiedBy>Sanjay Joshi</cp:lastModifiedBy>
  <cp:revision>30</cp:revision>
  <dcterms:created xsi:type="dcterms:W3CDTF">2018-09-28T19:11:19Z</dcterms:created>
  <dcterms:modified xsi:type="dcterms:W3CDTF">2023-10-04T16:32:53Z</dcterms:modified>
</cp:coreProperties>
</file>