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4" r:id="rId9"/>
    <p:sldId id="263" r:id="rId10"/>
    <p:sldId id="268" r:id="rId11"/>
    <p:sldId id="267" r:id="rId12"/>
    <p:sldId id="266"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33FA0-0C3C-4DD8-AFA9-6F493BFC4E79}"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202246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33FA0-0C3C-4DD8-AFA9-6F493BFC4E79}"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90664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33FA0-0C3C-4DD8-AFA9-6F493BFC4E79}"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261357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33FA0-0C3C-4DD8-AFA9-6F493BFC4E79}"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325259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33FA0-0C3C-4DD8-AFA9-6F493BFC4E79}"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113762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33FA0-0C3C-4DD8-AFA9-6F493BFC4E79}"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194877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33FA0-0C3C-4DD8-AFA9-6F493BFC4E79}"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65023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33FA0-0C3C-4DD8-AFA9-6F493BFC4E79}"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373240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33FA0-0C3C-4DD8-AFA9-6F493BFC4E79}"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264025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33FA0-0C3C-4DD8-AFA9-6F493BFC4E79}"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3774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33FA0-0C3C-4DD8-AFA9-6F493BFC4E79}"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672B2-A64E-413B-AF8B-F89456FEA300}" type="slidenum">
              <a:rPr lang="en-US" smtClean="0"/>
              <a:t>‹#›</a:t>
            </a:fld>
            <a:endParaRPr lang="en-US"/>
          </a:p>
        </p:txBody>
      </p:sp>
    </p:spTree>
    <p:extLst>
      <p:ext uri="{BB962C8B-B14F-4D97-AF65-F5344CB8AC3E}">
        <p14:creationId xmlns:p14="http://schemas.microsoft.com/office/powerpoint/2010/main" val="111380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33FA0-0C3C-4DD8-AFA9-6F493BFC4E79}" type="datetimeFigureOut">
              <a:rPr lang="en-US" smtClean="0"/>
              <a:t>9/16/2018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672B2-A64E-413B-AF8B-F89456FEA300}" type="slidenum">
              <a:rPr lang="en-US" smtClean="0"/>
              <a:t>‹#›</a:t>
            </a:fld>
            <a:endParaRPr lang="en-US"/>
          </a:p>
        </p:txBody>
      </p:sp>
    </p:spTree>
    <p:extLst>
      <p:ext uri="{BB962C8B-B14F-4D97-AF65-F5344CB8AC3E}">
        <p14:creationId xmlns:p14="http://schemas.microsoft.com/office/powerpoint/2010/main" val="222332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istory.upenn.edu/coursepages/hist086/material/schmidt8a.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oxforddictionaries.com/definition/coloniz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jan.ucc.nau.edu/~sj6/gadgilforest&amp;fir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oxforddictionaries.com/definition/patriarch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ytimg.com/vi/S8nd8at0VkQ/maxresdefault.jp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 of the Epics</a:t>
            </a:r>
            <a:endParaRPr lang="en-US" dirty="0"/>
          </a:p>
        </p:txBody>
      </p:sp>
      <p:sp>
        <p:nvSpPr>
          <p:cNvPr id="3" name="Subtitle 2"/>
          <p:cNvSpPr>
            <a:spLocks noGrp="1"/>
          </p:cNvSpPr>
          <p:nvPr>
            <p:ph type="subTitle" idx="1"/>
          </p:nvPr>
        </p:nvSpPr>
        <p:spPr/>
        <p:txBody>
          <a:bodyPr/>
          <a:lstStyle/>
          <a:p>
            <a:r>
              <a:rPr lang="en-US" dirty="0" smtClean="0"/>
              <a:t>Mahabharata  ca. 800 BCE to ca. 500 CE</a:t>
            </a:r>
            <a:endParaRPr lang="en-US" dirty="0"/>
          </a:p>
        </p:txBody>
      </p:sp>
    </p:spTree>
    <p:extLst>
      <p:ext uri="{BB962C8B-B14F-4D97-AF65-F5344CB8AC3E}">
        <p14:creationId xmlns:p14="http://schemas.microsoft.com/office/powerpoint/2010/main" val="3246940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Studying the Source</a:t>
            </a:r>
            <a:endParaRPr lang="en-US" dirty="0"/>
          </a:p>
        </p:txBody>
      </p:sp>
      <p:sp>
        <p:nvSpPr>
          <p:cNvPr id="3" name="Content Placeholder 2"/>
          <p:cNvSpPr>
            <a:spLocks noGrp="1"/>
          </p:cNvSpPr>
          <p:nvPr>
            <p:ph idx="1"/>
          </p:nvPr>
        </p:nvSpPr>
        <p:spPr>
          <a:xfrm>
            <a:off x="838200" y="1322173"/>
            <a:ext cx="10515600" cy="4854790"/>
          </a:xfrm>
        </p:spPr>
        <p:txBody>
          <a:bodyPr/>
          <a:lstStyle/>
          <a:p>
            <a:r>
              <a:rPr lang="en-US" dirty="0" smtClean="0"/>
              <a:t>In reading </a:t>
            </a:r>
            <a:r>
              <a:rPr lang="en-US" dirty="0"/>
              <a:t>ANY historical source, first we have to be aware of who is presenting that source, whose </a:t>
            </a:r>
            <a:r>
              <a:rPr lang="en-US" dirty="0" smtClean="0"/>
              <a:t>point of view (POV) </a:t>
            </a:r>
            <a:r>
              <a:rPr lang="en-US" dirty="0"/>
              <a:t>it </a:t>
            </a:r>
            <a:r>
              <a:rPr lang="en-US" dirty="0" smtClean="0"/>
              <a:t>represents</a:t>
            </a:r>
          </a:p>
          <a:p>
            <a:r>
              <a:rPr lang="en-US" dirty="0" smtClean="0"/>
              <a:t>MBH </a:t>
            </a:r>
            <a:r>
              <a:rPr lang="en-US" dirty="0"/>
              <a:t>c</a:t>
            </a:r>
            <a:r>
              <a:rPr lang="en-US" dirty="0" smtClean="0"/>
              <a:t>learly the POV of Vedic </a:t>
            </a:r>
            <a:r>
              <a:rPr lang="en-US" dirty="0"/>
              <a:t>people, and even more so of the BRAHMINS or priests, who are TELLING the </a:t>
            </a:r>
            <a:r>
              <a:rPr lang="en-US" dirty="0" smtClean="0"/>
              <a:t>story</a:t>
            </a:r>
          </a:p>
          <a:p>
            <a:r>
              <a:rPr lang="en-US" dirty="0" smtClean="0"/>
              <a:t>At </a:t>
            </a:r>
            <a:r>
              <a:rPr lang="en-US" dirty="0"/>
              <a:t>various </a:t>
            </a:r>
            <a:r>
              <a:rPr lang="en-US" dirty="0" smtClean="0"/>
              <a:t>points, Brahmins have </a:t>
            </a:r>
            <a:r>
              <a:rPr lang="en-US" dirty="0"/>
              <a:t>obviously GLOSSED the story in a way </a:t>
            </a:r>
            <a:r>
              <a:rPr lang="en-US" dirty="0" smtClean="0"/>
              <a:t>favorable </a:t>
            </a:r>
            <a:r>
              <a:rPr lang="en-US" dirty="0"/>
              <a:t>to </a:t>
            </a:r>
            <a:r>
              <a:rPr lang="en-US" dirty="0" smtClean="0"/>
              <a:t>themselves</a:t>
            </a:r>
          </a:p>
          <a:p>
            <a:r>
              <a:rPr lang="en-US" dirty="0" smtClean="0"/>
              <a:t>There are, as we will see, clear indications also of LATER interpolations by Brahmins</a:t>
            </a:r>
          </a:p>
          <a:p>
            <a:r>
              <a:rPr lang="en-US" dirty="0" smtClean="0"/>
              <a:t>BUT, although </a:t>
            </a:r>
            <a:r>
              <a:rPr lang="en-US" dirty="0"/>
              <a:t>Brahmins tell the story, </a:t>
            </a:r>
            <a:r>
              <a:rPr lang="en-US" dirty="0" smtClean="0"/>
              <a:t>the </a:t>
            </a:r>
            <a:r>
              <a:rPr lang="en-US" dirty="0"/>
              <a:t>story as we know </a:t>
            </a:r>
            <a:r>
              <a:rPr lang="en-US" dirty="0" smtClean="0"/>
              <a:t>it does have </a:t>
            </a:r>
            <a:r>
              <a:rPr lang="en-US" dirty="0"/>
              <a:t>some element of what really happened </a:t>
            </a:r>
            <a:r>
              <a:rPr lang="en-US" dirty="0" smtClean="0"/>
              <a:t>(</a:t>
            </a:r>
            <a:r>
              <a:rPr lang="en-US" i="1" dirty="0" err="1" smtClean="0"/>
              <a:t>itihas</a:t>
            </a:r>
            <a:r>
              <a:rPr lang="en-US" dirty="0" smtClean="0"/>
              <a:t>, the Sanskrit word for History) too</a:t>
            </a:r>
            <a:endParaRPr lang="en-US" dirty="0"/>
          </a:p>
        </p:txBody>
      </p:sp>
    </p:spTree>
    <p:extLst>
      <p:ext uri="{BB962C8B-B14F-4D97-AF65-F5344CB8AC3E}">
        <p14:creationId xmlns:p14="http://schemas.microsoft.com/office/powerpoint/2010/main" val="211416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923"/>
            <a:ext cx="10515600" cy="1136820"/>
          </a:xfrm>
        </p:spPr>
        <p:txBody>
          <a:bodyPr/>
          <a:lstStyle/>
          <a:p>
            <a:r>
              <a:rPr lang="en-US" dirty="0" smtClean="0"/>
              <a:t>Text and Context</a:t>
            </a:r>
            <a:endParaRPr lang="en-US" dirty="0"/>
          </a:p>
        </p:txBody>
      </p:sp>
      <p:sp>
        <p:nvSpPr>
          <p:cNvPr id="3" name="Content Placeholder 2"/>
          <p:cNvSpPr>
            <a:spLocks noGrp="1"/>
          </p:cNvSpPr>
          <p:nvPr>
            <p:ph idx="1"/>
          </p:nvPr>
        </p:nvSpPr>
        <p:spPr>
          <a:xfrm>
            <a:off x="838200" y="864973"/>
            <a:ext cx="10515600" cy="5311990"/>
          </a:xfrm>
        </p:spPr>
        <p:txBody>
          <a:bodyPr>
            <a:normAutofit fontScale="85000" lnSpcReduction="20000"/>
          </a:bodyPr>
          <a:lstStyle/>
          <a:p>
            <a:r>
              <a:rPr lang="en-US" dirty="0"/>
              <a:t>By </a:t>
            </a:r>
            <a:r>
              <a:rPr lang="en-US" dirty="0" smtClean="0"/>
              <a:t>ca. </a:t>
            </a:r>
            <a:r>
              <a:rPr lang="en-US" dirty="0"/>
              <a:t>700 BCE, </a:t>
            </a:r>
            <a:r>
              <a:rPr lang="en-US" dirty="0" smtClean="0"/>
              <a:t>the </a:t>
            </a:r>
            <a:r>
              <a:rPr lang="en-US" dirty="0"/>
              <a:t>time </a:t>
            </a:r>
            <a:r>
              <a:rPr lang="en-US" dirty="0" smtClean="0"/>
              <a:t>estimated to be the original story of MBH</a:t>
            </a:r>
            <a:r>
              <a:rPr lang="en-US" dirty="0"/>
              <a:t>, </a:t>
            </a:r>
            <a:r>
              <a:rPr lang="en-US" dirty="0" smtClean="0"/>
              <a:t>Vedic </a:t>
            </a:r>
            <a:r>
              <a:rPr lang="en-US" dirty="0"/>
              <a:t>people </a:t>
            </a:r>
            <a:r>
              <a:rPr lang="en-US" dirty="0" smtClean="0"/>
              <a:t>given </a:t>
            </a:r>
            <a:r>
              <a:rPr lang="en-US" dirty="0"/>
              <a:t>up pastoral nomadism, in favor of more settled </a:t>
            </a:r>
            <a:r>
              <a:rPr lang="en-US" dirty="0" smtClean="0"/>
              <a:t>life</a:t>
            </a:r>
          </a:p>
          <a:p>
            <a:r>
              <a:rPr lang="en-US" dirty="0" smtClean="0"/>
              <a:t>Led </a:t>
            </a:r>
            <a:r>
              <a:rPr lang="en-US" dirty="0"/>
              <a:t>to territorial states, </a:t>
            </a:r>
            <a:r>
              <a:rPr lang="en-US" dirty="0" smtClean="0"/>
              <a:t>evident in the central plot of the MBH</a:t>
            </a:r>
            <a:r>
              <a:rPr lang="en-US" dirty="0"/>
              <a:t>, </a:t>
            </a:r>
            <a:r>
              <a:rPr lang="en-US" dirty="0" smtClean="0"/>
              <a:t>that is a fight </a:t>
            </a:r>
            <a:r>
              <a:rPr lang="en-US" dirty="0"/>
              <a:t>over </a:t>
            </a:r>
            <a:r>
              <a:rPr lang="en-US" dirty="0" smtClean="0"/>
              <a:t>territory</a:t>
            </a:r>
          </a:p>
          <a:p>
            <a:r>
              <a:rPr lang="en-US" dirty="0" smtClean="0"/>
              <a:t>Text mentions numbers </a:t>
            </a:r>
            <a:r>
              <a:rPr lang="en-US" dirty="0"/>
              <a:t>of villages, and </a:t>
            </a:r>
            <a:r>
              <a:rPr lang="en-US" dirty="0" err="1" smtClean="0"/>
              <a:t>Duryodhana</a:t>
            </a:r>
            <a:r>
              <a:rPr lang="en-US" dirty="0" smtClean="0"/>
              <a:t> saying </a:t>
            </a:r>
            <a:r>
              <a:rPr lang="en-US" dirty="0"/>
              <a:t>not even point of a needle of land would he give to his </a:t>
            </a:r>
            <a:r>
              <a:rPr lang="en-US" dirty="0" smtClean="0"/>
              <a:t>cousins</a:t>
            </a:r>
          </a:p>
          <a:p>
            <a:r>
              <a:rPr lang="en-US" dirty="0" smtClean="0"/>
              <a:t>We can </a:t>
            </a:r>
            <a:r>
              <a:rPr lang="en-US" dirty="0" smtClean="0">
                <a:hlinkClick r:id="rId2"/>
              </a:rPr>
              <a:t>locate most places </a:t>
            </a:r>
            <a:r>
              <a:rPr lang="en-US" dirty="0" smtClean="0"/>
              <a:t>mentioned as existing between </a:t>
            </a:r>
            <a:r>
              <a:rPr lang="en-US" dirty="0"/>
              <a:t>c. 700 and </a:t>
            </a:r>
            <a:r>
              <a:rPr lang="en-US" dirty="0" smtClean="0"/>
              <a:t>400</a:t>
            </a:r>
          </a:p>
          <a:p>
            <a:pPr lvl="1"/>
            <a:r>
              <a:rPr lang="en-US" dirty="0" err="1" smtClean="0"/>
              <a:t>Kauravas</a:t>
            </a:r>
            <a:r>
              <a:rPr lang="en-US" dirty="0" smtClean="0"/>
              <a:t> and </a:t>
            </a:r>
            <a:r>
              <a:rPr lang="en-US" dirty="0" err="1" smtClean="0"/>
              <a:t>Pandavas</a:t>
            </a:r>
            <a:r>
              <a:rPr lang="en-US" dirty="0" smtClean="0"/>
              <a:t> belong to the tribe of the KURUS, </a:t>
            </a:r>
            <a:r>
              <a:rPr lang="en-US" dirty="0" err="1" smtClean="0"/>
              <a:t>Gandhari</a:t>
            </a:r>
            <a:r>
              <a:rPr lang="en-US" dirty="0" smtClean="0"/>
              <a:t>, mother </a:t>
            </a:r>
            <a:r>
              <a:rPr lang="en-US" dirty="0"/>
              <a:t>of </a:t>
            </a:r>
            <a:r>
              <a:rPr lang="en-US" dirty="0" err="1"/>
              <a:t>Kauravas</a:t>
            </a:r>
            <a:r>
              <a:rPr lang="en-US" dirty="0"/>
              <a:t> from </a:t>
            </a:r>
            <a:r>
              <a:rPr lang="en-US" dirty="0" smtClean="0"/>
              <a:t>GANDHARA,  </a:t>
            </a:r>
            <a:r>
              <a:rPr lang="en-US" dirty="0" err="1"/>
              <a:t>Draupadi</a:t>
            </a:r>
            <a:r>
              <a:rPr lang="en-US" dirty="0"/>
              <a:t> from PANCHALA, </a:t>
            </a:r>
            <a:r>
              <a:rPr lang="en-US" dirty="0" smtClean="0"/>
              <a:t>as also, MATSYA </a:t>
            </a:r>
            <a:r>
              <a:rPr lang="en-US" dirty="0"/>
              <a:t>where the </a:t>
            </a:r>
            <a:r>
              <a:rPr lang="en-US" dirty="0" err="1"/>
              <a:t>Pandavas</a:t>
            </a:r>
            <a:r>
              <a:rPr lang="en-US" dirty="0"/>
              <a:t> spent last year of </a:t>
            </a:r>
            <a:r>
              <a:rPr lang="en-US" dirty="0" smtClean="0"/>
              <a:t>exile and ANGA</a:t>
            </a:r>
            <a:r>
              <a:rPr lang="en-US" dirty="0"/>
              <a:t>, whose King </a:t>
            </a:r>
            <a:r>
              <a:rPr lang="en-US" dirty="0" err="1"/>
              <a:t>Duryodhana</a:t>
            </a:r>
            <a:r>
              <a:rPr lang="en-US" dirty="0"/>
              <a:t> made KARNA.  Also  mentioned KASHI, AVANTI, MAGADHA (</a:t>
            </a:r>
            <a:r>
              <a:rPr lang="en-US" dirty="0" err="1"/>
              <a:t>Jarasandha</a:t>
            </a:r>
            <a:r>
              <a:rPr lang="en-US" dirty="0"/>
              <a:t>, whom </a:t>
            </a:r>
            <a:r>
              <a:rPr lang="en-US" dirty="0" err="1"/>
              <a:t>Bhima</a:t>
            </a:r>
            <a:r>
              <a:rPr lang="en-US" dirty="0"/>
              <a:t> defeats) etc.  So this is the geographical terrain.  </a:t>
            </a:r>
          </a:p>
          <a:p>
            <a:r>
              <a:rPr lang="en-US" dirty="0" smtClean="0"/>
              <a:t>Map </a:t>
            </a:r>
            <a:r>
              <a:rPr lang="en-US" dirty="0"/>
              <a:t>does not </a:t>
            </a:r>
            <a:r>
              <a:rPr lang="en-US" dirty="0" smtClean="0"/>
              <a:t>help </a:t>
            </a:r>
            <a:r>
              <a:rPr lang="en-US" dirty="0"/>
              <a:t>us comprehend the much more DYNAMIC situation being described in the MBH...  </a:t>
            </a:r>
            <a:r>
              <a:rPr lang="en-US" dirty="0" smtClean="0"/>
              <a:t>not </a:t>
            </a:r>
            <a:r>
              <a:rPr lang="en-US" dirty="0"/>
              <a:t>the product of a single moment, but </a:t>
            </a:r>
            <a:r>
              <a:rPr lang="en-US" dirty="0" smtClean="0"/>
              <a:t>a </a:t>
            </a:r>
            <a:r>
              <a:rPr lang="en-US" dirty="0"/>
              <a:t>period, and some of that </a:t>
            </a:r>
            <a:r>
              <a:rPr lang="en-US" dirty="0" smtClean="0"/>
              <a:t>pre-dates our map</a:t>
            </a:r>
            <a:endParaRPr lang="en-US" dirty="0"/>
          </a:p>
          <a:p>
            <a:r>
              <a:rPr lang="en-US" dirty="0" smtClean="0"/>
              <a:t>MBH </a:t>
            </a:r>
            <a:r>
              <a:rPr lang="en-US" dirty="0"/>
              <a:t>describes a period when these territorial states still being set up, when boundaries still not fixed, when the eastward movements still happening, when the Vedic People still IN THE PROCESS of establishing their hegemony over the Gangetic </a:t>
            </a:r>
            <a:r>
              <a:rPr lang="en-US" dirty="0" smtClean="0"/>
              <a:t>plain </a:t>
            </a:r>
            <a:endParaRPr lang="en-US" dirty="0"/>
          </a:p>
          <a:p>
            <a:endParaRPr lang="en-US" dirty="0"/>
          </a:p>
        </p:txBody>
      </p:sp>
    </p:spTree>
    <p:extLst>
      <p:ext uri="{BB962C8B-B14F-4D97-AF65-F5344CB8AC3E}">
        <p14:creationId xmlns:p14="http://schemas.microsoft.com/office/powerpoint/2010/main" val="2393727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23320"/>
          </a:xfrm>
        </p:spPr>
        <p:txBody>
          <a:bodyPr/>
          <a:lstStyle/>
          <a:p>
            <a:r>
              <a:rPr lang="en-US" i="1" dirty="0" smtClean="0"/>
              <a:t>READING</a:t>
            </a:r>
            <a:r>
              <a:rPr lang="en-US" dirty="0" smtClean="0"/>
              <a:t> the MBH </a:t>
            </a:r>
            <a:r>
              <a:rPr lang="en-US" dirty="0" smtClean="0"/>
              <a:t>as Epic of Colonization</a:t>
            </a:r>
            <a:endParaRPr lang="en-US" dirty="0"/>
          </a:p>
        </p:txBody>
      </p:sp>
      <p:sp>
        <p:nvSpPr>
          <p:cNvPr id="3" name="Content Placeholder 2"/>
          <p:cNvSpPr>
            <a:spLocks noGrp="1"/>
          </p:cNvSpPr>
          <p:nvPr>
            <p:ph idx="1"/>
          </p:nvPr>
        </p:nvSpPr>
        <p:spPr>
          <a:xfrm>
            <a:off x="838200" y="1309816"/>
            <a:ext cx="10515600" cy="5301049"/>
          </a:xfrm>
        </p:spPr>
        <p:txBody>
          <a:bodyPr/>
          <a:lstStyle/>
          <a:p>
            <a:r>
              <a:rPr lang="en-US" dirty="0" smtClean="0"/>
              <a:t>Important to keep in mind that this is </a:t>
            </a:r>
            <a:r>
              <a:rPr lang="en-US" b="1" i="1" dirty="0" smtClean="0">
                <a:effectLst>
                  <a:outerShdw blurRad="38100" dist="38100" dir="2700000" algn="tl">
                    <a:srgbClr val="000000">
                      <a:alpha val="43137"/>
                    </a:srgbClr>
                  </a:outerShdw>
                </a:effectLst>
              </a:rPr>
              <a:t>a READING </a:t>
            </a:r>
            <a:r>
              <a:rPr lang="en-US" dirty="0" smtClean="0"/>
              <a:t>of the text, “against the grain.” It is certainly not WRITTEN that way by the authors!</a:t>
            </a:r>
          </a:p>
          <a:p>
            <a:r>
              <a:rPr lang="en-US" dirty="0" smtClean="0"/>
              <a:t>Why Colonization?  Because the eastward expansion into Gangetic plain did not occur over an EMPTY frontier</a:t>
            </a:r>
          </a:p>
          <a:p>
            <a:pPr lvl="1"/>
            <a:r>
              <a:rPr lang="en-US" dirty="0" smtClean="0"/>
              <a:t>People, </a:t>
            </a:r>
            <a:r>
              <a:rPr lang="en-US" dirty="0" err="1" smtClean="0"/>
              <a:t>Dasa</a:t>
            </a:r>
            <a:r>
              <a:rPr lang="en-US" dirty="0" smtClean="0"/>
              <a:t> and forest dwellers, living in areas into which Vedic influence expanded</a:t>
            </a:r>
          </a:p>
          <a:p>
            <a:pPr lvl="1"/>
            <a:r>
              <a:rPr lang="en-US" dirty="0"/>
              <a:t>If we care to read it in that fashion, </a:t>
            </a:r>
            <a:r>
              <a:rPr lang="en-US" dirty="0" smtClean="0"/>
              <a:t>MBH </a:t>
            </a:r>
            <a:r>
              <a:rPr lang="en-US" dirty="0"/>
              <a:t>can reveal to us something about the nature of the </a:t>
            </a:r>
            <a:r>
              <a:rPr lang="en-US" dirty="0" smtClean="0"/>
              <a:t>interaction</a:t>
            </a:r>
            <a:r>
              <a:rPr lang="en-US" dirty="0"/>
              <a:t> </a:t>
            </a:r>
            <a:r>
              <a:rPr lang="en-US" dirty="0" smtClean="0"/>
              <a:t>between Vedic and non-Vedic people</a:t>
            </a:r>
          </a:p>
          <a:p>
            <a:r>
              <a:rPr lang="en-US" dirty="0" smtClean="0"/>
              <a:t>What is colonization? </a:t>
            </a:r>
          </a:p>
          <a:p>
            <a:pPr lvl="1"/>
            <a:r>
              <a:rPr lang="en-US" dirty="0" smtClean="0">
                <a:hlinkClick r:id="rId2"/>
              </a:rPr>
              <a:t>The </a:t>
            </a:r>
            <a:r>
              <a:rPr lang="en-US" dirty="0">
                <a:hlinkClick r:id="rId2"/>
              </a:rPr>
              <a:t>action or process of settling among and establishing control over the indigenous people of an area</a:t>
            </a:r>
            <a:endParaRPr lang="en-US" dirty="0" smtClean="0"/>
          </a:p>
          <a:p>
            <a:pPr lvl="1"/>
            <a:r>
              <a:rPr lang="en-US" dirty="0" smtClean="0"/>
              <a:t>Two parts to this, CONQUEST and ASSIMILATION, we will look at both</a:t>
            </a:r>
          </a:p>
          <a:p>
            <a:endParaRPr lang="en-US" dirty="0"/>
          </a:p>
        </p:txBody>
      </p:sp>
    </p:spTree>
    <p:extLst>
      <p:ext uri="{BB962C8B-B14F-4D97-AF65-F5344CB8AC3E}">
        <p14:creationId xmlns:p14="http://schemas.microsoft.com/office/powerpoint/2010/main" val="54458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853"/>
            <a:ext cx="10515600" cy="1136821"/>
          </a:xfrm>
        </p:spPr>
        <p:txBody>
          <a:bodyPr/>
          <a:lstStyle/>
          <a:p>
            <a:r>
              <a:rPr lang="en-US" dirty="0" smtClean="0"/>
              <a:t>Colonization as Conquest and Assimilation</a:t>
            </a:r>
            <a:endParaRPr lang="en-US" dirty="0"/>
          </a:p>
        </p:txBody>
      </p:sp>
      <p:sp>
        <p:nvSpPr>
          <p:cNvPr id="3" name="Content Placeholder 2"/>
          <p:cNvSpPr>
            <a:spLocks noGrp="1"/>
          </p:cNvSpPr>
          <p:nvPr>
            <p:ph idx="1"/>
          </p:nvPr>
        </p:nvSpPr>
        <p:spPr>
          <a:xfrm>
            <a:off x="838200" y="1037968"/>
            <a:ext cx="10515600" cy="5820031"/>
          </a:xfrm>
        </p:spPr>
        <p:txBody>
          <a:bodyPr>
            <a:normAutofit fontScale="92500" lnSpcReduction="10000"/>
          </a:bodyPr>
          <a:lstStyle/>
          <a:p>
            <a:r>
              <a:rPr lang="en-US" dirty="0" smtClean="0"/>
              <a:t>Brahmins (priests) PIONEERS </a:t>
            </a:r>
            <a:r>
              <a:rPr lang="en-US" dirty="0"/>
              <a:t>in the eastward </a:t>
            </a:r>
            <a:r>
              <a:rPr lang="en-US" dirty="0" smtClean="0"/>
              <a:t>movement. Vedas </a:t>
            </a:r>
            <a:r>
              <a:rPr lang="en-US" dirty="0"/>
              <a:t>and </a:t>
            </a:r>
            <a:r>
              <a:rPr lang="en-US" dirty="0" smtClean="0"/>
              <a:t>Upanishads </a:t>
            </a:r>
            <a:r>
              <a:rPr lang="en-US" dirty="0"/>
              <a:t>depict them </a:t>
            </a:r>
            <a:r>
              <a:rPr lang="en-US" dirty="0" smtClean="0"/>
              <a:t>in forests </a:t>
            </a:r>
            <a:r>
              <a:rPr lang="en-US" dirty="0"/>
              <a:t>performing their SACRIFICES, with </a:t>
            </a:r>
            <a:r>
              <a:rPr lang="en-US" dirty="0" smtClean="0"/>
              <a:t>fire  </a:t>
            </a:r>
            <a:endParaRPr lang="en-US" dirty="0"/>
          </a:p>
          <a:p>
            <a:r>
              <a:rPr lang="en-US" dirty="0" smtClean="0"/>
              <a:t>Brahmin </a:t>
            </a:r>
            <a:r>
              <a:rPr lang="en-US" dirty="0"/>
              <a:t>colonizers, </a:t>
            </a:r>
            <a:r>
              <a:rPr lang="en-US" dirty="0" smtClean="0"/>
              <a:t>therefore </a:t>
            </a:r>
            <a:r>
              <a:rPr lang="en-US" dirty="0"/>
              <a:t>consume large </a:t>
            </a:r>
            <a:r>
              <a:rPr lang="en-US" dirty="0" smtClean="0"/>
              <a:t>amount </a:t>
            </a:r>
            <a:r>
              <a:rPr lang="en-US" dirty="0"/>
              <a:t>of forest </a:t>
            </a:r>
            <a:r>
              <a:rPr lang="en-US" dirty="0" smtClean="0"/>
              <a:t>for sacrifices</a:t>
            </a:r>
            <a:endParaRPr lang="en-US" dirty="0"/>
          </a:p>
          <a:p>
            <a:r>
              <a:rPr lang="en-US" dirty="0" smtClean="0"/>
              <a:t>Provokes </a:t>
            </a:r>
            <a:r>
              <a:rPr lang="en-US" dirty="0"/>
              <a:t>forest dwellers to come out and attack </a:t>
            </a:r>
            <a:r>
              <a:rPr lang="en-US" dirty="0" smtClean="0"/>
              <a:t>them</a:t>
            </a:r>
          </a:p>
          <a:p>
            <a:r>
              <a:rPr lang="en-US" dirty="0" smtClean="0"/>
              <a:t>Who get </a:t>
            </a:r>
            <a:r>
              <a:rPr lang="en-US" dirty="0"/>
              <a:t>termed RAKSHASAS, demons, represented as NON HUMAN (see </a:t>
            </a:r>
            <a:r>
              <a:rPr lang="en-US" dirty="0" smtClean="0"/>
              <a:t>HIDIMBAA, p. 31-33)  </a:t>
            </a:r>
          </a:p>
          <a:p>
            <a:pPr lvl="1"/>
            <a:r>
              <a:rPr lang="en-US" dirty="0" smtClean="0"/>
              <a:t>RAKSHASA derive from word RAKSHA (to protect), thus the “demon-</a:t>
            </a:r>
            <a:r>
              <a:rPr lang="en-US" dirty="0" err="1" smtClean="0"/>
              <a:t>ized</a:t>
            </a:r>
            <a:r>
              <a:rPr lang="en-US" dirty="0" smtClean="0"/>
              <a:t>” ones may only be trying to protect </a:t>
            </a:r>
            <a:r>
              <a:rPr lang="en-US" dirty="0"/>
              <a:t>their own resource </a:t>
            </a:r>
            <a:r>
              <a:rPr lang="en-US" dirty="0" smtClean="0"/>
              <a:t>base</a:t>
            </a:r>
            <a:endParaRPr lang="en-US" dirty="0"/>
          </a:p>
          <a:p>
            <a:r>
              <a:rPr lang="en-US" dirty="0" smtClean="0"/>
              <a:t> </a:t>
            </a:r>
            <a:r>
              <a:rPr lang="en-US" dirty="0">
                <a:hlinkClick r:id="rId2"/>
              </a:rPr>
              <a:t>Brahmins then call on specialist warriors: </a:t>
            </a:r>
            <a:r>
              <a:rPr lang="en-US" dirty="0" smtClean="0">
                <a:hlinkClick r:id="rId2"/>
              </a:rPr>
              <a:t>Kshatriyas </a:t>
            </a:r>
            <a:r>
              <a:rPr lang="en-US" dirty="0">
                <a:hlinkClick r:id="rId2"/>
              </a:rPr>
              <a:t>to help out</a:t>
            </a:r>
            <a:r>
              <a:rPr lang="en-US" dirty="0"/>
              <a:t>, thus we have </a:t>
            </a:r>
            <a:r>
              <a:rPr lang="en-US" dirty="0" smtClean="0"/>
              <a:t>battle </a:t>
            </a:r>
            <a:r>
              <a:rPr lang="en-US" dirty="0"/>
              <a:t>between </a:t>
            </a:r>
            <a:r>
              <a:rPr lang="en-US" dirty="0" smtClean="0"/>
              <a:t>Kshatriyas </a:t>
            </a:r>
            <a:r>
              <a:rPr lang="en-US" dirty="0"/>
              <a:t>and </a:t>
            </a:r>
            <a:r>
              <a:rPr lang="en-US" dirty="0" smtClean="0"/>
              <a:t>Rakshasas that recurs in this epic and the Ramayana</a:t>
            </a:r>
            <a:endParaRPr lang="en-US" dirty="0"/>
          </a:p>
          <a:p>
            <a:pPr lvl="1"/>
            <a:r>
              <a:rPr lang="en-US" dirty="0" smtClean="0"/>
              <a:t>Disdain for forest dwellers also apparent in EKLAVYA story  (see video)</a:t>
            </a:r>
          </a:p>
          <a:p>
            <a:r>
              <a:rPr lang="en-US" dirty="0" smtClean="0"/>
              <a:t>Colonization </a:t>
            </a:r>
            <a:r>
              <a:rPr lang="en-US" dirty="0"/>
              <a:t>is not ONLY conquest and destruction, </a:t>
            </a:r>
            <a:r>
              <a:rPr lang="en-US" dirty="0" smtClean="0"/>
              <a:t>s </a:t>
            </a:r>
            <a:r>
              <a:rPr lang="en-US" dirty="0"/>
              <a:t>also </a:t>
            </a:r>
            <a:r>
              <a:rPr lang="en-US" dirty="0" smtClean="0"/>
              <a:t>assimilation</a:t>
            </a:r>
            <a:endParaRPr lang="en-US" dirty="0"/>
          </a:p>
          <a:p>
            <a:pPr lvl="1"/>
            <a:r>
              <a:rPr lang="en-US" dirty="0" err="1" smtClean="0"/>
              <a:t>Bhima</a:t>
            </a:r>
            <a:r>
              <a:rPr lang="en-US" dirty="0" smtClean="0"/>
              <a:t> </a:t>
            </a:r>
            <a:r>
              <a:rPr lang="en-US" dirty="0"/>
              <a:t>MARRIES a RAKSHASA, </a:t>
            </a:r>
            <a:r>
              <a:rPr lang="en-US" dirty="0" smtClean="0"/>
              <a:t>HIDIMBAA... </a:t>
            </a:r>
            <a:r>
              <a:rPr lang="en-US" dirty="0"/>
              <a:t>suggesting </a:t>
            </a:r>
            <a:r>
              <a:rPr lang="en-US" dirty="0" smtClean="0"/>
              <a:t>they are </a:t>
            </a:r>
            <a:r>
              <a:rPr lang="en-US" dirty="0"/>
              <a:t>not non-human after all!! </a:t>
            </a:r>
          </a:p>
        </p:txBody>
      </p:sp>
    </p:spTree>
    <p:extLst>
      <p:ext uri="{BB962C8B-B14F-4D97-AF65-F5344CB8AC3E}">
        <p14:creationId xmlns:p14="http://schemas.microsoft.com/office/powerpoint/2010/main" val="103965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Contradictions and MBH as Process </a:t>
            </a:r>
            <a:endParaRPr lang="en-US" dirty="0"/>
          </a:p>
        </p:txBody>
      </p:sp>
      <p:sp>
        <p:nvSpPr>
          <p:cNvPr id="3" name="Content Placeholder 2"/>
          <p:cNvSpPr>
            <a:spLocks noGrp="1"/>
          </p:cNvSpPr>
          <p:nvPr>
            <p:ph idx="1"/>
          </p:nvPr>
        </p:nvSpPr>
        <p:spPr>
          <a:xfrm>
            <a:off x="838200" y="1458097"/>
            <a:ext cx="10515600" cy="4718866"/>
          </a:xfrm>
        </p:spPr>
        <p:txBody>
          <a:bodyPr>
            <a:normAutofit/>
          </a:bodyPr>
          <a:lstStyle/>
          <a:p>
            <a:r>
              <a:rPr lang="en-US" dirty="0"/>
              <a:t>MBH is not just </a:t>
            </a:r>
            <a:r>
              <a:rPr lang="en-US" dirty="0" smtClean="0"/>
              <a:t>a </a:t>
            </a:r>
            <a:r>
              <a:rPr lang="en-US" dirty="0"/>
              <a:t>story of conquest, or victory, </a:t>
            </a:r>
            <a:r>
              <a:rPr lang="en-US" dirty="0" smtClean="0"/>
              <a:t>careful reading reveals contradictions</a:t>
            </a:r>
          </a:p>
          <a:p>
            <a:r>
              <a:rPr lang="en-US" dirty="0" smtClean="0"/>
              <a:t>Contradictions or lacunae (gaps, missing stuff) reveals a bit of the  </a:t>
            </a:r>
            <a:r>
              <a:rPr lang="en-US" dirty="0"/>
              <a:t>on-going </a:t>
            </a:r>
            <a:r>
              <a:rPr lang="en-US" dirty="0" smtClean="0"/>
              <a:t>process that created the text we have today</a:t>
            </a:r>
          </a:p>
          <a:p>
            <a:r>
              <a:rPr lang="en-US" dirty="0" smtClean="0"/>
              <a:t>There are many, but for our purposes will focus on TWO of them</a:t>
            </a:r>
          </a:p>
          <a:p>
            <a:r>
              <a:rPr lang="en-US" dirty="0" smtClean="0"/>
              <a:t>ONE, Caste or VARNA</a:t>
            </a:r>
          </a:p>
          <a:p>
            <a:r>
              <a:rPr lang="en-US" dirty="0" smtClean="0"/>
              <a:t>TWO, GENDER or depictions of relations between men and women in the MBH</a:t>
            </a:r>
          </a:p>
        </p:txBody>
      </p:sp>
    </p:spTree>
    <p:extLst>
      <p:ext uri="{BB962C8B-B14F-4D97-AF65-F5344CB8AC3E}">
        <p14:creationId xmlns:p14="http://schemas.microsoft.com/office/powerpoint/2010/main" val="156820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VARNA contradictions, relations between Brahmins and Kshatriya</a:t>
            </a:r>
            <a:endParaRPr lang="en-US" dirty="0"/>
          </a:p>
        </p:txBody>
      </p:sp>
      <p:sp>
        <p:nvSpPr>
          <p:cNvPr id="3" name="Content Placeholder 2"/>
          <p:cNvSpPr>
            <a:spLocks noGrp="1"/>
          </p:cNvSpPr>
          <p:nvPr>
            <p:ph idx="1"/>
          </p:nvPr>
        </p:nvSpPr>
        <p:spPr/>
        <p:txBody>
          <a:bodyPr/>
          <a:lstStyle/>
          <a:p>
            <a:r>
              <a:rPr lang="en-US" dirty="0" smtClean="0"/>
              <a:t>Lots of examples suggesting a FIXITY of Varna status and the clearly superior status of Brahmins within the </a:t>
            </a:r>
            <a:r>
              <a:rPr lang="en-US" dirty="0" err="1" smtClean="0"/>
              <a:t>varna</a:t>
            </a:r>
            <a:r>
              <a:rPr lang="en-US" dirty="0" smtClean="0"/>
              <a:t> hierarchy</a:t>
            </a:r>
          </a:p>
          <a:p>
            <a:pPr lvl="1"/>
            <a:r>
              <a:rPr lang="en-US" dirty="0" smtClean="0"/>
              <a:t>E.g. p 59 </a:t>
            </a:r>
            <a:r>
              <a:rPr lang="en-US" dirty="0"/>
              <a:t>Duty of </a:t>
            </a:r>
            <a:r>
              <a:rPr lang="en-US" dirty="0" smtClean="0"/>
              <a:t>Kshatriya </a:t>
            </a:r>
            <a:r>
              <a:rPr lang="en-US" dirty="0"/>
              <a:t>to look after </a:t>
            </a:r>
            <a:r>
              <a:rPr lang="en-US" dirty="0" smtClean="0"/>
              <a:t>Brahmins when </a:t>
            </a:r>
            <a:r>
              <a:rPr lang="en-US" dirty="0"/>
              <a:t>leaving for </a:t>
            </a:r>
            <a:r>
              <a:rPr lang="en-US" dirty="0" smtClean="0"/>
              <a:t>forest</a:t>
            </a:r>
          </a:p>
          <a:p>
            <a:pPr lvl="1"/>
            <a:r>
              <a:rPr lang="en-US" dirty="0" err="1" smtClean="0"/>
              <a:t>Yudhishtira</a:t>
            </a:r>
            <a:r>
              <a:rPr lang="en-US" dirty="0" smtClean="0"/>
              <a:t> gambles away all land, except that given to Brahmins (p. 51)</a:t>
            </a:r>
          </a:p>
          <a:p>
            <a:r>
              <a:rPr lang="en-US" dirty="0" smtClean="0"/>
              <a:t>Yet, other examples point to something different</a:t>
            </a:r>
          </a:p>
          <a:p>
            <a:pPr lvl="1"/>
            <a:r>
              <a:rPr lang="en-US" dirty="0" smtClean="0"/>
              <a:t>Karna, regardless of known-</a:t>
            </a:r>
            <a:r>
              <a:rPr lang="en-US" dirty="0" err="1" smtClean="0"/>
              <a:t>varna</a:t>
            </a:r>
            <a:r>
              <a:rPr lang="en-US" dirty="0" smtClean="0"/>
              <a:t> status, can be made King (p. 26)</a:t>
            </a:r>
          </a:p>
          <a:p>
            <a:pPr lvl="1"/>
            <a:r>
              <a:rPr lang="en-US" dirty="0" err="1" smtClean="0"/>
              <a:t>Parasurama</a:t>
            </a:r>
            <a:r>
              <a:rPr lang="en-US" dirty="0" smtClean="0"/>
              <a:t> legend (p. 14)</a:t>
            </a:r>
          </a:p>
          <a:p>
            <a:pPr lvl="1"/>
            <a:r>
              <a:rPr lang="en-US" dirty="0" smtClean="0"/>
              <a:t>Drona a Brahmin, is not just a teacher, but a warrior.  </a:t>
            </a:r>
            <a:r>
              <a:rPr lang="en-US" dirty="0" err="1" smtClean="0"/>
              <a:t>Bhima</a:t>
            </a:r>
            <a:r>
              <a:rPr lang="en-US" dirty="0" smtClean="0"/>
              <a:t> berates for not following the roles of his </a:t>
            </a:r>
            <a:r>
              <a:rPr lang="en-US" dirty="0" err="1" smtClean="0"/>
              <a:t>varna</a:t>
            </a:r>
            <a:r>
              <a:rPr lang="en-US" dirty="0" smtClean="0"/>
              <a:t> (p. 158)</a:t>
            </a:r>
          </a:p>
          <a:p>
            <a:r>
              <a:rPr lang="en-US" dirty="0" smtClean="0"/>
              <a:t>So what do these contradictions tell us?</a:t>
            </a:r>
            <a:endParaRPr lang="en-US" dirty="0"/>
          </a:p>
        </p:txBody>
      </p:sp>
    </p:spTree>
    <p:extLst>
      <p:ext uri="{BB962C8B-B14F-4D97-AF65-F5344CB8AC3E}">
        <p14:creationId xmlns:p14="http://schemas.microsoft.com/office/powerpoint/2010/main" val="3745015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211"/>
            <a:ext cx="10515600" cy="1025611"/>
          </a:xfrm>
        </p:spPr>
        <p:txBody>
          <a:bodyPr/>
          <a:lstStyle/>
          <a:p>
            <a:r>
              <a:rPr lang="en-US" dirty="0" smtClean="0"/>
              <a:t>Historical context, production over time</a:t>
            </a:r>
            <a:endParaRPr lang="en-US" dirty="0"/>
          </a:p>
        </p:txBody>
      </p:sp>
      <p:sp>
        <p:nvSpPr>
          <p:cNvPr id="3" name="Content Placeholder 2"/>
          <p:cNvSpPr>
            <a:spLocks noGrp="1"/>
          </p:cNvSpPr>
          <p:nvPr>
            <p:ph idx="1"/>
          </p:nvPr>
        </p:nvSpPr>
        <p:spPr>
          <a:xfrm>
            <a:off x="838200" y="1383957"/>
            <a:ext cx="10515600" cy="5474043"/>
          </a:xfrm>
        </p:spPr>
        <p:txBody>
          <a:bodyPr>
            <a:normAutofit lnSpcReduction="10000"/>
          </a:bodyPr>
          <a:lstStyle/>
          <a:p>
            <a:r>
              <a:rPr lang="en-US" dirty="0" smtClean="0"/>
              <a:t>Move to settled life, agriculture, kingship in transition period from early to later Vedic </a:t>
            </a:r>
            <a:r>
              <a:rPr lang="en-US" dirty="0"/>
              <a:t>period </a:t>
            </a:r>
            <a:r>
              <a:rPr lang="en-US" dirty="0" smtClean="0"/>
              <a:t>does increase power of Brahmins</a:t>
            </a:r>
          </a:p>
          <a:p>
            <a:r>
              <a:rPr lang="en-US" dirty="0" smtClean="0"/>
              <a:t>Kings dependent </a:t>
            </a:r>
            <a:r>
              <a:rPr lang="en-US" dirty="0"/>
              <a:t>on their </a:t>
            </a:r>
            <a:r>
              <a:rPr lang="en-US" dirty="0" smtClean="0"/>
              <a:t>authority to legitimize position</a:t>
            </a:r>
          </a:p>
          <a:p>
            <a:r>
              <a:rPr lang="en-US" dirty="0" smtClean="0"/>
              <a:t>But, as the </a:t>
            </a:r>
            <a:r>
              <a:rPr lang="en-US" dirty="0" err="1" smtClean="0"/>
              <a:t>Parasurama</a:t>
            </a:r>
            <a:r>
              <a:rPr lang="en-US" dirty="0" smtClean="0"/>
              <a:t> legend suggests, a great deal of tension between Brahmin and Kshatriya</a:t>
            </a:r>
          </a:p>
          <a:p>
            <a:r>
              <a:rPr lang="en-US" dirty="0" smtClean="0"/>
              <a:t>Much of the “unquestioned” respect for and superiority of, Brahmins probably a LATER INTERPOLATION into the story</a:t>
            </a:r>
          </a:p>
          <a:p>
            <a:r>
              <a:rPr lang="en-US" dirty="0" smtClean="0"/>
              <a:t>MBH text not written up until ca. 500 CE, that is a period of </a:t>
            </a:r>
            <a:r>
              <a:rPr lang="en-US" dirty="0" err="1" smtClean="0"/>
              <a:t>Brahminical</a:t>
            </a:r>
            <a:r>
              <a:rPr lang="en-US" dirty="0" smtClean="0"/>
              <a:t> </a:t>
            </a:r>
            <a:r>
              <a:rPr lang="en-US" b="1" i="1" dirty="0" smtClean="0">
                <a:effectLst>
                  <a:outerShdw blurRad="38100" dist="38100" dir="2700000" algn="tl">
                    <a:srgbClr val="000000">
                      <a:alpha val="43137"/>
                    </a:srgbClr>
                  </a:outerShdw>
                </a:effectLst>
              </a:rPr>
              <a:t>reaction </a:t>
            </a:r>
            <a:r>
              <a:rPr lang="en-US" dirty="0" smtClean="0"/>
              <a:t>after a history (ca. 400 BCE to 300 CE) that had marginalized Brahmins and their ideologies</a:t>
            </a:r>
          </a:p>
          <a:p>
            <a:r>
              <a:rPr lang="en-US" dirty="0" smtClean="0"/>
              <a:t>MBH an attempt to GLOSS the story to emphasize their own ideology  </a:t>
            </a:r>
            <a:endParaRPr lang="en-US" dirty="0"/>
          </a:p>
          <a:p>
            <a:r>
              <a:rPr lang="en-US" dirty="0" smtClean="0"/>
              <a:t>BUT, because </a:t>
            </a:r>
            <a:r>
              <a:rPr lang="en-US" dirty="0"/>
              <a:t>people KNEW the </a:t>
            </a:r>
            <a:r>
              <a:rPr lang="en-US" dirty="0" smtClean="0"/>
              <a:t>story, from oral traditions, could not completely RE WRITE it, but give it a GLOSS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6562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3891"/>
          </a:xfrm>
        </p:spPr>
        <p:txBody>
          <a:bodyPr/>
          <a:lstStyle/>
          <a:p>
            <a:r>
              <a:rPr lang="en-US" dirty="0" smtClean="0"/>
              <a:t>GENDER roles in the MBH</a:t>
            </a:r>
            <a:endParaRPr lang="en-US" dirty="0"/>
          </a:p>
        </p:txBody>
      </p:sp>
      <p:sp>
        <p:nvSpPr>
          <p:cNvPr id="3" name="Content Placeholder 2"/>
          <p:cNvSpPr>
            <a:spLocks noGrp="1"/>
          </p:cNvSpPr>
          <p:nvPr>
            <p:ph idx="1"/>
          </p:nvPr>
        </p:nvSpPr>
        <p:spPr>
          <a:xfrm>
            <a:off x="838200" y="1173892"/>
            <a:ext cx="10515600" cy="5003071"/>
          </a:xfrm>
        </p:spPr>
        <p:txBody>
          <a:bodyPr>
            <a:normAutofit lnSpcReduction="10000"/>
          </a:bodyPr>
          <a:lstStyle/>
          <a:p>
            <a:r>
              <a:rPr lang="en-US" dirty="0" smtClean="0"/>
              <a:t>This process of “glossing” most evident when looking at gender roles</a:t>
            </a:r>
          </a:p>
          <a:p>
            <a:r>
              <a:rPr lang="en-US" dirty="0" smtClean="0"/>
              <a:t>Strong women figures: KUNTI, DRAUPADI, GANDHARI, AMBA</a:t>
            </a:r>
          </a:p>
          <a:p>
            <a:r>
              <a:rPr lang="en-US" dirty="0" smtClean="0"/>
              <a:t>Yet a NARRATIVE framework that is evidently PATRIARCHAL</a:t>
            </a:r>
          </a:p>
          <a:p>
            <a:pPr lvl="1"/>
            <a:r>
              <a:rPr lang="en-US" dirty="0">
                <a:hlinkClick r:id="rId2"/>
              </a:rPr>
              <a:t>A </a:t>
            </a:r>
            <a:r>
              <a:rPr lang="en-US" dirty="0" smtClean="0">
                <a:hlinkClick r:id="rId2"/>
              </a:rPr>
              <a:t>system … in </a:t>
            </a:r>
            <a:r>
              <a:rPr lang="en-US" dirty="0">
                <a:hlinkClick r:id="rId2"/>
              </a:rPr>
              <a:t>which men hold the power and women are largely </a:t>
            </a:r>
            <a:r>
              <a:rPr lang="en-US" dirty="0" smtClean="0">
                <a:hlinkClick r:id="rId2"/>
              </a:rPr>
              <a:t>excluded...</a:t>
            </a:r>
            <a:endParaRPr lang="en-US" dirty="0" smtClean="0"/>
          </a:p>
          <a:p>
            <a:r>
              <a:rPr lang="en-US" dirty="0"/>
              <a:t>CORE story, ca 800 BCE, state formation in place but not firmly established, </a:t>
            </a:r>
            <a:r>
              <a:rPr lang="en-US" dirty="0" err="1"/>
              <a:t>varna</a:t>
            </a:r>
            <a:r>
              <a:rPr lang="en-US" dirty="0"/>
              <a:t> society in place, but not firmly established, similarly </a:t>
            </a:r>
            <a:r>
              <a:rPr lang="en-US" b="1" dirty="0"/>
              <a:t>gender relations not fully established</a:t>
            </a:r>
          </a:p>
          <a:p>
            <a:r>
              <a:rPr lang="en-US" dirty="0"/>
              <a:t>Gender (and Varna and State) relations ARE established by ca. 300 CE (as we will see) giving predominance to men, Brahmins and kingship</a:t>
            </a:r>
          </a:p>
          <a:p>
            <a:r>
              <a:rPr lang="en-US" dirty="0"/>
              <a:t>Thus, INTERPOLATIONS because orally known, cannot CHANGE it completely, but can insinuate narrative structure, as was done to MBH  </a:t>
            </a:r>
          </a:p>
          <a:p>
            <a:endParaRPr lang="en-US" dirty="0" smtClean="0"/>
          </a:p>
        </p:txBody>
      </p:sp>
    </p:spTree>
    <p:extLst>
      <p:ext uri="{BB962C8B-B14F-4D97-AF65-F5344CB8AC3E}">
        <p14:creationId xmlns:p14="http://schemas.microsoft.com/office/powerpoint/2010/main" val="190613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and Context, again</a:t>
            </a:r>
            <a:endParaRPr lang="en-US" dirty="0"/>
          </a:p>
        </p:txBody>
      </p:sp>
      <p:sp>
        <p:nvSpPr>
          <p:cNvPr id="3" name="Content Placeholder 2"/>
          <p:cNvSpPr>
            <a:spLocks noGrp="1"/>
          </p:cNvSpPr>
          <p:nvPr>
            <p:ph idx="1"/>
          </p:nvPr>
        </p:nvSpPr>
        <p:spPr>
          <a:xfrm>
            <a:off x="838200" y="1421027"/>
            <a:ext cx="10515600" cy="4755936"/>
          </a:xfrm>
        </p:spPr>
        <p:txBody>
          <a:bodyPr>
            <a:normAutofit fontScale="92500" lnSpcReduction="20000"/>
          </a:bodyPr>
          <a:lstStyle/>
          <a:p>
            <a:r>
              <a:rPr lang="en-US" dirty="0" smtClean="0"/>
              <a:t>Women not as subordinate in pre-Vedic society, and quite possible that gender roles different in EARLY Vedic era too</a:t>
            </a:r>
          </a:p>
          <a:p>
            <a:pPr lvl="1"/>
            <a:r>
              <a:rPr lang="en-US" dirty="0" smtClean="0"/>
              <a:t>Seals </a:t>
            </a:r>
            <a:r>
              <a:rPr lang="en-US" dirty="0"/>
              <a:t>and figures from the Indus </a:t>
            </a:r>
            <a:r>
              <a:rPr lang="en-US" dirty="0" smtClean="0"/>
              <a:t>Valley </a:t>
            </a:r>
            <a:r>
              <a:rPr lang="en-US" dirty="0"/>
              <a:t>show </a:t>
            </a:r>
            <a:r>
              <a:rPr lang="en-US" dirty="0" smtClean="0"/>
              <a:t>women in roles that are not prescribed for women in later Vedic texts </a:t>
            </a:r>
          </a:p>
          <a:p>
            <a:r>
              <a:rPr lang="en-US" dirty="0"/>
              <a:t>What we see in MBH therefore, are COMPETING and CONTRADICTORY elements, “explained” by the narrative structure </a:t>
            </a:r>
          </a:p>
          <a:p>
            <a:r>
              <a:rPr lang="en-US" dirty="0"/>
              <a:t>Thus, </a:t>
            </a:r>
            <a:r>
              <a:rPr lang="en-US" dirty="0" err="1"/>
              <a:t>Kunti</a:t>
            </a:r>
            <a:r>
              <a:rPr lang="en-US" dirty="0"/>
              <a:t> exercises sexual choices, but with DIVINE beings</a:t>
            </a:r>
          </a:p>
          <a:p>
            <a:r>
              <a:rPr lang="en-US" dirty="0" err="1"/>
              <a:t>Draupadi</a:t>
            </a:r>
            <a:r>
              <a:rPr lang="en-US" dirty="0"/>
              <a:t> has five husbands, POLYANDRY, but only because her mother in law says so, accidentally</a:t>
            </a:r>
          </a:p>
          <a:p>
            <a:r>
              <a:rPr lang="en-US" dirty="0" err="1"/>
              <a:t>Amba</a:t>
            </a:r>
            <a:r>
              <a:rPr lang="en-US" dirty="0"/>
              <a:t> has her revenge, but as a MAN</a:t>
            </a:r>
          </a:p>
          <a:p>
            <a:r>
              <a:rPr lang="en-US" dirty="0"/>
              <a:t>MBH reveals a social order in the </a:t>
            </a:r>
            <a:r>
              <a:rPr lang="en-US" dirty="0" smtClean="0"/>
              <a:t>MAKING</a:t>
            </a:r>
          </a:p>
          <a:p>
            <a:pPr lvl="1"/>
            <a:r>
              <a:rPr lang="en-US" dirty="0" smtClean="0"/>
              <a:t>Story of KRISHNA (dark skinned one) is another sort of example, but to which we </a:t>
            </a:r>
            <a:r>
              <a:rPr lang="en-US" smtClean="0"/>
              <a:t>will return later</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33139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Focus of our Class</a:t>
            </a:r>
            <a:endParaRPr lang="en-US" dirty="0"/>
          </a:p>
        </p:txBody>
      </p:sp>
      <p:sp>
        <p:nvSpPr>
          <p:cNvPr id="3" name="Content Placeholder 2"/>
          <p:cNvSpPr>
            <a:spLocks noGrp="1"/>
          </p:cNvSpPr>
          <p:nvPr>
            <p:ph idx="1"/>
          </p:nvPr>
        </p:nvSpPr>
        <p:spPr>
          <a:xfrm>
            <a:off x="838200" y="1436914"/>
            <a:ext cx="10515600" cy="5316583"/>
          </a:xfrm>
        </p:spPr>
        <p:txBody>
          <a:bodyPr>
            <a:noAutofit/>
          </a:bodyPr>
          <a:lstStyle/>
          <a:p>
            <a:r>
              <a:rPr lang="en-US" sz="4400" i="1" dirty="0" smtClean="0"/>
              <a:t>Mahabharata</a:t>
            </a:r>
            <a:r>
              <a:rPr lang="en-US" sz="4400" dirty="0" smtClean="0"/>
              <a:t> (MBH) as a source for understanding HISTORY</a:t>
            </a:r>
          </a:p>
          <a:p>
            <a:r>
              <a:rPr lang="en-US" sz="4400" dirty="0" smtClean="0"/>
              <a:t>As a product of and representative of History </a:t>
            </a:r>
          </a:p>
          <a:p>
            <a:r>
              <a:rPr lang="en-US" sz="4400" dirty="0" smtClean="0"/>
              <a:t>We pay attention to literary merits, but that the story, the characters, etc. are not our major focus except when they illustrate important historical themes</a:t>
            </a:r>
            <a:endParaRPr lang="en-US" sz="4400" dirty="0"/>
          </a:p>
        </p:txBody>
      </p:sp>
    </p:spTree>
    <p:extLst>
      <p:ext uri="{BB962C8B-B14F-4D97-AF65-F5344CB8AC3E}">
        <p14:creationId xmlns:p14="http://schemas.microsoft.com/office/powerpoint/2010/main" val="153987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b="0" i="0" u="none" strike="noStrike" baseline="0" dirty="0" smtClean="0"/>
              <a:t>1</a:t>
            </a:r>
            <a:r>
              <a:rPr lang="en-US" sz="4000" b="0" i="0" u="none" strike="noStrike" baseline="0" dirty="0" smtClean="0"/>
              <a:t>. What is an Epic</a:t>
            </a:r>
          </a:p>
          <a:p>
            <a:r>
              <a:rPr lang="en-US" sz="4000" b="0" i="0" u="none" strike="noStrike" baseline="0" dirty="0" smtClean="0"/>
              <a:t>2. Outline of MBH plot</a:t>
            </a:r>
          </a:p>
          <a:p>
            <a:r>
              <a:rPr lang="en-US" sz="4000" b="0" i="1" u="none" strike="noStrike" baseline="0" dirty="0" smtClean="0"/>
              <a:t>3. HOW do we use MBH as SOURCE for </a:t>
            </a:r>
            <a:r>
              <a:rPr lang="en-US" sz="4000" b="1" i="1" u="none" strike="noStrike" baseline="0" dirty="0" smtClean="0"/>
              <a:t>HISTORY</a:t>
            </a:r>
            <a:endParaRPr lang="en-US" sz="4000" b="0" i="0" u="none" strike="noStrike" baseline="0" dirty="0" smtClean="0"/>
          </a:p>
          <a:p>
            <a:r>
              <a:rPr lang="en-US" sz="4000" b="0" i="0" u="none" strike="noStrike" baseline="0" dirty="0" smtClean="0"/>
              <a:t>4. MBH as EPIC of COLONIZATION :</a:t>
            </a:r>
            <a:r>
              <a:rPr lang="en-US" sz="4000" b="0" i="0" u="none" strike="noStrike" dirty="0" smtClean="0"/>
              <a:t> </a:t>
            </a:r>
            <a:r>
              <a:rPr lang="en-US" sz="4000" b="0" i="0" u="none" strike="noStrike" baseline="0" dirty="0" smtClean="0"/>
              <a:t>conquest AND assimilation</a:t>
            </a:r>
          </a:p>
          <a:p>
            <a:r>
              <a:rPr lang="en-US" sz="4000" b="0" i="0" u="none" strike="noStrike" baseline="0" dirty="0" smtClean="0"/>
              <a:t>5.   </a:t>
            </a:r>
            <a:r>
              <a:rPr lang="en-US" sz="4000" b="1" i="0" u="none" strike="noStrike" baseline="0" dirty="0" smtClean="0"/>
              <a:t>Contradictions </a:t>
            </a:r>
            <a:r>
              <a:rPr lang="en-US" sz="4000" b="0" i="0" u="none" strike="noStrike" baseline="0" dirty="0" smtClean="0"/>
              <a:t>and how they help us understand the epic and history</a:t>
            </a:r>
          </a:p>
          <a:p>
            <a:endParaRPr lang="en-US" sz="4000" dirty="0"/>
          </a:p>
        </p:txBody>
      </p:sp>
    </p:spTree>
    <p:extLst>
      <p:ext uri="{BB962C8B-B14F-4D97-AF65-F5344CB8AC3E}">
        <p14:creationId xmlns:p14="http://schemas.microsoft.com/office/powerpoint/2010/main" val="94395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MBH and Epics</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 Two major Epics of India: the </a:t>
            </a:r>
            <a:r>
              <a:rPr lang="en-US" b="1" i="1" u="none" strike="noStrike" baseline="0" dirty="0" smtClean="0"/>
              <a:t>RAMAYANA</a:t>
            </a:r>
            <a:r>
              <a:rPr lang="en-US" b="0" i="0" u="none" strike="noStrike" baseline="0" dirty="0" smtClean="0"/>
              <a:t> and the </a:t>
            </a:r>
            <a:r>
              <a:rPr lang="en-US" b="1" i="1" u="none" strike="noStrike" baseline="0" dirty="0" smtClean="0"/>
              <a:t>MAHABHARATA</a:t>
            </a:r>
          </a:p>
          <a:p>
            <a:r>
              <a:rPr lang="en-US" dirty="0" smtClean="0"/>
              <a:t>Like all epics, MBH relates a </a:t>
            </a:r>
            <a:r>
              <a:rPr lang="en-US" b="0" i="0" u="none" strike="noStrike" baseline="0" dirty="0" smtClean="0"/>
              <a:t>heroic battle between good and evil</a:t>
            </a:r>
          </a:p>
          <a:p>
            <a:r>
              <a:rPr lang="en-US" dirty="0" smtClean="0"/>
              <a:t>Like all epics, MBH part of a long standing ORAL tradition.  </a:t>
            </a:r>
            <a:r>
              <a:rPr lang="en-US" b="0" i="0" u="none" strike="noStrike" baseline="0" dirty="0" smtClean="0"/>
              <a:t>EPICs by nature are told and re-told</a:t>
            </a:r>
          </a:p>
          <a:p>
            <a:r>
              <a:rPr lang="en-US" dirty="0" smtClean="0"/>
              <a:t>Unlike Vedas</a:t>
            </a:r>
            <a:r>
              <a:rPr lang="en-US" dirty="0"/>
              <a:t>, </a:t>
            </a:r>
            <a:r>
              <a:rPr lang="en-US" dirty="0" smtClean="0"/>
              <a:t>that are regarded </a:t>
            </a:r>
            <a:r>
              <a:rPr lang="en-US" dirty="0"/>
              <a:t>as “fixed” (</a:t>
            </a:r>
            <a:r>
              <a:rPr lang="en-US" i="1" dirty="0" err="1" smtClean="0"/>
              <a:t>sruti</a:t>
            </a:r>
            <a:r>
              <a:rPr lang="en-US" dirty="0" smtClean="0"/>
              <a:t>), MBH </a:t>
            </a:r>
            <a:r>
              <a:rPr lang="en-US" dirty="0" smtClean="0"/>
              <a:t>part of a body of texts </a:t>
            </a:r>
            <a:r>
              <a:rPr lang="en-US" dirty="0" smtClean="0"/>
              <a:t>that allows </a:t>
            </a:r>
            <a:r>
              <a:rPr lang="en-US" dirty="0" smtClean="0"/>
              <a:t>for a more flexible retelling from memory (</a:t>
            </a:r>
            <a:r>
              <a:rPr lang="en-US" i="1" dirty="0" err="1" smtClean="0"/>
              <a:t>smriti</a:t>
            </a:r>
            <a:r>
              <a:rPr lang="en-US" dirty="0" smtClean="0"/>
              <a:t>)</a:t>
            </a:r>
          </a:p>
          <a:p>
            <a:r>
              <a:rPr lang="en-US" b="0" i="0" u="none" strike="noStrike" baseline="0" dirty="0" smtClean="0"/>
              <a:t>The MBH and Ramayana not written down till around 5</a:t>
            </a:r>
            <a:r>
              <a:rPr lang="en-US" b="0" i="0" u="none" strike="noStrike" baseline="30000" dirty="0" smtClean="0"/>
              <a:t>th</a:t>
            </a:r>
            <a:r>
              <a:rPr lang="en-US" b="0" i="0" u="none" strike="noStrike" baseline="0" dirty="0" smtClean="0"/>
              <a:t> or 6</a:t>
            </a:r>
            <a:r>
              <a:rPr lang="en-US" b="0" i="0" u="none" strike="noStrike" baseline="30000" dirty="0" smtClean="0"/>
              <a:t>th</a:t>
            </a:r>
            <a:r>
              <a:rPr lang="en-US" b="0" i="0" u="none" strike="noStrike" baseline="0" dirty="0" smtClean="0"/>
              <a:t> C CE.  So what we have a variety of stories, with interpolations over time. </a:t>
            </a:r>
          </a:p>
          <a:p>
            <a:r>
              <a:rPr lang="en-US" dirty="0" smtClean="0"/>
              <a:t>Creates complications when using as text to understand History!</a:t>
            </a:r>
            <a:r>
              <a:rPr lang="en-US" b="0" i="0" u="none" strike="noStrike" baseline="0" dirty="0" smtClean="0"/>
              <a:t> </a:t>
            </a:r>
          </a:p>
          <a:p>
            <a:endParaRPr lang="en-US" dirty="0"/>
          </a:p>
        </p:txBody>
      </p:sp>
    </p:spTree>
    <p:extLst>
      <p:ext uri="{BB962C8B-B14F-4D97-AF65-F5344CB8AC3E}">
        <p14:creationId xmlns:p14="http://schemas.microsoft.com/office/powerpoint/2010/main" val="385469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71599"/>
          </a:xfrm>
        </p:spPr>
        <p:txBody>
          <a:bodyPr/>
          <a:lstStyle/>
          <a:p>
            <a:r>
              <a:rPr lang="en-US" dirty="0" smtClean="0"/>
              <a:t>Plot outline</a:t>
            </a:r>
            <a:endParaRPr lang="en-US" dirty="0"/>
          </a:p>
        </p:txBody>
      </p:sp>
      <p:sp>
        <p:nvSpPr>
          <p:cNvPr id="3" name="Content Placeholder 2"/>
          <p:cNvSpPr>
            <a:spLocks noGrp="1"/>
          </p:cNvSpPr>
          <p:nvPr>
            <p:ph idx="1"/>
          </p:nvPr>
        </p:nvSpPr>
        <p:spPr>
          <a:xfrm>
            <a:off x="838200" y="1162594"/>
            <a:ext cx="10515600" cy="5014369"/>
          </a:xfrm>
        </p:spPr>
        <p:txBody>
          <a:bodyPr>
            <a:normAutofit fontScale="92500" lnSpcReduction="10000"/>
          </a:bodyPr>
          <a:lstStyle/>
          <a:p>
            <a:r>
              <a:rPr lang="en-US" b="0" i="0" u="none" strike="noStrike" baseline="0" dirty="0" smtClean="0"/>
              <a:t>STORY of two sets</a:t>
            </a:r>
            <a:r>
              <a:rPr lang="en-US" b="0" i="0" u="none" strike="noStrike" dirty="0" smtClean="0"/>
              <a:t> of cousins, the</a:t>
            </a:r>
            <a:r>
              <a:rPr lang="en-US" b="0" i="0" u="none" strike="noStrike" baseline="0" dirty="0" smtClean="0"/>
              <a:t> PANDAVAS and KAURAVAS.</a:t>
            </a:r>
            <a:r>
              <a:rPr lang="en-US" b="0" i="0" u="none" strike="noStrike" dirty="0" smtClean="0"/>
              <a:t> Their</a:t>
            </a:r>
            <a:r>
              <a:rPr lang="en-US" b="0" i="0" u="none" strike="noStrike" baseline="0" dirty="0" smtClean="0"/>
              <a:t> battle, main part of the story</a:t>
            </a:r>
          </a:p>
          <a:p>
            <a:r>
              <a:rPr lang="en-US" b="0" i="0" u="none" strike="noStrike" baseline="0" dirty="0" smtClean="0"/>
              <a:t>Like all epics, there </a:t>
            </a:r>
            <a:r>
              <a:rPr lang="en-US" dirty="0" smtClean="0"/>
              <a:t>are</a:t>
            </a:r>
            <a:r>
              <a:rPr lang="en-US" b="0" i="0" u="none" strike="noStrike" baseline="0" dirty="0" smtClean="0"/>
              <a:t> a lot of intersections between heaven and earth, between humans and Gods</a:t>
            </a:r>
          </a:p>
          <a:p>
            <a:r>
              <a:rPr lang="en-US" b="0" i="0" u="none" strike="noStrike" baseline="0" dirty="0" smtClean="0"/>
              <a:t>Cousins descended from two brothers, PANDU and DHRITARASHTRA.</a:t>
            </a:r>
            <a:r>
              <a:rPr lang="en-US" b="0" i="0" u="none" strike="noStrike" dirty="0" smtClean="0"/>
              <a:t> </a:t>
            </a:r>
            <a:r>
              <a:rPr lang="en-US" b="0" i="0" u="none" strike="noStrike" baseline="0" dirty="0" err="1" smtClean="0"/>
              <a:t>Kauravas</a:t>
            </a:r>
            <a:r>
              <a:rPr lang="en-US" b="0" i="0" u="none" strike="noStrike" baseline="0" dirty="0" smtClean="0"/>
              <a:t> trick </a:t>
            </a:r>
            <a:r>
              <a:rPr lang="en-US" b="0" i="0" u="none" strike="noStrike" baseline="0" dirty="0" err="1" smtClean="0"/>
              <a:t>Pandavas</a:t>
            </a:r>
            <a:r>
              <a:rPr lang="en-US" b="0" i="0" u="none" strike="noStrike" baseline="0" dirty="0" smtClean="0"/>
              <a:t> out of share of kingdom, via a game of dice (gambling)</a:t>
            </a:r>
          </a:p>
          <a:p>
            <a:r>
              <a:rPr lang="en-US" dirty="0" smtClean="0"/>
              <a:t>Lose the game and</a:t>
            </a:r>
            <a:r>
              <a:rPr lang="en-US" b="0" i="0" u="none" strike="noStrike" baseline="0" dirty="0" smtClean="0"/>
              <a:t>, have to spend 12 years in exile and 1 in disguise</a:t>
            </a:r>
          </a:p>
          <a:p>
            <a:r>
              <a:rPr lang="en-US" b="0" i="0" u="none" strike="noStrike" baseline="0" dirty="0" err="1" smtClean="0"/>
              <a:t>Pandavas</a:t>
            </a:r>
            <a:r>
              <a:rPr lang="en-US" b="0" i="0" u="none" strike="noStrike" baseline="0" dirty="0" smtClean="0"/>
              <a:t> </a:t>
            </a:r>
            <a:r>
              <a:rPr lang="en-US" dirty="0" smtClean="0"/>
              <a:t>go to </a:t>
            </a:r>
            <a:r>
              <a:rPr lang="en-US" b="0" i="0" u="none" strike="noStrike" baseline="0" dirty="0" smtClean="0"/>
              <a:t>exile, but </a:t>
            </a:r>
            <a:r>
              <a:rPr lang="en-US" b="0" i="0" u="none" strike="noStrike" baseline="0" dirty="0" err="1" smtClean="0"/>
              <a:t>Kauravas</a:t>
            </a:r>
            <a:r>
              <a:rPr lang="en-US" b="0" i="0" u="none" strike="noStrike" baseline="0" dirty="0" smtClean="0"/>
              <a:t> </a:t>
            </a:r>
            <a:r>
              <a:rPr lang="en-US" b="0" i="0" u="none" strike="noStrike" baseline="0" dirty="0" smtClean="0"/>
              <a:t>refuse to honor terms of the </a:t>
            </a:r>
            <a:r>
              <a:rPr lang="en-US" dirty="0" smtClean="0"/>
              <a:t>bet</a:t>
            </a:r>
            <a:endParaRPr lang="en-US" b="0" i="0" u="none" strike="noStrike" baseline="0" dirty="0" smtClean="0"/>
          </a:p>
          <a:p>
            <a:r>
              <a:rPr lang="en-US" dirty="0" smtClean="0"/>
              <a:t>Leads to the battle, the Mahabharata, that </a:t>
            </a:r>
            <a:r>
              <a:rPr lang="en-US" b="0" i="0" u="none" strike="noStrike" baseline="0" dirty="0" err="1" smtClean="0"/>
              <a:t>Pandavas</a:t>
            </a:r>
            <a:r>
              <a:rPr lang="en-US" b="0" i="0" u="none" strike="noStrike" baseline="0" dirty="0" smtClean="0"/>
              <a:t>, with the help of ally, KRISHNA, able to win.</a:t>
            </a:r>
            <a:r>
              <a:rPr lang="en-US" b="0" i="0" u="none" strike="noStrike" dirty="0" smtClean="0"/>
              <a:t>  This </a:t>
            </a:r>
            <a:r>
              <a:rPr lang="en-US" dirty="0" smtClean="0"/>
              <a:t>war is the central part of the story</a:t>
            </a:r>
            <a:endParaRPr lang="en-US" b="0" i="0" u="none" strike="noStrike" baseline="0" dirty="0" smtClean="0"/>
          </a:p>
          <a:p>
            <a:r>
              <a:rPr lang="en-US" b="0" i="0" u="none" strike="noStrike" baseline="0" dirty="0" smtClean="0"/>
              <a:t>Lots of subplots, and some philosophy, particularly through the BHAGWAT GITA, a section which probably incorporated later into the text  </a:t>
            </a:r>
          </a:p>
          <a:p>
            <a:endParaRPr lang="en-US" dirty="0"/>
          </a:p>
        </p:txBody>
      </p:sp>
    </p:spTree>
    <p:extLst>
      <p:ext uri="{BB962C8B-B14F-4D97-AF65-F5344CB8AC3E}">
        <p14:creationId xmlns:p14="http://schemas.microsoft.com/office/powerpoint/2010/main" val="1728454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MBH as a Historical Source	</a:t>
            </a:r>
            <a:endParaRPr lang="en-US" dirty="0"/>
          </a:p>
        </p:txBody>
      </p:sp>
      <p:sp>
        <p:nvSpPr>
          <p:cNvPr id="3" name="Content Placeholder 2"/>
          <p:cNvSpPr>
            <a:spLocks noGrp="1"/>
          </p:cNvSpPr>
          <p:nvPr>
            <p:ph idx="1"/>
          </p:nvPr>
        </p:nvSpPr>
        <p:spPr>
          <a:xfrm>
            <a:off x="838200" y="1463040"/>
            <a:ext cx="10515600" cy="5128953"/>
          </a:xfrm>
        </p:spPr>
        <p:txBody>
          <a:bodyPr>
            <a:normAutofit/>
          </a:bodyPr>
          <a:lstStyle/>
          <a:p>
            <a:r>
              <a:rPr lang="en-US" dirty="0" smtClean="0"/>
              <a:t>Problems </a:t>
            </a:r>
            <a:r>
              <a:rPr lang="en-US" dirty="0"/>
              <a:t>with d</a:t>
            </a:r>
            <a:r>
              <a:rPr lang="en-US" dirty="0" smtClean="0"/>
              <a:t>ating an oral epic</a:t>
            </a:r>
          </a:p>
          <a:p>
            <a:r>
              <a:rPr lang="en-US" dirty="0" smtClean="0"/>
              <a:t>How? </a:t>
            </a:r>
          </a:p>
          <a:p>
            <a:r>
              <a:rPr lang="en-US" dirty="0" smtClean="0"/>
              <a:t>Creative </a:t>
            </a:r>
            <a:r>
              <a:rPr lang="en-US" dirty="0"/>
              <a:t>use of historical imagination </a:t>
            </a:r>
            <a:endParaRPr lang="en-US" dirty="0" smtClean="0"/>
          </a:p>
          <a:p>
            <a:r>
              <a:rPr lang="en-US" dirty="0" smtClean="0"/>
              <a:t>Interpretation </a:t>
            </a:r>
            <a:r>
              <a:rPr lang="en-US" dirty="0"/>
              <a:t>of the text in light of what we DO </a:t>
            </a:r>
            <a:r>
              <a:rPr lang="en-US" dirty="0" smtClean="0"/>
              <a:t>know</a:t>
            </a:r>
          </a:p>
          <a:p>
            <a:r>
              <a:rPr lang="en-US" dirty="0" smtClean="0"/>
              <a:t>Little archeological </a:t>
            </a:r>
            <a:r>
              <a:rPr lang="en-US" dirty="0"/>
              <a:t>evidence we </a:t>
            </a:r>
            <a:r>
              <a:rPr lang="en-US" dirty="0" smtClean="0"/>
              <a:t>do have </a:t>
            </a:r>
            <a:r>
              <a:rPr lang="en-US" dirty="0"/>
              <a:t>available </a:t>
            </a:r>
          </a:p>
          <a:p>
            <a:r>
              <a:rPr lang="en-US" dirty="0" smtClean="0"/>
              <a:t> Earlier </a:t>
            </a:r>
            <a:r>
              <a:rPr lang="en-US" dirty="0"/>
              <a:t>thought to be completely fanciful, but now  believe the MBH is a MULTILAYERED AND CONTRADICTORY text, probably containing stories and interpolations from many times </a:t>
            </a:r>
          </a:p>
          <a:p>
            <a:r>
              <a:rPr lang="en-US" dirty="0" smtClean="0"/>
              <a:t>But which times?  When is the core story? What evidence do we have for later interpolations</a:t>
            </a:r>
            <a:endParaRPr lang="en-US" dirty="0"/>
          </a:p>
          <a:p>
            <a:endParaRPr lang="en-US" dirty="0"/>
          </a:p>
        </p:txBody>
      </p:sp>
    </p:spTree>
    <p:extLst>
      <p:ext uri="{BB962C8B-B14F-4D97-AF65-F5344CB8AC3E}">
        <p14:creationId xmlns:p14="http://schemas.microsoft.com/office/powerpoint/2010/main" val="55587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8410"/>
          </a:xfrm>
        </p:spPr>
        <p:txBody>
          <a:bodyPr>
            <a:normAutofit/>
          </a:bodyPr>
          <a:lstStyle/>
          <a:p>
            <a:r>
              <a:rPr lang="en-US" dirty="0" smtClean="0"/>
              <a:t>Tentative arguments for dating MBH</a:t>
            </a:r>
            <a:endParaRPr lang="en-US" dirty="0"/>
          </a:p>
        </p:txBody>
      </p:sp>
      <p:sp>
        <p:nvSpPr>
          <p:cNvPr id="3" name="Content Placeholder 2"/>
          <p:cNvSpPr>
            <a:spLocks noGrp="1"/>
          </p:cNvSpPr>
          <p:nvPr>
            <p:ph idx="1"/>
          </p:nvPr>
        </p:nvSpPr>
        <p:spPr>
          <a:xfrm>
            <a:off x="838200" y="1438102"/>
            <a:ext cx="10515600" cy="4937760"/>
          </a:xfrm>
        </p:spPr>
        <p:txBody>
          <a:bodyPr>
            <a:normAutofit fontScale="92500" lnSpcReduction="20000"/>
          </a:bodyPr>
          <a:lstStyle/>
          <a:p>
            <a:r>
              <a:rPr lang="en-US" dirty="0"/>
              <a:t>It is </a:t>
            </a:r>
            <a:r>
              <a:rPr lang="en-US" dirty="0" smtClean="0"/>
              <a:t>a </a:t>
            </a:r>
            <a:r>
              <a:rPr lang="en-US" dirty="0"/>
              <a:t>text of the VEDIC </a:t>
            </a:r>
            <a:r>
              <a:rPr lang="en-US" dirty="0" smtClean="0"/>
              <a:t>people, whose core story relates to the transition from early to later Vedic </a:t>
            </a:r>
            <a:r>
              <a:rPr lang="en-US" dirty="0"/>
              <a:t>age, or </a:t>
            </a:r>
            <a:r>
              <a:rPr lang="en-US" dirty="0" smtClean="0"/>
              <a:t>thereabouts</a:t>
            </a:r>
            <a:endParaRPr lang="en-US" dirty="0"/>
          </a:p>
          <a:p>
            <a:r>
              <a:rPr lang="en-US" dirty="0"/>
              <a:t>	WHY?  </a:t>
            </a:r>
            <a:endParaRPr lang="en-US" dirty="0" smtClean="0"/>
          </a:p>
          <a:p>
            <a:r>
              <a:rPr lang="en-US" dirty="0" smtClean="0"/>
              <a:t>Kingdoms </a:t>
            </a:r>
            <a:r>
              <a:rPr lang="en-US" dirty="0"/>
              <a:t>organized TERRITORIALLY, reference to the ASHWAMEDHA (</a:t>
            </a:r>
            <a:r>
              <a:rPr lang="en-US" dirty="0" smtClean="0"/>
              <a:t>horse sacrifice), </a:t>
            </a:r>
            <a:r>
              <a:rPr lang="en-US" dirty="0"/>
              <a:t>ruling over territory etc.  These are the NORMAL modes of </a:t>
            </a:r>
            <a:r>
              <a:rPr lang="en-US" dirty="0" smtClean="0"/>
              <a:t>organization</a:t>
            </a:r>
          </a:p>
          <a:p>
            <a:r>
              <a:rPr lang="en-US" dirty="0" smtClean="0"/>
              <a:t>So not nomadic. Disdain </a:t>
            </a:r>
            <a:r>
              <a:rPr lang="en-US" dirty="0"/>
              <a:t>for forest dwellers (see EKLAVYA story</a:t>
            </a:r>
            <a:r>
              <a:rPr lang="en-US" dirty="0" smtClean="0"/>
              <a:t>) supports that.  Also supported by:</a:t>
            </a:r>
          </a:p>
          <a:p>
            <a:pPr lvl="1"/>
            <a:r>
              <a:rPr lang="en-US" dirty="0" smtClean="0"/>
              <a:t>Archeological evidence</a:t>
            </a:r>
          </a:p>
          <a:p>
            <a:pPr lvl="1"/>
            <a:r>
              <a:rPr lang="en-US" dirty="0" smtClean="0"/>
              <a:t>Geographical location of core story</a:t>
            </a:r>
          </a:p>
          <a:p>
            <a:r>
              <a:rPr lang="en-US" dirty="0" smtClean="0"/>
              <a:t>There are anomalies, e.g. Varna divisions much more established than evident in Rig Veda</a:t>
            </a:r>
          </a:p>
          <a:p>
            <a:r>
              <a:rPr lang="en-US" dirty="0" smtClean="0"/>
              <a:t>But </a:t>
            </a:r>
            <a:r>
              <a:rPr lang="en-US" dirty="0"/>
              <a:t>we </a:t>
            </a:r>
            <a:r>
              <a:rPr lang="en-US" dirty="0" smtClean="0"/>
              <a:t>can date the </a:t>
            </a:r>
            <a:r>
              <a:rPr lang="en-US" dirty="0"/>
              <a:t>CORE of the story to </a:t>
            </a:r>
            <a:r>
              <a:rPr lang="en-US" dirty="0" smtClean="0"/>
              <a:t>around </a:t>
            </a:r>
            <a:r>
              <a:rPr lang="en-US" dirty="0"/>
              <a:t>1000-800 BCE and </a:t>
            </a:r>
            <a:r>
              <a:rPr lang="en-US" dirty="0" smtClean="0"/>
              <a:t>always keep </a:t>
            </a:r>
            <a:r>
              <a:rPr lang="en-US" dirty="0"/>
              <a:t>in mind that parts </a:t>
            </a:r>
            <a:r>
              <a:rPr lang="en-US" dirty="0" smtClean="0"/>
              <a:t>were added later</a:t>
            </a:r>
          </a:p>
          <a:p>
            <a:endParaRPr lang="en-US" dirty="0"/>
          </a:p>
          <a:p>
            <a:endParaRPr lang="en-US" dirty="0"/>
          </a:p>
        </p:txBody>
      </p:sp>
    </p:spTree>
    <p:extLst>
      <p:ext uri="{BB962C8B-B14F-4D97-AF65-F5344CB8AC3E}">
        <p14:creationId xmlns:p14="http://schemas.microsoft.com/office/powerpoint/2010/main" val="262032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MBH and Archeology</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a:t>ARCHEOLOGICAL excavations reveal places named and located in the epics with some evidence of settlement around 1000-800 BCE and later  </a:t>
            </a:r>
          </a:p>
          <a:p>
            <a:r>
              <a:rPr lang="en-US" dirty="0"/>
              <a:t>These are mostly </a:t>
            </a:r>
            <a:r>
              <a:rPr lang="en-US" dirty="0">
                <a:hlinkClick r:id="rId2"/>
              </a:rPr>
              <a:t>sites connected with PAINTED GREY WARE</a:t>
            </a:r>
            <a:r>
              <a:rPr lang="en-US" dirty="0"/>
              <a:t>, dated around 800-400 BCE, so there WERE settlements which are described in the MBH</a:t>
            </a:r>
          </a:p>
          <a:p>
            <a:r>
              <a:rPr lang="en-US" dirty="0"/>
              <a:t>However these were not grand cities like the </a:t>
            </a:r>
            <a:r>
              <a:rPr lang="en-US" dirty="0" err="1"/>
              <a:t>Pandavas</a:t>
            </a:r>
            <a:r>
              <a:rPr lang="en-US" dirty="0"/>
              <a:t>’ </a:t>
            </a:r>
            <a:r>
              <a:rPr lang="en-US" dirty="0" err="1"/>
              <a:t>Indraprastha</a:t>
            </a:r>
            <a:r>
              <a:rPr lang="en-US" dirty="0"/>
              <a:t>, evidence suggests small mud and wattle dwellings, no bricks, no evidence of the fantastic palace the </a:t>
            </a:r>
            <a:r>
              <a:rPr lang="en-US" dirty="0" err="1"/>
              <a:t>Pandavas</a:t>
            </a:r>
            <a:r>
              <a:rPr lang="en-US" dirty="0"/>
              <a:t> built </a:t>
            </a:r>
          </a:p>
          <a:p>
            <a:pPr lvl="1"/>
            <a:r>
              <a:rPr lang="en-US" dirty="0"/>
              <a:t>Perhaps simply exaggerations, but also likely later additions to the story</a:t>
            </a:r>
          </a:p>
          <a:p>
            <a:pPr lvl="1"/>
            <a:r>
              <a:rPr lang="en-US" dirty="0"/>
              <a:t>Story says around 5 million people die in 18 day war, that indicates a total population of about 200 million, India’s population did not reach such numbers till 18th or 19th centuries</a:t>
            </a:r>
          </a:p>
          <a:p>
            <a:endParaRPr lang="en-US" dirty="0"/>
          </a:p>
        </p:txBody>
      </p:sp>
      <p:pic>
        <p:nvPicPr>
          <p:cNvPr id="2050" name="Picture 2" descr="Image result for painted grey ware vedic age site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1832424"/>
            <a:ext cx="5181600" cy="4337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22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MBH Geography and History</a:t>
            </a:r>
            <a:br>
              <a:rPr lang="en-US" dirty="0" smtClean="0"/>
            </a:br>
            <a:r>
              <a:rPr lang="en-US" sz="3200" b="1" dirty="0" smtClean="0"/>
              <a:t>LOCATION of the Story is Critical</a:t>
            </a:r>
            <a:endParaRPr lang="en-US" sz="3200" b="1" dirty="0"/>
          </a:p>
        </p:txBody>
      </p:sp>
      <p:sp>
        <p:nvSpPr>
          <p:cNvPr id="3" name="Content Placeholder 2"/>
          <p:cNvSpPr>
            <a:spLocks noGrp="1"/>
          </p:cNvSpPr>
          <p:nvPr>
            <p:ph sz="half" idx="1"/>
          </p:nvPr>
        </p:nvSpPr>
        <p:spPr>
          <a:xfrm>
            <a:off x="838200" y="1825624"/>
            <a:ext cx="5181600" cy="5032375"/>
          </a:xfrm>
        </p:spPr>
        <p:txBody>
          <a:bodyPr>
            <a:normAutofit fontScale="92500" lnSpcReduction="20000"/>
          </a:bodyPr>
          <a:lstStyle/>
          <a:p>
            <a:r>
              <a:rPr lang="en-US" dirty="0" smtClean="0"/>
              <a:t>LOCATION of places mentioned mainly </a:t>
            </a:r>
            <a:r>
              <a:rPr lang="en-US" dirty="0"/>
              <a:t>in the north</a:t>
            </a:r>
            <a:r>
              <a:rPr lang="en-US" dirty="0" smtClean="0"/>
              <a:t>, Indo Gangetic Plain</a:t>
            </a:r>
          </a:p>
          <a:p>
            <a:r>
              <a:rPr lang="en-US" dirty="0" smtClean="0"/>
              <a:t>HASTINAPUR is 57 </a:t>
            </a:r>
            <a:r>
              <a:rPr lang="en-US" dirty="0"/>
              <a:t>miles north of Delhi and INDRAPRASTHA </a:t>
            </a:r>
            <a:r>
              <a:rPr lang="en-US" dirty="0" smtClean="0"/>
              <a:t>present-day Delhi</a:t>
            </a:r>
          </a:p>
          <a:p>
            <a:r>
              <a:rPr lang="en-US" dirty="0" smtClean="0"/>
              <a:t>At the time of the core story,  </a:t>
            </a:r>
            <a:r>
              <a:rPr lang="en-US" dirty="0"/>
              <a:t>THE CENTRE of power of the V</a:t>
            </a:r>
            <a:r>
              <a:rPr lang="en-US" dirty="0" smtClean="0"/>
              <a:t>edic people not </a:t>
            </a:r>
            <a:r>
              <a:rPr lang="en-US" dirty="0"/>
              <a:t>moved further east as it did in the next few hundred </a:t>
            </a:r>
            <a:r>
              <a:rPr lang="en-US" dirty="0" smtClean="0"/>
              <a:t>years</a:t>
            </a:r>
          </a:p>
          <a:p>
            <a:r>
              <a:rPr lang="en-US" dirty="0" smtClean="0"/>
              <a:t>Although some locations further east and south mentioned, they are not central to the story</a:t>
            </a:r>
          </a:p>
          <a:p>
            <a:r>
              <a:rPr lang="en-US" dirty="0" smtClean="0"/>
              <a:t>Center of the RAMAYANA story further east</a:t>
            </a:r>
            <a:endParaRPr lang="en-US" dirty="0"/>
          </a:p>
        </p:txBody>
      </p:sp>
      <p:pic>
        <p:nvPicPr>
          <p:cNvPr id="1026" name="Picture 2" descr="File:EpicIndia.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59237" y="1825625"/>
            <a:ext cx="4256708" cy="499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44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1966</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Age of the Epics</vt:lpstr>
      <vt:lpstr>Main Focus of our Class</vt:lpstr>
      <vt:lpstr>Outline</vt:lpstr>
      <vt:lpstr>MBH and Epics</vt:lpstr>
      <vt:lpstr>Plot outline</vt:lpstr>
      <vt:lpstr>MBH as a Historical Source </vt:lpstr>
      <vt:lpstr>Tentative arguments for dating MBH</vt:lpstr>
      <vt:lpstr>MBH and Archeology</vt:lpstr>
      <vt:lpstr>MBH Geography and History LOCATION of the Story is Critical</vt:lpstr>
      <vt:lpstr>Studying the Source</vt:lpstr>
      <vt:lpstr>Text and Context</vt:lpstr>
      <vt:lpstr>READING the MBH as Epic of Colonization</vt:lpstr>
      <vt:lpstr>Colonization as Conquest and Assimilation</vt:lpstr>
      <vt:lpstr>Contradictions and MBH as Process </vt:lpstr>
      <vt:lpstr>VARNA contradictions, relations between Brahmins and Kshatriya</vt:lpstr>
      <vt:lpstr>Historical context, production over time</vt:lpstr>
      <vt:lpstr>GENDER roles in the MBH</vt:lpstr>
      <vt:lpstr>Text and Context, again</vt:lpstr>
    </vt:vector>
  </TitlesOfParts>
  <Company>Northern Arizona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of the Epics</dc:title>
  <dc:creator>Sanjay Joshi</dc:creator>
  <cp:lastModifiedBy>Sanjay Joshi</cp:lastModifiedBy>
  <cp:revision>32</cp:revision>
  <dcterms:created xsi:type="dcterms:W3CDTF">2018-09-14T16:47:38Z</dcterms:created>
  <dcterms:modified xsi:type="dcterms:W3CDTF">2018-09-16T22:48:42Z</dcterms:modified>
</cp:coreProperties>
</file>