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57" r:id="rId5"/>
    <p:sldId id="261" r:id="rId6"/>
    <p:sldId id="262" r:id="rId7"/>
    <p:sldId id="263" r:id="rId8"/>
    <p:sldId id="264" r:id="rId9"/>
    <p:sldId id="265" r:id="rId10"/>
    <p:sldId id="258" r:id="rId11"/>
    <p:sldId id="259" r:id="rId12"/>
    <p:sldId id="266" r:id="rId13"/>
    <p:sldId id="267"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8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3F46A9-13CB-42DC-A5AA-C3B6F744399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54678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F46A9-13CB-42DC-A5AA-C3B6F744399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78055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F46A9-13CB-42DC-A5AA-C3B6F744399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397030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F46A9-13CB-42DC-A5AA-C3B6F744399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359144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F46A9-13CB-42DC-A5AA-C3B6F744399E}"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17702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F46A9-13CB-42DC-A5AA-C3B6F744399E}"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89410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3F46A9-13CB-42DC-A5AA-C3B6F744399E}"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103733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3F46A9-13CB-42DC-A5AA-C3B6F744399E}"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226756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F46A9-13CB-42DC-A5AA-C3B6F744399E}"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30669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3F46A9-13CB-42DC-A5AA-C3B6F744399E}"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277163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3F46A9-13CB-42DC-A5AA-C3B6F744399E}"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77C2F-C235-4C9B-88DA-59BAC0693EA0}" type="slidenum">
              <a:rPr lang="en-US" smtClean="0"/>
              <a:t>‹#›</a:t>
            </a:fld>
            <a:endParaRPr lang="en-US"/>
          </a:p>
        </p:txBody>
      </p:sp>
    </p:spTree>
    <p:extLst>
      <p:ext uri="{BB962C8B-B14F-4D97-AF65-F5344CB8AC3E}">
        <p14:creationId xmlns:p14="http://schemas.microsoft.com/office/powerpoint/2010/main" val="47689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F46A9-13CB-42DC-A5AA-C3B6F744399E}"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77C2F-C235-4C9B-88DA-59BAC0693EA0}" type="slidenum">
              <a:rPr lang="en-US" smtClean="0"/>
              <a:t>‹#›</a:t>
            </a:fld>
            <a:endParaRPr lang="en-US"/>
          </a:p>
        </p:txBody>
      </p:sp>
    </p:spTree>
    <p:extLst>
      <p:ext uri="{BB962C8B-B14F-4D97-AF65-F5344CB8AC3E}">
        <p14:creationId xmlns:p14="http://schemas.microsoft.com/office/powerpoint/2010/main" val="1449663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istory.upenn.edu/coursepages/hist086/material/schmidt9a.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Between Empires?</a:t>
            </a:r>
          </a:p>
        </p:txBody>
      </p:sp>
      <p:sp>
        <p:nvSpPr>
          <p:cNvPr id="3" name="Subtitle 2"/>
          <p:cNvSpPr>
            <a:spLocks noGrp="1"/>
          </p:cNvSpPr>
          <p:nvPr>
            <p:ph type="subTitle" idx="1"/>
          </p:nvPr>
        </p:nvSpPr>
        <p:spPr/>
        <p:txBody>
          <a:bodyPr/>
          <a:lstStyle/>
          <a:p>
            <a:r>
              <a:rPr lang="en-US" dirty="0"/>
              <a:t>India and the World ca. 185 BCE – 350 CE</a:t>
            </a:r>
          </a:p>
        </p:txBody>
      </p:sp>
    </p:spTree>
    <p:extLst>
      <p:ext uri="{BB962C8B-B14F-4D97-AF65-F5344CB8AC3E}">
        <p14:creationId xmlns:p14="http://schemas.microsoft.com/office/powerpoint/2010/main" val="2882941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“Foreign”?</a:t>
            </a:r>
          </a:p>
        </p:txBody>
      </p:sp>
      <p:sp>
        <p:nvSpPr>
          <p:cNvPr id="3" name="Content Placeholder 2"/>
          <p:cNvSpPr>
            <a:spLocks noGrp="1"/>
          </p:cNvSpPr>
          <p:nvPr>
            <p:ph idx="1"/>
          </p:nvPr>
        </p:nvSpPr>
        <p:spPr>
          <a:xfrm>
            <a:off x="838200" y="1391138"/>
            <a:ext cx="10515600" cy="4785825"/>
          </a:xfrm>
        </p:spPr>
        <p:txBody>
          <a:bodyPr>
            <a:normAutofit fontScale="85000" lnSpcReduction="20000"/>
          </a:bodyPr>
          <a:lstStyle/>
          <a:p>
            <a:r>
              <a:rPr lang="en-US" b="1" dirty="0"/>
              <a:t>So not quite true that there were no empires at this time, rather, these were not empires with their ORIGINS within what is today “India” in that sense we could argue that these were “foreign” empires</a:t>
            </a:r>
          </a:p>
          <a:p>
            <a:r>
              <a:rPr lang="en-US" dirty="0"/>
              <a:t>That brings us to some VERY difficult questions as to who and what is FOREIGN at this time.  </a:t>
            </a:r>
          </a:p>
          <a:p>
            <a:r>
              <a:rPr lang="en-US" dirty="0"/>
              <a:t>Let’s assume we are at the beginning of CE</a:t>
            </a:r>
            <a:endParaRPr lang="en-US" b="0" i="0" u="none" strike="noStrike" baseline="0" dirty="0"/>
          </a:p>
          <a:p>
            <a:r>
              <a:rPr lang="en-US" b="0" i="0" u="none" strike="noStrike" baseline="0" dirty="0"/>
              <a:t>Indo Parthians such as </a:t>
            </a:r>
            <a:r>
              <a:rPr lang="en-US" b="0" i="0" u="none" strike="noStrike" baseline="0" dirty="0" err="1"/>
              <a:t>Gondophernes</a:t>
            </a:r>
            <a:r>
              <a:rPr lang="en-US" b="0" i="0" u="none" strike="noStrike" baseline="0" dirty="0"/>
              <a:t> and the SHAKAS are the most recent foreigners, one could argue, having only been around for less than 100 years </a:t>
            </a:r>
          </a:p>
          <a:p>
            <a:r>
              <a:rPr lang="en-US" b="0" i="0" u="none" strike="noStrike" baseline="0" dirty="0"/>
              <a:t>What about BACTRIANS?  Bactrians control the Indus and Punjab basins since the Mauryan collapse, almost 200 years</a:t>
            </a:r>
          </a:p>
          <a:p>
            <a:r>
              <a:rPr lang="en-US" dirty="0"/>
              <a:t>If THEY are foreign, then why not Vedic People, now only about 1300 years old in India?</a:t>
            </a:r>
          </a:p>
          <a:p>
            <a:r>
              <a:rPr lang="en-US" b="0" i="0" u="none" strike="noStrike" baseline="0" dirty="0"/>
              <a:t>Problem of trying to impose MODERN national categories of identity on PRE MODERN histories</a:t>
            </a:r>
            <a:endParaRPr lang="en-US" dirty="0"/>
          </a:p>
        </p:txBody>
      </p:sp>
    </p:spTree>
    <p:extLst>
      <p:ext uri="{BB962C8B-B14F-4D97-AF65-F5344CB8AC3E}">
        <p14:creationId xmlns:p14="http://schemas.microsoft.com/office/powerpoint/2010/main" val="323386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Kushans</a:t>
            </a:r>
            <a:r>
              <a:rPr lang="en-US" dirty="0"/>
              <a:t>	</a:t>
            </a:r>
          </a:p>
        </p:txBody>
      </p:sp>
      <p:sp>
        <p:nvSpPr>
          <p:cNvPr id="3" name="Content Placeholder 2"/>
          <p:cNvSpPr>
            <a:spLocks noGrp="1"/>
          </p:cNvSpPr>
          <p:nvPr>
            <p:ph idx="1"/>
          </p:nvPr>
        </p:nvSpPr>
        <p:spPr/>
        <p:txBody>
          <a:bodyPr>
            <a:normAutofit fontScale="92500" lnSpcReduction="20000"/>
          </a:bodyPr>
          <a:lstStyle/>
          <a:p>
            <a:r>
              <a:rPr lang="en-US" b="0" i="0" u="none" strike="noStrike" baseline="0" dirty="0"/>
              <a:t>Middle 1stC CE, KUSHANS (YUEH CHIH), pushed SHAKAS further down into central and western parts of subcontinent.  </a:t>
            </a:r>
            <a:r>
              <a:rPr lang="en-US" b="0" i="0" u="none" strike="noStrike" baseline="0" dirty="0" err="1"/>
              <a:t>Shaka</a:t>
            </a:r>
            <a:r>
              <a:rPr lang="en-US" b="0" i="0" u="none" strike="noStrike" baseline="0" dirty="0"/>
              <a:t> had been pushed earlier by </a:t>
            </a:r>
            <a:r>
              <a:rPr lang="en-US" b="0" i="0" u="none" strike="noStrike" baseline="0" dirty="0" err="1"/>
              <a:t>YeuChi</a:t>
            </a:r>
            <a:r>
              <a:rPr lang="en-US" b="0" i="0" u="none" strike="noStrike" baseline="0" dirty="0"/>
              <a:t> and in the time they had establish self in India, </a:t>
            </a:r>
            <a:r>
              <a:rPr lang="en-US" b="0" i="0" u="none" strike="noStrike" baseline="0" dirty="0" err="1"/>
              <a:t>Yeuh</a:t>
            </a:r>
            <a:r>
              <a:rPr lang="en-US" b="0" i="0" u="none" strike="noStrike" baseline="0" dirty="0"/>
              <a:t> Chi settled into kingdoms in Bactria  </a:t>
            </a:r>
          </a:p>
          <a:p>
            <a:r>
              <a:rPr lang="en-US" b="0" i="0" u="none" strike="noStrike" baseline="0" dirty="0"/>
              <a:t>Under </a:t>
            </a:r>
            <a:r>
              <a:rPr lang="en-US" b="1" i="0" u="none" strike="noStrike" baseline="0" dirty="0" err="1"/>
              <a:t>Kajula</a:t>
            </a:r>
            <a:r>
              <a:rPr lang="en-US" b="1" i="0" u="none" strike="noStrike" baseline="0" dirty="0"/>
              <a:t> </a:t>
            </a:r>
            <a:r>
              <a:rPr lang="en-US" b="1" i="0" u="none" strike="noStrike" baseline="0" dirty="0" err="1"/>
              <a:t>Kadphises</a:t>
            </a:r>
            <a:r>
              <a:rPr lang="en-US" b="1" i="0" u="none" strike="noStrike" baseline="0" dirty="0"/>
              <a:t> </a:t>
            </a:r>
            <a:r>
              <a:rPr lang="en-US" b="0" i="0" u="none" strike="noStrike" baseline="0" dirty="0"/>
              <a:t>and his son </a:t>
            </a:r>
            <a:r>
              <a:rPr lang="en-US" b="1" dirty="0"/>
              <a:t>VIM</a:t>
            </a:r>
            <a:r>
              <a:rPr lang="en-US" b="1" i="0" u="none" strike="noStrike" baseline="0" dirty="0"/>
              <a:t>A (or </a:t>
            </a:r>
            <a:r>
              <a:rPr lang="en-US" b="1" i="0" u="none" strike="noStrike" baseline="0" dirty="0" err="1"/>
              <a:t>Wema</a:t>
            </a:r>
            <a:r>
              <a:rPr lang="en-US" b="1" i="0" u="none" strike="noStrike" baseline="0" dirty="0"/>
              <a:t>)</a:t>
            </a:r>
            <a:r>
              <a:rPr lang="en-US" b="1" i="0" u="none" strike="noStrike" dirty="0"/>
              <a:t> </a:t>
            </a:r>
            <a:r>
              <a:rPr lang="en-US" b="1" i="0" u="none" strike="noStrike" baseline="0" dirty="0" err="1"/>
              <a:t>Kadphises</a:t>
            </a:r>
            <a:r>
              <a:rPr lang="en-US" b="1" i="0" u="none" strike="noStrike" baseline="0" dirty="0"/>
              <a:t> </a:t>
            </a:r>
            <a:r>
              <a:rPr lang="en-US" i="0" u="none" strike="noStrike" baseline="0" dirty="0" err="1"/>
              <a:t>Kushanas</a:t>
            </a:r>
            <a:r>
              <a:rPr lang="en-US" i="0" u="none" strike="noStrike" baseline="0" dirty="0"/>
              <a:t> </a:t>
            </a:r>
            <a:r>
              <a:rPr lang="en-US" b="0" i="0" u="none" strike="noStrike" baseline="0" dirty="0"/>
              <a:t>expand into India.    The greatest of </a:t>
            </a:r>
            <a:r>
              <a:rPr lang="en-US" b="0" i="0" u="none" strike="noStrike" baseline="0" dirty="0" err="1"/>
              <a:t>Kushan</a:t>
            </a:r>
            <a:r>
              <a:rPr lang="en-US" b="0" i="0" u="none" strike="noStrike" baseline="0" dirty="0"/>
              <a:t> emperors was probably </a:t>
            </a:r>
            <a:r>
              <a:rPr lang="en-US" b="1" i="0" u="none" strike="noStrike" baseline="0" dirty="0"/>
              <a:t>KANISHKA</a:t>
            </a:r>
            <a:r>
              <a:rPr lang="en-US" b="0" i="0" u="none" strike="noStrike" baseline="0" dirty="0"/>
              <a:t>, under whose rule </a:t>
            </a:r>
            <a:r>
              <a:rPr lang="en-US" b="0" i="0" u="none" strike="noStrike" baseline="0" dirty="0" err="1"/>
              <a:t>Kushana</a:t>
            </a:r>
            <a:r>
              <a:rPr lang="en-US" b="0" i="0" u="none" strike="noStrike" baseline="0" dirty="0"/>
              <a:t> empire was at its peak, in terms of  political boundaries. Era of religious syncretism and cultural production</a:t>
            </a:r>
          </a:p>
          <a:p>
            <a:r>
              <a:rPr lang="en-US" b="0" i="0" u="none" strike="noStrike" baseline="0" dirty="0"/>
              <a:t>Close to 150 years at peak from (OXUS) Bactria to Banaras, include Kashmir, </a:t>
            </a:r>
            <a:r>
              <a:rPr lang="en-US" b="0" i="0" u="none" strike="noStrike" baseline="0" dirty="0" err="1"/>
              <a:t>Sanchi</a:t>
            </a:r>
            <a:r>
              <a:rPr lang="en-US" b="0" i="0" u="none" strike="noStrike" baseline="0" dirty="0"/>
              <a:t>, south to Gujarat. Control trade route between India, Rome and China... trade flourished, guilds of artisans and traders SRENIS too, as did the state. Gold coins issued. KANISHKA, greatest emperor, said to have converted to Buddhism. This period saw prosperity in not just North, but also far south of subcontinent</a:t>
            </a:r>
          </a:p>
          <a:p>
            <a:endParaRPr lang="en-US" dirty="0"/>
          </a:p>
        </p:txBody>
      </p:sp>
    </p:spTree>
    <p:extLst>
      <p:ext uri="{BB962C8B-B14F-4D97-AF65-F5344CB8AC3E}">
        <p14:creationId xmlns:p14="http://schemas.microsoft.com/office/powerpoint/2010/main" val="432220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Kushan</a:t>
            </a:r>
            <a:r>
              <a:rPr lang="en-US" dirty="0"/>
              <a:t> Empire</a:t>
            </a:r>
          </a:p>
        </p:txBody>
      </p:sp>
      <p:pic>
        <p:nvPicPr>
          <p:cNvPr id="6146" name="Picture 2" descr="https://encrypted-tbn0.gstatic.com/images?q=tbn:ANd9GcTs6eeGKLc33qnwqh5eUD2m-j30YVrFdmIcqRQMceARRTClK7b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0831" y="1293835"/>
            <a:ext cx="7563762" cy="532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2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Kanishka</a:t>
            </a:r>
            <a:r>
              <a:rPr lang="en-US" dirty="0"/>
              <a:t> and </a:t>
            </a:r>
            <a:r>
              <a:rPr lang="en-US" dirty="0" err="1"/>
              <a:t>Kushans</a:t>
            </a:r>
            <a:endParaRPr lang="en-US" dirty="0"/>
          </a:p>
        </p:txBody>
      </p:sp>
      <p:sp>
        <p:nvSpPr>
          <p:cNvPr id="4" name="Text Placeholder 3"/>
          <p:cNvSpPr>
            <a:spLocks noGrp="1"/>
          </p:cNvSpPr>
          <p:nvPr>
            <p:ph type="body" idx="1"/>
          </p:nvPr>
        </p:nvSpPr>
        <p:spPr/>
        <p:txBody>
          <a:bodyPr/>
          <a:lstStyle/>
          <a:p>
            <a:r>
              <a:rPr lang="en-US" dirty="0" err="1"/>
              <a:t>Kanishka</a:t>
            </a:r>
            <a:r>
              <a:rPr lang="en-US" dirty="0"/>
              <a:t> Headless Statue</a:t>
            </a:r>
          </a:p>
        </p:txBody>
      </p:sp>
      <p:sp>
        <p:nvSpPr>
          <p:cNvPr id="6" name="Text Placeholder 5"/>
          <p:cNvSpPr>
            <a:spLocks noGrp="1"/>
          </p:cNvSpPr>
          <p:nvPr>
            <p:ph type="body" sz="quarter" idx="3"/>
          </p:nvPr>
        </p:nvSpPr>
        <p:spPr/>
        <p:txBody>
          <a:bodyPr/>
          <a:lstStyle/>
          <a:p>
            <a:r>
              <a:rPr lang="en-US" dirty="0" err="1"/>
              <a:t>Kushan</a:t>
            </a:r>
            <a:r>
              <a:rPr lang="en-US" dirty="0"/>
              <a:t> Gold Coin</a:t>
            </a:r>
          </a:p>
        </p:txBody>
      </p:sp>
      <p:pic>
        <p:nvPicPr>
          <p:cNvPr id="7172" name="Picture 4" descr="https://upload.wikimedia.org/wikipedia/commons/a/a6/KanishkaCoin3.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855177" y="2505075"/>
            <a:ext cx="3817233" cy="36845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media.web.britannica.com/eb-media/53/60353-004-F7C214D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159781" y="2505075"/>
            <a:ext cx="2517801"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17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of “National” Histories</a:t>
            </a:r>
          </a:p>
        </p:txBody>
      </p:sp>
      <p:sp>
        <p:nvSpPr>
          <p:cNvPr id="3" name="Content Placeholder 2"/>
          <p:cNvSpPr>
            <a:spLocks noGrp="1"/>
          </p:cNvSpPr>
          <p:nvPr>
            <p:ph idx="1"/>
          </p:nvPr>
        </p:nvSpPr>
        <p:spPr/>
        <p:txBody>
          <a:bodyPr>
            <a:normAutofit fontScale="85000" lnSpcReduction="20000"/>
          </a:bodyPr>
          <a:lstStyle/>
          <a:p>
            <a:r>
              <a:rPr lang="en-US" b="0" i="0" u="none" strike="noStrike" baseline="0" dirty="0"/>
              <a:t>HISTORY written under the sign of the nation state.  Problem of presentism.  Thus ARIZONA comes to be written as a part of histories of the UNITED STATES, even though for the longest period, it was NOT a part of the United States.  Even using the term “borderlands” assumes that a region can only be studied in the CONTEXT of other larger NATIONAL entities. </a:t>
            </a:r>
          </a:p>
          <a:p>
            <a:r>
              <a:rPr lang="en-US" b="0" i="0" u="none" strike="noStrike" baseline="0" dirty="0"/>
              <a:t>INDIA, an entity which comes into being much later, FRAMES the history we write of the region.  Thus we pay more attention to empires </a:t>
            </a:r>
            <a:r>
              <a:rPr lang="en-US" dirty="0"/>
              <a:t>that</a:t>
            </a:r>
            <a:r>
              <a:rPr lang="en-US" b="0" i="0" u="none" strike="noStrike" baseline="0" dirty="0"/>
              <a:t> emerge from WITHIN, </a:t>
            </a:r>
            <a:r>
              <a:rPr lang="en-US" dirty="0"/>
              <a:t>and </a:t>
            </a:r>
            <a:r>
              <a:rPr lang="en-US" b="0" i="0" u="none" strike="noStrike" baseline="0" dirty="0"/>
              <a:t>cover more of “INDIA” rather than others which are then deemed “foreign.”</a:t>
            </a:r>
          </a:p>
          <a:p>
            <a:r>
              <a:rPr lang="en-US" b="0" i="0" u="none" strike="noStrike" baseline="0" dirty="0"/>
              <a:t>If we were to lose this national frame, the </a:t>
            </a:r>
            <a:r>
              <a:rPr lang="en-US" b="0" i="0" u="none" strike="noStrike" baseline="0" dirty="0" err="1"/>
              <a:t>Kushana</a:t>
            </a:r>
            <a:r>
              <a:rPr lang="en-US" b="0" i="0" u="none" strike="noStrike" baseline="0" dirty="0"/>
              <a:t> era, e.g., reveals deep and abiding connections between India and the rest of the world, the world of CHINA, of PERSIA and the world fashioned in the aftermath of GREEK conquests, and the world of what was emerging as a new imperial center, the world of ROME.  </a:t>
            </a:r>
          </a:p>
          <a:p>
            <a:r>
              <a:rPr lang="en-US" b="0" i="0" u="none" strike="noStrike" baseline="0" dirty="0"/>
              <a:t>Till we do, though, we can only see this period as an interregnum, a transition between two “indigenous” NORTH INDIAN empires, that of </a:t>
            </a:r>
            <a:r>
              <a:rPr lang="en-US" b="0" i="0" u="none" strike="noStrike" baseline="0" dirty="0" err="1"/>
              <a:t>Mauryas</a:t>
            </a:r>
            <a:r>
              <a:rPr lang="en-US" b="0" i="0" u="none" strike="noStrike" baseline="0" dirty="0"/>
              <a:t> and </a:t>
            </a:r>
            <a:r>
              <a:rPr lang="en-US" b="0" i="0" u="none" strike="noStrike" baseline="0" dirty="0" err="1"/>
              <a:t>Guptas</a:t>
            </a:r>
            <a:r>
              <a:rPr lang="en-US" b="0" i="0" u="none" strike="noStrike" baseline="0" dirty="0"/>
              <a:t>.</a:t>
            </a:r>
          </a:p>
          <a:p>
            <a:endParaRPr lang="en-US" dirty="0"/>
          </a:p>
        </p:txBody>
      </p:sp>
    </p:spTree>
    <p:extLst>
      <p:ext uri="{BB962C8B-B14F-4D97-AF65-F5344CB8AC3E}">
        <p14:creationId xmlns:p14="http://schemas.microsoft.com/office/powerpoint/2010/main" val="202557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5B6-312C-455C-83A0-66D5FEE70796}"/>
              </a:ext>
            </a:extLst>
          </p:cNvPr>
          <p:cNvSpPr>
            <a:spLocks noGrp="1"/>
          </p:cNvSpPr>
          <p:nvPr>
            <p:ph type="title"/>
          </p:nvPr>
        </p:nvSpPr>
        <p:spPr/>
        <p:txBody>
          <a:bodyPr/>
          <a:lstStyle/>
          <a:p>
            <a:r>
              <a:rPr lang="en-US" dirty="0"/>
              <a:t>Lack of Single Dynastic Center</a:t>
            </a:r>
          </a:p>
        </p:txBody>
      </p:sp>
      <p:sp>
        <p:nvSpPr>
          <p:cNvPr id="3" name="Content Placeholder 2">
            <a:extLst>
              <a:ext uri="{FF2B5EF4-FFF2-40B4-BE49-F238E27FC236}">
                <a16:creationId xmlns:a16="http://schemas.microsoft.com/office/drawing/2014/main" id="{6BB37EDC-F3FF-4B76-BFB6-9CBE5F1443B2}"/>
              </a:ext>
            </a:extLst>
          </p:cNvPr>
          <p:cNvSpPr>
            <a:spLocks noGrp="1"/>
          </p:cNvSpPr>
          <p:nvPr>
            <p:ph idx="1"/>
          </p:nvPr>
        </p:nvSpPr>
        <p:spPr/>
        <p:txBody>
          <a:bodyPr>
            <a:normAutofit/>
          </a:bodyPr>
          <a:lstStyle/>
          <a:p>
            <a:r>
              <a:rPr lang="en-US" dirty="0"/>
              <a:t>Historians love periods where a single dynasty or empire dominates because then they can recount the history of one dynasty, and claim it as the history of all of India</a:t>
            </a:r>
          </a:p>
          <a:p>
            <a:r>
              <a:rPr lang="en-US" dirty="0"/>
              <a:t>Or they club a few together, and then some bright historian gives a title like the "Age of Imperial Unification" or, in the case of the period roughly b/w 300 and </a:t>
            </a:r>
            <a:r>
              <a:rPr lang="en-US"/>
              <a:t>700 </a:t>
            </a:r>
            <a:r>
              <a:rPr lang="en-US" smtClean="0"/>
              <a:t>CE</a:t>
            </a:r>
            <a:r>
              <a:rPr lang="en-US" smtClean="0"/>
              <a:t>,  </a:t>
            </a:r>
            <a:r>
              <a:rPr lang="en-US" dirty="0"/>
              <a:t>"The Classical Age"</a:t>
            </a:r>
          </a:p>
          <a:p>
            <a:r>
              <a:rPr lang="en-US" dirty="0"/>
              <a:t>Conventional narratives have more trouble dealing with periods where there is NO single power center, either give these NEGATIVE titles, disunity, “dark ages” etc... or as I have and label the period as being BETWEEN empires</a:t>
            </a:r>
          </a:p>
        </p:txBody>
      </p:sp>
    </p:spTree>
    <p:extLst>
      <p:ext uri="{BB962C8B-B14F-4D97-AF65-F5344CB8AC3E}">
        <p14:creationId xmlns:p14="http://schemas.microsoft.com/office/powerpoint/2010/main" val="83199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7681-29BF-4A58-871D-8ED3F0AE14CE}"/>
              </a:ext>
            </a:extLst>
          </p:cNvPr>
          <p:cNvSpPr>
            <a:spLocks noGrp="1"/>
          </p:cNvSpPr>
          <p:nvPr>
            <p:ph type="title"/>
          </p:nvPr>
        </p:nvSpPr>
        <p:spPr/>
        <p:txBody>
          <a:bodyPr/>
          <a:lstStyle/>
          <a:p>
            <a:r>
              <a:rPr lang="en-US" dirty="0"/>
              <a:t>Between Empires? </a:t>
            </a:r>
            <a:r>
              <a:rPr lang="en-US" dirty="0" err="1"/>
              <a:t>Mauryas</a:t>
            </a:r>
            <a:r>
              <a:rPr lang="en-US" dirty="0"/>
              <a:t> (end 185 BCE) and GUPTAS (300-700 CE)</a:t>
            </a:r>
          </a:p>
        </p:txBody>
      </p:sp>
      <p:sp>
        <p:nvSpPr>
          <p:cNvPr id="3" name="Content Placeholder 2">
            <a:extLst>
              <a:ext uri="{FF2B5EF4-FFF2-40B4-BE49-F238E27FC236}">
                <a16:creationId xmlns:a16="http://schemas.microsoft.com/office/drawing/2014/main" id="{9DA59590-6F79-4AC9-976F-8DE95B1E5AA4}"/>
              </a:ext>
            </a:extLst>
          </p:cNvPr>
          <p:cNvSpPr>
            <a:spLocks noGrp="1"/>
          </p:cNvSpPr>
          <p:nvPr>
            <p:ph idx="1"/>
          </p:nvPr>
        </p:nvSpPr>
        <p:spPr/>
        <p:txBody>
          <a:bodyPr>
            <a:normAutofit/>
          </a:bodyPr>
          <a:lstStyle/>
          <a:p>
            <a:r>
              <a:rPr lang="en-US" b="1" dirty="0"/>
              <a:t>BUT, is this period of Pre Modern history really bereft of EMPIRES</a:t>
            </a:r>
            <a:r>
              <a:rPr lang="en-US" dirty="0"/>
              <a:t>?  Are there no great empires to be found at this time?</a:t>
            </a:r>
          </a:p>
          <a:p>
            <a:r>
              <a:rPr lang="en-US" dirty="0"/>
              <a:t>185 BCE Brahmin general </a:t>
            </a:r>
            <a:r>
              <a:rPr lang="en-US" dirty="0" err="1"/>
              <a:t>Pushyamitra</a:t>
            </a:r>
            <a:r>
              <a:rPr lang="en-US" dirty="0"/>
              <a:t> </a:t>
            </a:r>
            <a:r>
              <a:rPr lang="en-US" dirty="0" err="1"/>
              <a:t>Shungha</a:t>
            </a:r>
            <a:r>
              <a:rPr lang="en-US" dirty="0"/>
              <a:t> kill last Maurya, initiates short period of Brahmanical revival.  Why?  Because upstart general need NEW forms of legitimacy, patronize Brahmins performed horse sacrifice</a:t>
            </a:r>
          </a:p>
          <a:p>
            <a:r>
              <a:rPr lang="en-US" dirty="0"/>
              <a:t>But </a:t>
            </a:r>
            <a:r>
              <a:rPr lang="en-US" dirty="0" err="1"/>
              <a:t>Shungha’s</a:t>
            </a:r>
            <a:r>
              <a:rPr lang="en-US" dirty="0"/>
              <a:t> large army, repel the forces of what is a new name for us, the BACTRIANS </a:t>
            </a:r>
          </a:p>
          <a:p>
            <a:r>
              <a:rPr lang="en-US" dirty="0"/>
              <a:t>BACTRIANS, Scythians, Parthians, Huns, Kushans: these are the new players in the so-called interregnum</a:t>
            </a:r>
          </a:p>
        </p:txBody>
      </p:sp>
    </p:spTree>
    <p:extLst>
      <p:ext uri="{BB962C8B-B14F-4D97-AF65-F5344CB8AC3E}">
        <p14:creationId xmlns:p14="http://schemas.microsoft.com/office/powerpoint/2010/main" val="87720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Political Players</a:t>
            </a:r>
          </a:p>
        </p:txBody>
      </p:sp>
      <p:sp>
        <p:nvSpPr>
          <p:cNvPr id="3" name="Content Placeholder 2"/>
          <p:cNvSpPr>
            <a:spLocks noGrp="1"/>
          </p:cNvSpPr>
          <p:nvPr>
            <p:ph idx="1"/>
          </p:nvPr>
        </p:nvSpPr>
        <p:spPr>
          <a:xfrm>
            <a:off x="838200" y="1383957"/>
            <a:ext cx="10515600" cy="4793006"/>
          </a:xfrm>
        </p:spPr>
        <p:txBody>
          <a:bodyPr>
            <a:normAutofit fontScale="92500" lnSpcReduction="10000"/>
          </a:bodyPr>
          <a:lstStyle/>
          <a:p>
            <a:r>
              <a:rPr lang="en-US" b="1" dirty="0">
                <a:hlinkClick r:id="rId2"/>
              </a:rPr>
              <a:t>BACTRIAN</a:t>
            </a:r>
            <a:r>
              <a:rPr lang="en-US" dirty="0">
                <a:hlinkClick r:id="rId2"/>
              </a:rPr>
              <a:t> </a:t>
            </a:r>
            <a:r>
              <a:rPr lang="en-US" dirty="0"/>
              <a:t> aka  Indo-Bactrian, </a:t>
            </a:r>
            <a:r>
              <a:rPr lang="en-US" b="0" i="0" u="none" strike="noStrike" baseline="0" dirty="0"/>
              <a:t>Indo Greek, Greco Bactrian.  Sanskrit and Buddhist sources refer to them as YAVANAS (from IONIAN)</a:t>
            </a:r>
          </a:p>
          <a:p>
            <a:pPr lvl="1"/>
            <a:r>
              <a:rPr lang="en-US" b="0" i="0" u="none" strike="noStrike" baseline="0" dirty="0"/>
              <a:t> Product of the breakdown of the Greek empire created by the conquests of Alexander of Macedon</a:t>
            </a:r>
          </a:p>
          <a:p>
            <a:pPr lvl="1"/>
            <a:r>
              <a:rPr lang="en-US" b="0" i="0" u="none" strike="noStrike" baseline="0" dirty="0"/>
              <a:t>MENANDER, or MILINDA, had a kingdom within India ca. 130 BCE believed to have converted to Buddhism. </a:t>
            </a:r>
          </a:p>
          <a:p>
            <a:pPr lvl="1"/>
            <a:r>
              <a:rPr lang="en-US" b="0" i="0" u="none" strike="noStrike" baseline="0" dirty="0"/>
              <a:t>GANDHARA school of art</a:t>
            </a:r>
          </a:p>
          <a:p>
            <a:r>
              <a:rPr lang="en-US" b="1" dirty="0"/>
              <a:t>KALINGA</a:t>
            </a:r>
            <a:r>
              <a:rPr lang="en-US" dirty="0"/>
              <a:t>  under King KHARAVELA</a:t>
            </a:r>
          </a:p>
          <a:p>
            <a:r>
              <a:rPr lang="en-US" dirty="0"/>
              <a:t>ca. 50 BCE </a:t>
            </a:r>
            <a:r>
              <a:rPr lang="en-US" b="1" i="0" u="none" strike="noStrike" baseline="0" dirty="0"/>
              <a:t>SHAKAS</a:t>
            </a:r>
            <a:r>
              <a:rPr lang="en-US" b="0" i="0" u="none" strike="noStrike" baseline="0" dirty="0"/>
              <a:t>, or Scythians pushed by </a:t>
            </a:r>
            <a:r>
              <a:rPr lang="en-US" b="0" i="0" u="none" strike="noStrike" baseline="0" dirty="0" err="1"/>
              <a:t>Yeuh</a:t>
            </a:r>
            <a:r>
              <a:rPr lang="en-US" b="0" i="0" u="none" strike="noStrike" baseline="0" dirty="0"/>
              <a:t> </a:t>
            </a:r>
            <a:r>
              <a:rPr lang="en-US" b="0" i="0" u="none" strike="noStrike" baseline="0" dirty="0" err="1"/>
              <a:t>Chih</a:t>
            </a:r>
            <a:r>
              <a:rPr lang="en-US" b="0" i="0" u="none" strike="noStrike" baseline="0" dirty="0"/>
              <a:t> (Yuezhi) and </a:t>
            </a:r>
            <a:r>
              <a:rPr lang="en-US" b="0" i="0" u="none" strike="noStrike" baseline="0" dirty="0" err="1"/>
              <a:t>Xiongnu</a:t>
            </a:r>
            <a:r>
              <a:rPr lang="en-US" b="0" i="0" u="none" strike="noStrike" baseline="0" dirty="0"/>
              <a:t> (ancestors of the Huns) from present-day China down to South Asia</a:t>
            </a:r>
          </a:p>
          <a:p>
            <a:r>
              <a:rPr lang="en-US" b="0" i="0" u="none" strike="noStrike" baseline="0" dirty="0" err="1"/>
              <a:t>Shaka</a:t>
            </a:r>
            <a:r>
              <a:rPr lang="en-US" b="0" i="0" u="none" strike="noStrike" baseline="0" dirty="0"/>
              <a:t> replaced by a short lived kingdom of PARTHIAN ruler, </a:t>
            </a:r>
            <a:r>
              <a:rPr lang="en-US" b="1" i="0" u="none" strike="noStrike" baseline="0" dirty="0" err="1"/>
              <a:t>Gondophernes</a:t>
            </a:r>
            <a:r>
              <a:rPr lang="en-US" b="0" i="0" u="none" strike="noStrike" baseline="0" dirty="0"/>
              <a:t>, associated with St Thomas and apparently one of the three magi! </a:t>
            </a:r>
            <a:endParaRPr lang="en-US" dirty="0"/>
          </a:p>
        </p:txBody>
      </p:sp>
    </p:spTree>
    <p:extLst>
      <p:ext uri="{BB962C8B-B14F-4D97-AF65-F5344CB8AC3E}">
        <p14:creationId xmlns:p14="http://schemas.microsoft.com/office/powerpoint/2010/main" val="489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Greco Bactrians</a:t>
            </a:r>
          </a:p>
        </p:txBody>
      </p:sp>
      <p:pic>
        <p:nvPicPr>
          <p:cNvPr id="1026" name="Picture 2" descr="http://geocurrents.info/wp-content/uploads/2011/11/Indo-Greco-Bactrians_150b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0985" y="1276606"/>
            <a:ext cx="8419951" cy="536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45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Menander Coin</a:t>
            </a:r>
          </a:p>
        </p:txBody>
      </p:sp>
      <p:pic>
        <p:nvPicPr>
          <p:cNvPr id="2050" name="Picture 2" descr="MenandrosCo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1292" y="1690689"/>
            <a:ext cx="4970096" cy="483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23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Gandhara</a:t>
            </a:r>
            <a:r>
              <a:rPr lang="en-US" dirty="0"/>
              <a:t> Art</a:t>
            </a:r>
          </a:p>
        </p:txBody>
      </p:sp>
      <p:sp>
        <p:nvSpPr>
          <p:cNvPr id="4" name="Text Placeholder 3"/>
          <p:cNvSpPr>
            <a:spLocks noGrp="1"/>
          </p:cNvSpPr>
          <p:nvPr>
            <p:ph type="body" idx="1"/>
          </p:nvPr>
        </p:nvSpPr>
        <p:spPr>
          <a:xfrm flipH="1" flipV="1">
            <a:off x="794069" y="2505074"/>
            <a:ext cx="45719" cy="45719"/>
          </a:xfrm>
        </p:spPr>
        <p:txBody>
          <a:bodyPr>
            <a:normAutofit fontScale="25000" lnSpcReduction="20000"/>
          </a:bodyPr>
          <a:lstStyle/>
          <a:p>
            <a:endParaRPr lang="en-US" dirty="0"/>
          </a:p>
        </p:txBody>
      </p:sp>
      <p:pic>
        <p:nvPicPr>
          <p:cNvPr id="3074" name="Picture 2" descr="Buddha statue [Credit: Photos.com/Thinkstoc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273908" y="960885"/>
            <a:ext cx="3311559" cy="5228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3"/>
          </p:nvPr>
        </p:nvSpPr>
        <p:spPr>
          <a:xfrm flipV="1">
            <a:off x="6172200" y="2505074"/>
            <a:ext cx="45719" cy="45719"/>
          </a:xfrm>
        </p:spPr>
        <p:txBody>
          <a:bodyPr>
            <a:normAutofit fontScale="25000" lnSpcReduction="20000"/>
          </a:bodyPr>
          <a:lstStyle/>
          <a:p>
            <a:endParaRPr lang="en-US" dirty="0"/>
          </a:p>
        </p:txBody>
      </p:sp>
      <p:pic>
        <p:nvPicPr>
          <p:cNvPr id="3076" name="Picture 4" descr="http://www.indianetzone.com/photos_gallery/53/Lord_Buddha_as_depicted_in_Gandhara_Sculpture.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239794" y="1999565"/>
            <a:ext cx="4762350" cy="345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7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Scythian/ </a:t>
            </a:r>
            <a:r>
              <a:rPr lang="en-US" dirty="0" err="1"/>
              <a:t>Shaka</a:t>
            </a:r>
            <a:endParaRPr lang="en-US" dirty="0"/>
          </a:p>
        </p:txBody>
      </p:sp>
      <p:pic>
        <p:nvPicPr>
          <p:cNvPr id="4100" name="Picture 4" descr="http://newobserveronline.com/wp-content/uploads/2013/08/scythian-ma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5692" y="1314291"/>
            <a:ext cx="7841758" cy="499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4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Gondophernes</a:t>
            </a:r>
            <a:r>
              <a:rPr lang="en-US" dirty="0"/>
              <a:t> Coin</a:t>
            </a:r>
          </a:p>
        </p:txBody>
      </p:sp>
      <p:pic>
        <p:nvPicPr>
          <p:cNvPr id="5122" name="Picture 2" descr="Gondophar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7989" y="1890076"/>
            <a:ext cx="7071119" cy="347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477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952</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Between Empires?</vt:lpstr>
      <vt:lpstr>Lack of Single Dynastic Center</vt:lpstr>
      <vt:lpstr>Between Empires? Mauryas (end 185 BCE) and GUPTAS (300-700 CE)</vt:lpstr>
      <vt:lpstr>New Political Players</vt:lpstr>
      <vt:lpstr>Greco Bactrians</vt:lpstr>
      <vt:lpstr>Menander Coin</vt:lpstr>
      <vt:lpstr>Gandhara Art</vt:lpstr>
      <vt:lpstr>Scythian/ Shaka</vt:lpstr>
      <vt:lpstr>Gondophernes Coin</vt:lpstr>
      <vt:lpstr>Who is “Foreign”?</vt:lpstr>
      <vt:lpstr>Kushans </vt:lpstr>
      <vt:lpstr>Kushan Empire</vt:lpstr>
      <vt:lpstr>Kanishka and Kushans</vt:lpstr>
      <vt:lpstr>Problem of “National” Histories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Between Empires?</dc:title>
  <dc:creator>Sanjay Joshi</dc:creator>
  <cp:lastModifiedBy>Sanjay Joshi</cp:lastModifiedBy>
  <cp:revision>12</cp:revision>
  <dcterms:created xsi:type="dcterms:W3CDTF">2015-10-12T22:56:06Z</dcterms:created>
  <dcterms:modified xsi:type="dcterms:W3CDTF">2023-10-20T16:41:20Z</dcterms:modified>
</cp:coreProperties>
</file>