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59" r:id="rId6"/>
    <p:sldId id="260" r:id="rId7"/>
    <p:sldId id="262" r:id="rId8"/>
    <p:sldId id="263" r:id="rId9"/>
    <p:sldId id="264" r:id="rId10"/>
    <p:sldId id="266" r:id="rId11"/>
    <p:sldId id="276" r:id="rId12"/>
    <p:sldId id="267" r:id="rId13"/>
    <p:sldId id="268" r:id="rId14"/>
    <p:sldId id="277" r:id="rId15"/>
    <p:sldId id="269" r:id="rId16"/>
    <p:sldId id="271" r:id="rId17"/>
    <p:sldId id="273" r:id="rId18"/>
    <p:sldId id="278" r:id="rId19"/>
    <p:sldId id="274" r:id="rId20"/>
    <p:sldId id="270" r:id="rId21"/>
    <p:sldId id="280" r:id="rId22"/>
    <p:sldId id="281"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43" autoAdjust="0"/>
    <p:restoredTop sz="94660"/>
  </p:normalViewPr>
  <p:slideViewPr>
    <p:cSldViewPr snapToGrid="0">
      <p:cViewPr varScale="1">
        <p:scale>
          <a:sx n="78" d="100"/>
          <a:sy n="78" d="100"/>
        </p:scale>
        <p:origin x="65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3C5058-E520-4A2D-BF6E-97452F386803}" type="datetimeFigureOut">
              <a:rPr lang="en-US" smtClean="0"/>
              <a:t>4/8/2019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1AD423-D7AE-4AEC-B002-49977DFF3C69}" type="slidenum">
              <a:rPr lang="en-US" smtClean="0"/>
              <a:t>‹#›</a:t>
            </a:fld>
            <a:endParaRPr lang="en-US"/>
          </a:p>
        </p:txBody>
      </p:sp>
    </p:spTree>
    <p:extLst>
      <p:ext uri="{BB962C8B-B14F-4D97-AF65-F5344CB8AC3E}">
        <p14:creationId xmlns:p14="http://schemas.microsoft.com/office/powerpoint/2010/main" val="1327709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3C5058-E520-4A2D-BF6E-97452F386803}" type="datetimeFigureOut">
              <a:rPr lang="en-US" smtClean="0"/>
              <a:t>4/8/2019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1AD423-D7AE-4AEC-B002-49977DFF3C69}" type="slidenum">
              <a:rPr lang="en-US" smtClean="0"/>
              <a:t>‹#›</a:t>
            </a:fld>
            <a:endParaRPr lang="en-US"/>
          </a:p>
        </p:txBody>
      </p:sp>
    </p:spTree>
    <p:extLst>
      <p:ext uri="{BB962C8B-B14F-4D97-AF65-F5344CB8AC3E}">
        <p14:creationId xmlns:p14="http://schemas.microsoft.com/office/powerpoint/2010/main" val="1079739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3C5058-E520-4A2D-BF6E-97452F386803}" type="datetimeFigureOut">
              <a:rPr lang="en-US" smtClean="0"/>
              <a:t>4/8/2019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1AD423-D7AE-4AEC-B002-49977DFF3C69}" type="slidenum">
              <a:rPr lang="en-US" smtClean="0"/>
              <a:t>‹#›</a:t>
            </a:fld>
            <a:endParaRPr lang="en-US"/>
          </a:p>
        </p:txBody>
      </p:sp>
    </p:spTree>
    <p:extLst>
      <p:ext uri="{BB962C8B-B14F-4D97-AF65-F5344CB8AC3E}">
        <p14:creationId xmlns:p14="http://schemas.microsoft.com/office/powerpoint/2010/main" val="4265375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3C5058-E520-4A2D-BF6E-97452F386803}" type="datetimeFigureOut">
              <a:rPr lang="en-US" smtClean="0"/>
              <a:t>4/8/2019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1AD423-D7AE-4AEC-B002-49977DFF3C69}" type="slidenum">
              <a:rPr lang="en-US" smtClean="0"/>
              <a:t>‹#›</a:t>
            </a:fld>
            <a:endParaRPr lang="en-US"/>
          </a:p>
        </p:txBody>
      </p:sp>
    </p:spTree>
    <p:extLst>
      <p:ext uri="{BB962C8B-B14F-4D97-AF65-F5344CB8AC3E}">
        <p14:creationId xmlns:p14="http://schemas.microsoft.com/office/powerpoint/2010/main" val="3352791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3C5058-E520-4A2D-BF6E-97452F386803}" type="datetimeFigureOut">
              <a:rPr lang="en-US" smtClean="0"/>
              <a:t>4/8/2019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1AD423-D7AE-4AEC-B002-49977DFF3C69}" type="slidenum">
              <a:rPr lang="en-US" smtClean="0"/>
              <a:t>‹#›</a:t>
            </a:fld>
            <a:endParaRPr lang="en-US"/>
          </a:p>
        </p:txBody>
      </p:sp>
    </p:spTree>
    <p:extLst>
      <p:ext uri="{BB962C8B-B14F-4D97-AF65-F5344CB8AC3E}">
        <p14:creationId xmlns:p14="http://schemas.microsoft.com/office/powerpoint/2010/main" val="1029492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3C5058-E520-4A2D-BF6E-97452F386803}" type="datetimeFigureOut">
              <a:rPr lang="en-US" smtClean="0"/>
              <a:t>4/8/2019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1AD423-D7AE-4AEC-B002-49977DFF3C69}" type="slidenum">
              <a:rPr lang="en-US" smtClean="0"/>
              <a:t>‹#›</a:t>
            </a:fld>
            <a:endParaRPr lang="en-US"/>
          </a:p>
        </p:txBody>
      </p:sp>
    </p:spTree>
    <p:extLst>
      <p:ext uri="{BB962C8B-B14F-4D97-AF65-F5344CB8AC3E}">
        <p14:creationId xmlns:p14="http://schemas.microsoft.com/office/powerpoint/2010/main" val="1041832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3C5058-E520-4A2D-BF6E-97452F386803}" type="datetimeFigureOut">
              <a:rPr lang="en-US" smtClean="0"/>
              <a:t>4/8/2019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1AD423-D7AE-4AEC-B002-49977DFF3C69}" type="slidenum">
              <a:rPr lang="en-US" smtClean="0"/>
              <a:t>‹#›</a:t>
            </a:fld>
            <a:endParaRPr lang="en-US"/>
          </a:p>
        </p:txBody>
      </p:sp>
    </p:spTree>
    <p:extLst>
      <p:ext uri="{BB962C8B-B14F-4D97-AF65-F5344CB8AC3E}">
        <p14:creationId xmlns:p14="http://schemas.microsoft.com/office/powerpoint/2010/main" val="576295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3C5058-E520-4A2D-BF6E-97452F386803}" type="datetimeFigureOut">
              <a:rPr lang="en-US" smtClean="0"/>
              <a:t>4/8/2019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1AD423-D7AE-4AEC-B002-49977DFF3C69}" type="slidenum">
              <a:rPr lang="en-US" smtClean="0"/>
              <a:t>‹#›</a:t>
            </a:fld>
            <a:endParaRPr lang="en-US"/>
          </a:p>
        </p:txBody>
      </p:sp>
    </p:spTree>
    <p:extLst>
      <p:ext uri="{BB962C8B-B14F-4D97-AF65-F5344CB8AC3E}">
        <p14:creationId xmlns:p14="http://schemas.microsoft.com/office/powerpoint/2010/main" val="221135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3C5058-E520-4A2D-BF6E-97452F386803}" type="datetimeFigureOut">
              <a:rPr lang="en-US" smtClean="0"/>
              <a:t>4/8/2019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1AD423-D7AE-4AEC-B002-49977DFF3C69}" type="slidenum">
              <a:rPr lang="en-US" smtClean="0"/>
              <a:t>‹#›</a:t>
            </a:fld>
            <a:endParaRPr lang="en-US"/>
          </a:p>
        </p:txBody>
      </p:sp>
    </p:spTree>
    <p:extLst>
      <p:ext uri="{BB962C8B-B14F-4D97-AF65-F5344CB8AC3E}">
        <p14:creationId xmlns:p14="http://schemas.microsoft.com/office/powerpoint/2010/main" val="4252115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3C5058-E520-4A2D-BF6E-97452F386803}" type="datetimeFigureOut">
              <a:rPr lang="en-US" smtClean="0"/>
              <a:t>4/8/2019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1AD423-D7AE-4AEC-B002-49977DFF3C69}" type="slidenum">
              <a:rPr lang="en-US" smtClean="0"/>
              <a:t>‹#›</a:t>
            </a:fld>
            <a:endParaRPr lang="en-US"/>
          </a:p>
        </p:txBody>
      </p:sp>
    </p:spTree>
    <p:extLst>
      <p:ext uri="{BB962C8B-B14F-4D97-AF65-F5344CB8AC3E}">
        <p14:creationId xmlns:p14="http://schemas.microsoft.com/office/powerpoint/2010/main" val="1462091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3C5058-E520-4A2D-BF6E-97452F386803}" type="datetimeFigureOut">
              <a:rPr lang="en-US" smtClean="0"/>
              <a:t>4/8/2019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1AD423-D7AE-4AEC-B002-49977DFF3C69}" type="slidenum">
              <a:rPr lang="en-US" smtClean="0"/>
              <a:t>‹#›</a:t>
            </a:fld>
            <a:endParaRPr lang="en-US"/>
          </a:p>
        </p:txBody>
      </p:sp>
    </p:spTree>
    <p:extLst>
      <p:ext uri="{BB962C8B-B14F-4D97-AF65-F5344CB8AC3E}">
        <p14:creationId xmlns:p14="http://schemas.microsoft.com/office/powerpoint/2010/main" val="1766832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3C5058-E520-4A2D-BF6E-97452F386803}" type="datetimeFigureOut">
              <a:rPr lang="en-US" smtClean="0"/>
              <a:t>4/8/2019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1AD423-D7AE-4AEC-B002-49977DFF3C69}" type="slidenum">
              <a:rPr lang="en-US" smtClean="0"/>
              <a:t>‹#›</a:t>
            </a:fld>
            <a:endParaRPr lang="en-US"/>
          </a:p>
        </p:txBody>
      </p:sp>
    </p:spTree>
    <p:extLst>
      <p:ext uri="{BB962C8B-B14F-4D97-AF65-F5344CB8AC3E}">
        <p14:creationId xmlns:p14="http://schemas.microsoft.com/office/powerpoint/2010/main" val="15289559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sacred-texts.com/hin/manu.ht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jan.ucc.nau.edu/~sj6/Janata%20Party%20and%20Aftermath.ppt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jan.ucc.nau.edu/~sj6/Two%20Themes%20in%20Recent%20Indian%20Politics.ppt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hyperlink" Target="http://www.littlemag.com/reservation/bama.html" TargetMode="External"/><Relationship Id="rId2" Type="http://schemas.openxmlformats.org/officeDocument/2006/relationships/hyperlink" Target="https://www.telegraphindia.com/1031228/asp/opinion/story_2710966.asp"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jstor.org/stable/2773155"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en.wikipedia.org/wiki/Cast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public.wsu.edu/~brians/world_civ/worldcivreader/world_civ_reader_1/rig_veda.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Caste in India:</a:t>
            </a:r>
            <a:endParaRPr lang="en-US" dirty="0"/>
          </a:p>
        </p:txBody>
      </p:sp>
      <p:sp>
        <p:nvSpPr>
          <p:cNvPr id="3" name="Subtitle 2"/>
          <p:cNvSpPr>
            <a:spLocks noGrp="1"/>
          </p:cNvSpPr>
          <p:nvPr>
            <p:ph type="subTitle" idx="1"/>
          </p:nvPr>
        </p:nvSpPr>
        <p:spPr/>
        <p:txBody>
          <a:bodyPr>
            <a:normAutofit/>
          </a:bodyPr>
          <a:lstStyle/>
          <a:p>
            <a:r>
              <a:rPr lang="en-US" sz="3600" dirty="0"/>
              <a:t>A Historical and Political Approach</a:t>
            </a:r>
          </a:p>
        </p:txBody>
      </p:sp>
    </p:spTree>
    <p:extLst>
      <p:ext uri="{BB962C8B-B14F-4D97-AF65-F5344CB8AC3E}">
        <p14:creationId xmlns:p14="http://schemas.microsoft.com/office/powerpoint/2010/main" val="27739850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to Varna</a:t>
            </a:r>
            <a:endParaRPr lang="en-US" dirty="0"/>
          </a:p>
        </p:txBody>
      </p:sp>
      <p:sp>
        <p:nvSpPr>
          <p:cNvPr id="3" name="Content Placeholder 2"/>
          <p:cNvSpPr>
            <a:spLocks noGrp="1"/>
          </p:cNvSpPr>
          <p:nvPr>
            <p:ph idx="1"/>
          </p:nvPr>
        </p:nvSpPr>
        <p:spPr>
          <a:xfrm>
            <a:off x="838200" y="1588770"/>
            <a:ext cx="10515600" cy="4583430"/>
          </a:xfrm>
        </p:spPr>
        <p:txBody>
          <a:bodyPr>
            <a:normAutofit/>
          </a:bodyPr>
          <a:lstStyle/>
          <a:p>
            <a:r>
              <a:rPr lang="en-US" dirty="0" smtClean="0"/>
              <a:t>Between 600 and 400 BCE there were a number of challenges to the </a:t>
            </a:r>
            <a:r>
              <a:rPr lang="en-US" dirty="0" err="1" smtClean="0"/>
              <a:t>varna</a:t>
            </a:r>
            <a:r>
              <a:rPr lang="en-US" dirty="0" smtClean="0"/>
              <a:t> ideology and Brahmin superiority</a:t>
            </a:r>
          </a:p>
          <a:p>
            <a:r>
              <a:rPr lang="en-US" dirty="0" smtClean="0"/>
              <a:t>A significant challenge from heterodox sects such as Buddhism whose teachings made </a:t>
            </a:r>
            <a:r>
              <a:rPr lang="en-US" dirty="0" err="1" smtClean="0"/>
              <a:t>varna</a:t>
            </a:r>
            <a:r>
              <a:rPr lang="en-US" dirty="0" smtClean="0"/>
              <a:t> hierarchies irrelevant to their followers</a:t>
            </a:r>
          </a:p>
          <a:p>
            <a:r>
              <a:rPr lang="en-US" dirty="0" smtClean="0"/>
              <a:t>Kings and emperors embraced heterodoxies, including perhaps the greatest emperor of ancient India, </a:t>
            </a:r>
            <a:r>
              <a:rPr lang="en-US" dirty="0" err="1" smtClean="0"/>
              <a:t>Ashoka</a:t>
            </a:r>
            <a:endParaRPr lang="en-US" dirty="0"/>
          </a:p>
          <a:p>
            <a:r>
              <a:rPr lang="en-US" dirty="0" smtClean="0"/>
              <a:t>Brahmins were marginalized, as was the importance of </a:t>
            </a:r>
            <a:r>
              <a:rPr lang="en-US" dirty="0" err="1" smtClean="0"/>
              <a:t>varna</a:t>
            </a:r>
            <a:endParaRPr lang="en-US" dirty="0" smtClean="0"/>
          </a:p>
          <a:p>
            <a:r>
              <a:rPr lang="en-US" dirty="0" smtClean="0"/>
              <a:t>Though this was followed by a period of reassertion of </a:t>
            </a:r>
            <a:r>
              <a:rPr lang="en-US" dirty="0" err="1" smtClean="0"/>
              <a:t>Brahminical</a:t>
            </a:r>
            <a:r>
              <a:rPr lang="en-US" dirty="0" smtClean="0"/>
              <a:t> power, challenges continued, most vividly by hugely popular devotional movements of the 15</a:t>
            </a:r>
            <a:r>
              <a:rPr lang="en-US" baseline="30000" dirty="0" smtClean="0"/>
              <a:t>th</a:t>
            </a:r>
            <a:r>
              <a:rPr lang="en-US" dirty="0" smtClean="0"/>
              <a:t> and 16</a:t>
            </a:r>
            <a:r>
              <a:rPr lang="en-US" baseline="30000" dirty="0" smtClean="0"/>
              <a:t>th</a:t>
            </a:r>
            <a:r>
              <a:rPr lang="en-US" dirty="0" smtClean="0"/>
              <a:t> centuries</a:t>
            </a:r>
          </a:p>
        </p:txBody>
      </p:sp>
    </p:spTree>
    <p:extLst>
      <p:ext uri="{BB962C8B-B14F-4D97-AF65-F5344CB8AC3E}">
        <p14:creationId xmlns:p14="http://schemas.microsoft.com/office/powerpoint/2010/main" val="40862372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75000"/>
            </a:schemeClr>
          </a:solidFill>
        </p:spPr>
        <p:txBody>
          <a:bodyPr/>
          <a:lstStyle/>
          <a:p>
            <a:r>
              <a:rPr lang="en-US" dirty="0" smtClean="0"/>
              <a:t>Consolidation of Varna ca 500 CE</a:t>
            </a:r>
            <a:endParaRPr lang="en-US" dirty="0"/>
          </a:p>
        </p:txBody>
      </p:sp>
      <p:sp>
        <p:nvSpPr>
          <p:cNvPr id="3" name="Content Placeholder 2"/>
          <p:cNvSpPr>
            <a:spLocks noGrp="1"/>
          </p:cNvSpPr>
          <p:nvPr>
            <p:ph idx="1"/>
          </p:nvPr>
        </p:nvSpPr>
        <p:spPr>
          <a:xfrm>
            <a:off x="838200" y="1303020"/>
            <a:ext cx="10515600" cy="5452110"/>
          </a:xfrm>
          <a:solidFill>
            <a:schemeClr val="accent4">
              <a:lumMod val="75000"/>
            </a:schemeClr>
          </a:solidFill>
        </p:spPr>
        <p:txBody>
          <a:bodyPr>
            <a:normAutofit fontScale="92500" lnSpcReduction="10000"/>
          </a:bodyPr>
          <a:lstStyle/>
          <a:p>
            <a:r>
              <a:rPr lang="en-US" dirty="0"/>
              <a:t>ca. 500 CE though, Brahmin orthodoxy made a come back, and Buddhism was (often violently) virtually exterminated from India</a:t>
            </a:r>
          </a:p>
          <a:p>
            <a:r>
              <a:rPr lang="en-US" dirty="0" smtClean="0"/>
              <a:t>The </a:t>
            </a:r>
            <a:r>
              <a:rPr lang="en-US" dirty="0"/>
              <a:t>same era sees the emergence of PRESCRIPTIVE texts, called </a:t>
            </a:r>
            <a:r>
              <a:rPr lang="en-US" dirty="0" err="1"/>
              <a:t>dharmashastras</a:t>
            </a:r>
            <a:r>
              <a:rPr lang="en-US" dirty="0"/>
              <a:t> (e.g. the </a:t>
            </a:r>
            <a:r>
              <a:rPr lang="en-US" dirty="0" err="1">
                <a:hlinkClick r:id="rId2"/>
              </a:rPr>
              <a:t>Manusmriti</a:t>
            </a:r>
            <a:r>
              <a:rPr lang="en-US" dirty="0"/>
              <a:t>) that </a:t>
            </a:r>
            <a:r>
              <a:rPr lang="en-US" dirty="0" smtClean="0"/>
              <a:t>claimed </a:t>
            </a:r>
            <a:r>
              <a:rPr lang="en-US" dirty="0" err="1" smtClean="0"/>
              <a:t>varna</a:t>
            </a:r>
            <a:r>
              <a:rPr lang="en-US" dirty="0" smtClean="0"/>
              <a:t> was central </a:t>
            </a:r>
            <a:r>
              <a:rPr lang="en-US" dirty="0"/>
              <a:t>to the organization of society</a:t>
            </a:r>
          </a:p>
          <a:p>
            <a:r>
              <a:rPr lang="en-US" dirty="0"/>
              <a:t>These texts also reconfigured the ideology of </a:t>
            </a:r>
            <a:r>
              <a:rPr lang="en-US" dirty="0" err="1"/>
              <a:t>varna</a:t>
            </a:r>
            <a:r>
              <a:rPr lang="en-US" dirty="0"/>
              <a:t> to relate it to ideas of PURITY and </a:t>
            </a:r>
            <a:r>
              <a:rPr lang="en-US" dirty="0" smtClean="0"/>
              <a:t>POLLUTION</a:t>
            </a:r>
          </a:p>
          <a:p>
            <a:r>
              <a:rPr lang="en-US" dirty="0" smtClean="0"/>
              <a:t>They also reinforce the idea of </a:t>
            </a:r>
            <a:r>
              <a:rPr lang="en-US" b="1" dirty="0" smtClean="0"/>
              <a:t>VARNASHRAM DHARMA</a:t>
            </a:r>
            <a:r>
              <a:rPr lang="en-US" dirty="0" smtClean="0"/>
              <a:t>, that it is the spiritual and moral duty of each </a:t>
            </a:r>
            <a:r>
              <a:rPr lang="en-US" dirty="0" err="1" smtClean="0"/>
              <a:t>varna</a:t>
            </a:r>
            <a:r>
              <a:rPr lang="en-US" dirty="0" smtClean="0"/>
              <a:t> to fulfill its given role in society (Kshatriyas to fight/rule, Sudras to serve)</a:t>
            </a:r>
          </a:p>
          <a:p>
            <a:r>
              <a:rPr lang="en-US" dirty="0" smtClean="0"/>
              <a:t>Those who refuse to acknowledge this, or violate </a:t>
            </a:r>
            <a:r>
              <a:rPr lang="en-US" dirty="0" err="1" smtClean="0"/>
              <a:t>varna</a:t>
            </a:r>
            <a:r>
              <a:rPr lang="en-US" dirty="0" smtClean="0"/>
              <a:t> prescriptions deemed to be OUTSIDE the </a:t>
            </a:r>
            <a:r>
              <a:rPr lang="en-US" dirty="0" err="1" smtClean="0"/>
              <a:t>varna</a:t>
            </a:r>
            <a:r>
              <a:rPr lang="en-US" dirty="0" smtClean="0"/>
              <a:t> system, or Out-caste</a:t>
            </a:r>
          </a:p>
          <a:p>
            <a:r>
              <a:rPr lang="en-US" dirty="0" smtClean="0"/>
              <a:t>The same prescriptive texts also reinforce PATRIARCHY and reinforce the subordinate positions of women of all </a:t>
            </a:r>
            <a:r>
              <a:rPr lang="en-US" dirty="0" err="1" smtClean="0"/>
              <a:t>varna</a:t>
            </a:r>
            <a:r>
              <a:rPr lang="en-US" dirty="0" smtClean="0"/>
              <a:t> to men of their families</a:t>
            </a:r>
          </a:p>
          <a:p>
            <a:endParaRPr lang="en-US" dirty="0"/>
          </a:p>
          <a:p>
            <a:endParaRPr lang="en-US" dirty="0"/>
          </a:p>
        </p:txBody>
      </p:sp>
    </p:spTree>
    <p:extLst>
      <p:ext uri="{BB962C8B-B14F-4D97-AF65-F5344CB8AC3E}">
        <p14:creationId xmlns:p14="http://schemas.microsoft.com/office/powerpoint/2010/main" val="20203484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68679"/>
          </a:xfrm>
        </p:spPr>
        <p:txBody>
          <a:bodyPr/>
          <a:lstStyle/>
          <a:p>
            <a:r>
              <a:rPr lang="en-US" dirty="0" smtClean="0"/>
              <a:t>Varna and Political Power</a:t>
            </a:r>
            <a:endParaRPr lang="en-US" dirty="0"/>
          </a:p>
        </p:txBody>
      </p:sp>
      <p:sp>
        <p:nvSpPr>
          <p:cNvPr id="3" name="Content Placeholder 2"/>
          <p:cNvSpPr>
            <a:spLocks noGrp="1"/>
          </p:cNvSpPr>
          <p:nvPr>
            <p:ph idx="1"/>
          </p:nvPr>
        </p:nvSpPr>
        <p:spPr>
          <a:xfrm>
            <a:off x="838200" y="868680"/>
            <a:ext cx="11353800" cy="5452110"/>
          </a:xfrm>
        </p:spPr>
        <p:txBody>
          <a:bodyPr>
            <a:normAutofit fontScale="92500" lnSpcReduction="10000"/>
          </a:bodyPr>
          <a:lstStyle/>
          <a:p>
            <a:r>
              <a:rPr lang="en-US" dirty="0" smtClean="0"/>
              <a:t>From the very beginning </a:t>
            </a:r>
            <a:r>
              <a:rPr lang="en-US" dirty="0" err="1" smtClean="0"/>
              <a:t>varna</a:t>
            </a:r>
            <a:r>
              <a:rPr lang="en-US" dirty="0" smtClean="0"/>
              <a:t> and political power closely linked</a:t>
            </a:r>
          </a:p>
          <a:p>
            <a:r>
              <a:rPr lang="en-US" dirty="0" smtClean="0"/>
              <a:t>Upstart kings patronized Brahmins, who fabricated genealogies to represent these rulers as true Kshatriyas</a:t>
            </a:r>
          </a:p>
          <a:p>
            <a:pPr lvl="1"/>
            <a:r>
              <a:rPr lang="en-US" dirty="0" smtClean="0"/>
              <a:t>Gupta rulers, under whose patronage many of the </a:t>
            </a:r>
            <a:r>
              <a:rPr lang="en-US" i="1" dirty="0" err="1" smtClean="0"/>
              <a:t>dharmashastra</a:t>
            </a:r>
            <a:r>
              <a:rPr lang="en-US" dirty="0" err="1" smtClean="0"/>
              <a:t>s</a:t>
            </a:r>
            <a:r>
              <a:rPr lang="en-US" dirty="0" smtClean="0"/>
              <a:t> were compiled, were of Vaisya origin</a:t>
            </a:r>
          </a:p>
          <a:p>
            <a:r>
              <a:rPr lang="en-US" dirty="0" smtClean="0"/>
              <a:t>Varna ideology also useful for absorbing many waves of migrants and conquerors.  Some historians believe that 6</a:t>
            </a:r>
            <a:r>
              <a:rPr lang="en-US" baseline="30000" dirty="0" smtClean="0"/>
              <a:t>th</a:t>
            </a:r>
            <a:r>
              <a:rPr lang="en-US" dirty="0" smtClean="0"/>
              <a:t> Century Hun invasion’s leaders given Kshatriya status, and rank and file lower </a:t>
            </a:r>
            <a:r>
              <a:rPr lang="en-US" dirty="0" err="1" smtClean="0"/>
              <a:t>varna</a:t>
            </a:r>
            <a:r>
              <a:rPr lang="en-US" dirty="0" smtClean="0"/>
              <a:t> status </a:t>
            </a:r>
          </a:p>
          <a:p>
            <a:r>
              <a:rPr lang="en-US" dirty="0" smtClean="0"/>
              <a:t>Indian encounter with a young and vibrant Islam in the 8</a:t>
            </a:r>
            <a:r>
              <a:rPr lang="en-US" baseline="30000" dirty="0" smtClean="0"/>
              <a:t>th</a:t>
            </a:r>
            <a:r>
              <a:rPr lang="en-US" dirty="0" smtClean="0"/>
              <a:t> to 11</a:t>
            </a:r>
            <a:r>
              <a:rPr lang="en-US" baseline="30000" dirty="0" smtClean="0"/>
              <a:t>th</a:t>
            </a:r>
            <a:r>
              <a:rPr lang="en-US" dirty="0" smtClean="0"/>
              <a:t> centuries was the first one where new rulers did not accept the hierarchal ideology</a:t>
            </a:r>
          </a:p>
          <a:p>
            <a:r>
              <a:rPr lang="en-US" dirty="0" smtClean="0"/>
              <a:t>But </a:t>
            </a:r>
            <a:r>
              <a:rPr lang="en-US" dirty="0" err="1" smtClean="0"/>
              <a:t>varna</a:t>
            </a:r>
            <a:r>
              <a:rPr lang="en-US" dirty="0" smtClean="0"/>
              <a:t> remained a component of political power at local levels, well into the 18</a:t>
            </a:r>
            <a:r>
              <a:rPr lang="en-US" baseline="30000" dirty="0" smtClean="0"/>
              <a:t>th</a:t>
            </a:r>
            <a:r>
              <a:rPr lang="en-US" dirty="0" smtClean="0"/>
              <a:t> Century</a:t>
            </a:r>
          </a:p>
          <a:p>
            <a:r>
              <a:rPr lang="en-US" dirty="0" smtClean="0"/>
              <a:t>However, </a:t>
            </a:r>
            <a:r>
              <a:rPr lang="en-US" dirty="0" err="1" smtClean="0"/>
              <a:t>varna</a:t>
            </a:r>
            <a:r>
              <a:rPr lang="en-US" dirty="0" smtClean="0"/>
              <a:t> was, till this time, recognized as closely connected to POLITICAL and not RITUAL power/status.  Many examples of Shudra kings  </a:t>
            </a:r>
            <a:endParaRPr lang="en-US" dirty="0"/>
          </a:p>
        </p:txBody>
      </p:sp>
    </p:spTree>
    <p:extLst>
      <p:ext uri="{BB962C8B-B14F-4D97-AF65-F5344CB8AC3E}">
        <p14:creationId xmlns:p14="http://schemas.microsoft.com/office/powerpoint/2010/main" val="2155403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131570"/>
          </a:xfrm>
        </p:spPr>
        <p:txBody>
          <a:bodyPr/>
          <a:lstStyle/>
          <a:p>
            <a:r>
              <a:rPr lang="en-US" dirty="0" smtClean="0"/>
              <a:t>Colonial Construction of “Caste System”</a:t>
            </a:r>
            <a:endParaRPr lang="en-US" dirty="0"/>
          </a:p>
        </p:txBody>
      </p:sp>
      <p:sp>
        <p:nvSpPr>
          <p:cNvPr id="3" name="Content Placeholder 2"/>
          <p:cNvSpPr>
            <a:spLocks noGrp="1"/>
          </p:cNvSpPr>
          <p:nvPr>
            <p:ph idx="1"/>
          </p:nvPr>
        </p:nvSpPr>
        <p:spPr>
          <a:xfrm>
            <a:off x="838200" y="868680"/>
            <a:ext cx="10515600" cy="5863590"/>
          </a:xfrm>
        </p:spPr>
        <p:txBody>
          <a:bodyPr>
            <a:normAutofit fontScale="92500" lnSpcReduction="10000"/>
          </a:bodyPr>
          <a:lstStyle/>
          <a:p>
            <a:r>
              <a:rPr lang="en-US" dirty="0" smtClean="0"/>
              <a:t>British rule had a profound impact on how we understand caste today</a:t>
            </a:r>
          </a:p>
          <a:p>
            <a:r>
              <a:rPr lang="en-US" dirty="0" smtClean="0"/>
              <a:t>British administrators and scholars (called Orientalists) represented “caste” as fundamentally different from other hierarchical ideas</a:t>
            </a:r>
          </a:p>
          <a:p>
            <a:r>
              <a:rPr lang="en-US" dirty="0" smtClean="0"/>
              <a:t>Understood caste only from </a:t>
            </a:r>
            <a:r>
              <a:rPr lang="en-US" dirty="0" err="1"/>
              <a:t>Brahmanical</a:t>
            </a:r>
            <a:r>
              <a:rPr lang="en-US" dirty="0"/>
              <a:t> TEXTUAL </a:t>
            </a:r>
            <a:r>
              <a:rPr lang="en-US" dirty="0" smtClean="0"/>
              <a:t>sources (</a:t>
            </a:r>
            <a:r>
              <a:rPr lang="en-US" dirty="0" err="1" smtClean="0"/>
              <a:t>dharmashastras</a:t>
            </a:r>
            <a:r>
              <a:rPr lang="en-US" dirty="0" smtClean="0"/>
              <a:t>), and therefore as Hindu </a:t>
            </a:r>
            <a:r>
              <a:rPr lang="en-US" i="1" dirty="0" smtClean="0"/>
              <a:t>religious</a:t>
            </a:r>
            <a:r>
              <a:rPr lang="en-US" dirty="0" smtClean="0"/>
              <a:t> ideas and not power</a:t>
            </a:r>
          </a:p>
          <a:p>
            <a:r>
              <a:rPr lang="en-US" dirty="0" smtClean="0"/>
              <a:t>Allowed for the “othering” of the colonized, making them exotic, different, and most important, in need of Western, enlightened, rule</a:t>
            </a:r>
          </a:p>
          <a:p>
            <a:r>
              <a:rPr lang="en-US" dirty="0" smtClean="0"/>
              <a:t>Policies and Laws based on this idea, Census and Elections e.g., reinforced this idea of caste, made it a LIVED reality for Indians</a:t>
            </a:r>
            <a:r>
              <a:rPr lang="en-US" dirty="0"/>
              <a:t>. Colonial education taught this </a:t>
            </a:r>
            <a:r>
              <a:rPr lang="en-US" dirty="0" smtClean="0"/>
              <a:t>notion of  caste </a:t>
            </a:r>
            <a:r>
              <a:rPr lang="en-US" dirty="0"/>
              <a:t>to generations of Indians</a:t>
            </a:r>
          </a:p>
          <a:p>
            <a:r>
              <a:rPr lang="en-US" dirty="0" smtClean="0"/>
              <a:t>Caste reified. Even created entities such as “criminal” and “martial” castes</a:t>
            </a:r>
          </a:p>
          <a:p>
            <a:r>
              <a:rPr lang="en-US" dirty="0" smtClean="0"/>
              <a:t>Patriarchy was reinforced, largely on account of believing “</a:t>
            </a:r>
            <a:r>
              <a:rPr lang="en-US" dirty="0" err="1" smtClean="0"/>
              <a:t>dharmashastras</a:t>
            </a:r>
            <a:r>
              <a:rPr lang="en-US" dirty="0" smtClean="0"/>
              <a:t>” to be “religious laws” governing a “religious” people</a:t>
            </a:r>
          </a:p>
          <a:p>
            <a:r>
              <a:rPr lang="en-US" dirty="0" smtClean="0"/>
              <a:t>Overall, created a much greater FIXITY in ideas and practices around </a:t>
            </a:r>
            <a:r>
              <a:rPr lang="en-US" dirty="0" err="1" smtClean="0"/>
              <a:t>varna-jati</a:t>
            </a:r>
            <a:endParaRPr lang="en-US" dirty="0"/>
          </a:p>
        </p:txBody>
      </p:sp>
    </p:spTree>
    <p:extLst>
      <p:ext uri="{BB962C8B-B14F-4D97-AF65-F5344CB8AC3E}">
        <p14:creationId xmlns:p14="http://schemas.microsoft.com/office/powerpoint/2010/main" val="9604382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Colonialism and the language of rights</a:t>
            </a:r>
            <a:endParaRPr lang="en-US" dirty="0"/>
          </a:p>
        </p:txBody>
      </p:sp>
      <p:sp>
        <p:nvSpPr>
          <p:cNvPr id="3" name="Content Placeholder 2"/>
          <p:cNvSpPr>
            <a:spLocks noGrp="1"/>
          </p:cNvSpPr>
          <p:nvPr>
            <p:ph idx="1"/>
          </p:nvPr>
        </p:nvSpPr>
        <p:spPr>
          <a:xfrm>
            <a:off x="838200" y="1282700"/>
            <a:ext cx="10515600" cy="4894263"/>
          </a:xfrm>
        </p:spPr>
        <p:txBody>
          <a:bodyPr>
            <a:normAutofit fontScale="92500" lnSpcReduction="20000"/>
          </a:bodyPr>
          <a:lstStyle/>
          <a:p>
            <a:r>
              <a:rPr lang="en-US" dirty="0" smtClean="0"/>
              <a:t>Paradoxically, colonialism also created a limited space for the articulation of “rights” by lower caste groups</a:t>
            </a:r>
          </a:p>
          <a:p>
            <a:r>
              <a:rPr lang="en-US" dirty="0"/>
              <a:t>Attempts at creating a “systematic” ordering of all </a:t>
            </a:r>
            <a:r>
              <a:rPr lang="en-US" dirty="0" err="1"/>
              <a:t>jatis</a:t>
            </a:r>
            <a:r>
              <a:rPr lang="en-US" dirty="0"/>
              <a:t> into the same </a:t>
            </a:r>
            <a:r>
              <a:rPr lang="en-US" dirty="0" err="1"/>
              <a:t>varna</a:t>
            </a:r>
            <a:r>
              <a:rPr lang="en-US" dirty="0"/>
              <a:t> led to thousands of petitioning challenging colonial ordering</a:t>
            </a:r>
          </a:p>
          <a:p>
            <a:r>
              <a:rPr lang="en-US" dirty="0" smtClean="0"/>
              <a:t>Some </a:t>
            </a:r>
            <a:r>
              <a:rPr lang="en-US" dirty="0" err="1" smtClean="0"/>
              <a:t>jatis</a:t>
            </a:r>
            <a:r>
              <a:rPr lang="en-US" dirty="0" smtClean="0"/>
              <a:t> claimed </a:t>
            </a:r>
            <a:r>
              <a:rPr lang="en-US" dirty="0"/>
              <a:t>higher </a:t>
            </a:r>
            <a:r>
              <a:rPr lang="en-US" dirty="0" err="1"/>
              <a:t>varna</a:t>
            </a:r>
            <a:r>
              <a:rPr lang="en-US" dirty="0"/>
              <a:t> status based on the “purity” of their customs, that often also included the greater seclusion of and restrictions upon women of these </a:t>
            </a:r>
            <a:r>
              <a:rPr lang="en-US" dirty="0" err="1"/>
              <a:t>jatis</a:t>
            </a:r>
            <a:endParaRPr lang="en-US" dirty="0"/>
          </a:p>
          <a:p>
            <a:r>
              <a:rPr lang="en-US" dirty="0" smtClean="0"/>
              <a:t>Others such as </a:t>
            </a:r>
            <a:r>
              <a:rPr lang="en-US" dirty="0" err="1" smtClean="0"/>
              <a:t>Jyotiba</a:t>
            </a:r>
            <a:r>
              <a:rPr lang="en-US" dirty="0" smtClean="0"/>
              <a:t> </a:t>
            </a:r>
            <a:r>
              <a:rPr lang="en-US" dirty="0" err="1" smtClean="0"/>
              <a:t>Phule’s</a:t>
            </a:r>
            <a:r>
              <a:rPr lang="en-US" dirty="0" smtClean="0"/>
              <a:t> SATYASHODHAK SAMAJ attacked the very foundation of the hierarchical principle of caste</a:t>
            </a:r>
          </a:p>
          <a:p>
            <a:r>
              <a:rPr lang="en-US" dirty="0" smtClean="0"/>
              <a:t>This encourages creation </a:t>
            </a:r>
            <a:r>
              <a:rPr lang="en-US" b="1" i="1" dirty="0" smtClean="0"/>
              <a:t>of SUPRA LOCAL identities </a:t>
            </a:r>
            <a:r>
              <a:rPr lang="en-US" dirty="0" smtClean="0"/>
              <a:t>based on colonial understanding of Varna-</a:t>
            </a:r>
            <a:r>
              <a:rPr lang="en-US" dirty="0" err="1" smtClean="0"/>
              <a:t>Jati</a:t>
            </a:r>
            <a:r>
              <a:rPr lang="en-US" dirty="0" smtClean="0"/>
              <a:t> but VERY DIFFERENT from the much more localized sense of identity that had earlier been the case</a:t>
            </a:r>
          </a:p>
          <a:p>
            <a:r>
              <a:rPr lang="en-US" dirty="0" smtClean="0"/>
              <a:t>Urbanization and new occupations also undermined the traditional economic basis of </a:t>
            </a:r>
            <a:r>
              <a:rPr lang="en-US" dirty="0" err="1" smtClean="0"/>
              <a:t>jati</a:t>
            </a:r>
            <a:r>
              <a:rPr lang="en-US" dirty="0" smtClean="0"/>
              <a:t> rankings</a:t>
            </a:r>
          </a:p>
          <a:p>
            <a:endParaRPr lang="en-US" dirty="0"/>
          </a:p>
        </p:txBody>
      </p:sp>
    </p:spTree>
    <p:extLst>
      <p:ext uri="{BB962C8B-B14F-4D97-AF65-F5344CB8AC3E}">
        <p14:creationId xmlns:p14="http://schemas.microsoft.com/office/powerpoint/2010/main" val="34603846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Caste and Nationalism</a:t>
            </a:r>
            <a:endParaRPr lang="en-US" dirty="0"/>
          </a:p>
        </p:txBody>
      </p:sp>
      <p:sp>
        <p:nvSpPr>
          <p:cNvPr id="3" name="Content Placeholder 2"/>
          <p:cNvSpPr>
            <a:spLocks noGrp="1"/>
          </p:cNvSpPr>
          <p:nvPr>
            <p:ph idx="1"/>
          </p:nvPr>
        </p:nvSpPr>
        <p:spPr>
          <a:xfrm>
            <a:off x="838200" y="1360170"/>
            <a:ext cx="10515600" cy="5497830"/>
          </a:xfrm>
        </p:spPr>
        <p:txBody>
          <a:bodyPr>
            <a:normAutofit fontScale="92500" lnSpcReduction="10000"/>
          </a:bodyPr>
          <a:lstStyle/>
          <a:p>
            <a:r>
              <a:rPr lang="en-US" dirty="0" smtClean="0"/>
              <a:t>Most nationalists were upper caste men, and imagined the nation in those terms</a:t>
            </a:r>
          </a:p>
          <a:p>
            <a:r>
              <a:rPr lang="en-US" dirty="0" smtClean="0"/>
              <a:t>Most secular/liberal Nationalists, ALL Hindu nationalists, even many Communist leaders were Brahmin men</a:t>
            </a:r>
          </a:p>
          <a:p>
            <a:r>
              <a:rPr lang="en-US" dirty="0" smtClean="0"/>
              <a:t>Their vision WAS challenged, in the 19</a:t>
            </a:r>
            <a:r>
              <a:rPr lang="en-US" baseline="30000" dirty="0" smtClean="0"/>
              <a:t>th</a:t>
            </a:r>
            <a:r>
              <a:rPr lang="en-US" dirty="0" smtClean="0"/>
              <a:t> century by leaders like </a:t>
            </a:r>
            <a:r>
              <a:rPr lang="en-US" dirty="0" err="1" smtClean="0"/>
              <a:t>Jyotiba</a:t>
            </a:r>
            <a:r>
              <a:rPr lang="en-US" dirty="0" smtClean="0"/>
              <a:t> </a:t>
            </a:r>
            <a:r>
              <a:rPr lang="en-US" dirty="0" err="1" smtClean="0"/>
              <a:t>Phule</a:t>
            </a:r>
            <a:r>
              <a:rPr lang="en-US" dirty="0" smtClean="0"/>
              <a:t>, and in the 20</a:t>
            </a:r>
            <a:r>
              <a:rPr lang="en-US" baseline="30000" dirty="0" smtClean="0"/>
              <a:t>th</a:t>
            </a:r>
            <a:r>
              <a:rPr lang="en-US" dirty="0" smtClean="0"/>
              <a:t> by a variety of anti-Brahmin movements, many committed to smashing of the caste system all together</a:t>
            </a:r>
          </a:p>
          <a:p>
            <a:r>
              <a:rPr lang="en-US" dirty="0"/>
              <a:t>Gandhi and </a:t>
            </a:r>
            <a:r>
              <a:rPr lang="en-US" dirty="0" err="1" smtClean="0"/>
              <a:t>Ambedkar</a:t>
            </a:r>
            <a:r>
              <a:rPr lang="en-US" dirty="0" smtClean="0"/>
              <a:t> represent this division most starkly</a:t>
            </a:r>
            <a:endParaRPr lang="en-US" dirty="0"/>
          </a:p>
          <a:p>
            <a:r>
              <a:rPr lang="en-US" dirty="0" smtClean="0"/>
              <a:t>Gandhi  initially accepts VARNASHRAM DHARMA as a harmonious system of interdependence.  But criticized the practice of UNTOUCHABILITY, termed untouchables “</a:t>
            </a:r>
            <a:r>
              <a:rPr lang="en-US" dirty="0" err="1" smtClean="0"/>
              <a:t>Harijans</a:t>
            </a:r>
            <a:r>
              <a:rPr lang="en-US" dirty="0" smtClean="0"/>
              <a:t>” or “Children of God”</a:t>
            </a:r>
          </a:p>
          <a:p>
            <a:r>
              <a:rPr lang="en-US" dirty="0" err="1" smtClean="0"/>
              <a:t>Ambedkar</a:t>
            </a:r>
            <a:r>
              <a:rPr lang="en-US" dirty="0" smtClean="0"/>
              <a:t> found Gandhi and elite nationalists’ representations to be patronizing.  Wanted to smash the caste system rather than reform it.  Organized untouchables politically, and termed them Dalit (the broken or oppressed)</a:t>
            </a:r>
          </a:p>
        </p:txBody>
      </p:sp>
    </p:spTree>
    <p:extLst>
      <p:ext uri="{BB962C8B-B14F-4D97-AF65-F5344CB8AC3E}">
        <p14:creationId xmlns:p14="http://schemas.microsoft.com/office/powerpoint/2010/main" val="28340840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560069"/>
          </a:xfrm>
        </p:spPr>
        <p:txBody>
          <a:bodyPr>
            <a:normAutofit fontScale="90000"/>
          </a:bodyPr>
          <a:lstStyle/>
          <a:p>
            <a:r>
              <a:rPr lang="en-US" dirty="0" smtClean="0"/>
              <a:t>Caste at Independence</a:t>
            </a:r>
            <a:endParaRPr lang="en-US" dirty="0"/>
          </a:p>
        </p:txBody>
      </p:sp>
      <p:sp>
        <p:nvSpPr>
          <p:cNvPr id="3" name="Content Placeholder 2"/>
          <p:cNvSpPr>
            <a:spLocks noGrp="1"/>
          </p:cNvSpPr>
          <p:nvPr>
            <p:ph idx="1"/>
          </p:nvPr>
        </p:nvSpPr>
        <p:spPr>
          <a:xfrm>
            <a:off x="0" y="560070"/>
            <a:ext cx="12192000" cy="6297930"/>
          </a:xfrm>
        </p:spPr>
        <p:txBody>
          <a:bodyPr>
            <a:noAutofit/>
          </a:bodyPr>
          <a:lstStyle/>
          <a:p>
            <a:r>
              <a:rPr lang="en-US" sz="1720" b="1" dirty="0" smtClean="0"/>
              <a:t>Constitution 1950</a:t>
            </a:r>
          </a:p>
          <a:p>
            <a:pPr lvl="1"/>
            <a:r>
              <a:rPr lang="en-US" sz="1720" dirty="0" smtClean="0"/>
              <a:t>Single most far reaching and revolutionary change, equality of all citizens</a:t>
            </a:r>
          </a:p>
          <a:p>
            <a:pPr lvl="1"/>
            <a:r>
              <a:rPr lang="en-US" sz="1720" dirty="0" err="1" smtClean="0"/>
              <a:t>Ambedkar</a:t>
            </a:r>
            <a:r>
              <a:rPr lang="en-US" sz="1720" dirty="0" smtClean="0"/>
              <a:t> played important role in shaping the draft</a:t>
            </a:r>
          </a:p>
          <a:p>
            <a:pPr lvl="1"/>
            <a:r>
              <a:rPr lang="en-US" sz="1720" dirty="0" smtClean="0"/>
              <a:t>Affirmative action policies (reservations) for </a:t>
            </a:r>
            <a:r>
              <a:rPr lang="en-US" sz="1720" dirty="0" err="1" smtClean="0"/>
              <a:t>Dalits</a:t>
            </a:r>
            <a:r>
              <a:rPr lang="en-US" sz="1720" dirty="0" smtClean="0"/>
              <a:t>, to compensate for historically enforced deprivation </a:t>
            </a:r>
          </a:p>
          <a:p>
            <a:r>
              <a:rPr lang="en-US" sz="1720" b="1" dirty="0" smtClean="0"/>
              <a:t>Liberal </a:t>
            </a:r>
            <a:r>
              <a:rPr lang="en-US" sz="1720" b="1" dirty="0"/>
              <a:t>Cringe/ Modernization</a:t>
            </a:r>
          </a:p>
          <a:p>
            <a:pPr lvl="1"/>
            <a:r>
              <a:rPr lang="en-US" sz="1720" dirty="0" smtClean="0"/>
              <a:t>As products of colonialism, most liberals, including Nehru, were embarrassed about caste, and wished to avoid foregrounding what they saw as a sign of backwardness</a:t>
            </a:r>
          </a:p>
          <a:p>
            <a:pPr lvl="1"/>
            <a:r>
              <a:rPr lang="en-US" sz="1720" dirty="0" smtClean="0"/>
              <a:t>As upper caste men themselves, they never faced the inequities of caste discrimination</a:t>
            </a:r>
          </a:p>
          <a:p>
            <a:pPr lvl="1"/>
            <a:r>
              <a:rPr lang="en-US" sz="1720" dirty="0" smtClean="0"/>
              <a:t>Hoped that caste would simply disappear with modernization, though electoral politics demanded the inclusion of lower caste groups in the political process </a:t>
            </a:r>
          </a:p>
          <a:p>
            <a:r>
              <a:rPr lang="en-US" sz="1720" b="1" dirty="0" err="1" smtClean="0"/>
              <a:t>Ambedkar</a:t>
            </a:r>
            <a:r>
              <a:rPr lang="en-US" sz="1720" b="1" dirty="0" smtClean="0"/>
              <a:t> and Nehru</a:t>
            </a:r>
          </a:p>
          <a:p>
            <a:pPr lvl="1"/>
            <a:r>
              <a:rPr lang="en-US" sz="1720" dirty="0" smtClean="0"/>
              <a:t>Some commonalities in approach, both committed to  social justice and creating a level playing field for all Indians</a:t>
            </a:r>
          </a:p>
          <a:p>
            <a:pPr lvl="1"/>
            <a:r>
              <a:rPr lang="en-US" sz="1720" dirty="0" smtClean="0"/>
              <a:t>But </a:t>
            </a:r>
            <a:r>
              <a:rPr lang="en-US" sz="1720" dirty="0" err="1" smtClean="0"/>
              <a:t>Ambedkar</a:t>
            </a:r>
            <a:r>
              <a:rPr lang="en-US" sz="1720" dirty="0" smtClean="0"/>
              <a:t> was very clear that caste needed to be tackled head-on rather than ignored in the hope it would disappear</a:t>
            </a:r>
          </a:p>
          <a:p>
            <a:pPr lvl="1"/>
            <a:r>
              <a:rPr lang="en-US" sz="1720" dirty="0" smtClean="0"/>
              <a:t>Disagreement over Hindu Code Bill.  But even legislation passed piecemeal, a huge step, allow for </a:t>
            </a:r>
            <a:r>
              <a:rPr lang="en-US" sz="1720" dirty="0" err="1" smtClean="0"/>
              <a:t>intercaste</a:t>
            </a:r>
            <a:r>
              <a:rPr lang="en-US" sz="1720" dirty="0" smtClean="0"/>
              <a:t> marriage, divorce, and equal rights for wives, sisters and daughters of a Hindu family</a:t>
            </a:r>
          </a:p>
          <a:p>
            <a:pPr lvl="1"/>
            <a:r>
              <a:rPr lang="en-US" sz="1720" dirty="0" err="1" smtClean="0"/>
              <a:t>Ambedkar</a:t>
            </a:r>
            <a:r>
              <a:rPr lang="en-US" sz="1720" dirty="0" smtClean="0"/>
              <a:t> remained disappointed and signaled this through a public renunciation of Hinduism and conversion to Buddhism shortly before his death in 1956</a:t>
            </a:r>
          </a:p>
          <a:p>
            <a:r>
              <a:rPr lang="en-US" sz="1720" b="1" dirty="0" smtClean="0"/>
              <a:t>Hindu Right</a:t>
            </a:r>
          </a:p>
          <a:p>
            <a:pPr lvl="1"/>
            <a:r>
              <a:rPr lang="en-US" sz="1720" dirty="0" smtClean="0"/>
              <a:t>Leadership entirely upper caste Brahmins</a:t>
            </a:r>
          </a:p>
          <a:p>
            <a:pPr lvl="1"/>
            <a:r>
              <a:rPr lang="en-US" sz="1720" dirty="0" smtClean="0"/>
              <a:t>Did NOT support affirmative action for </a:t>
            </a:r>
            <a:r>
              <a:rPr lang="en-US" sz="1720" dirty="0" err="1" smtClean="0"/>
              <a:t>Dalits</a:t>
            </a:r>
            <a:endParaRPr lang="en-US" sz="1720" dirty="0" smtClean="0"/>
          </a:p>
          <a:p>
            <a:pPr lvl="1"/>
            <a:r>
              <a:rPr lang="en-US" sz="1720" dirty="0" smtClean="0"/>
              <a:t>Opposed Hindu Code Bill</a:t>
            </a:r>
            <a:endParaRPr lang="en-US" sz="1720" dirty="0"/>
          </a:p>
        </p:txBody>
      </p:sp>
    </p:spTree>
    <p:extLst>
      <p:ext uri="{BB962C8B-B14F-4D97-AF65-F5344CB8AC3E}">
        <p14:creationId xmlns:p14="http://schemas.microsoft.com/office/powerpoint/2010/main" val="14838246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28699"/>
          </a:xfrm>
        </p:spPr>
        <p:txBody>
          <a:bodyPr/>
          <a:lstStyle/>
          <a:p>
            <a:r>
              <a:rPr lang="en-US" dirty="0" smtClean="0"/>
              <a:t>Caste and Class (Economic Power)</a:t>
            </a:r>
            <a:endParaRPr lang="en-US" dirty="0"/>
          </a:p>
        </p:txBody>
      </p:sp>
      <p:sp>
        <p:nvSpPr>
          <p:cNvPr id="3" name="Content Placeholder 2"/>
          <p:cNvSpPr>
            <a:spLocks noGrp="1"/>
          </p:cNvSpPr>
          <p:nvPr>
            <p:ph idx="1"/>
          </p:nvPr>
        </p:nvSpPr>
        <p:spPr>
          <a:xfrm>
            <a:off x="838200" y="850900"/>
            <a:ext cx="10515600" cy="6007100"/>
          </a:xfrm>
        </p:spPr>
        <p:txBody>
          <a:bodyPr>
            <a:normAutofit lnSpcReduction="10000"/>
          </a:bodyPr>
          <a:lstStyle/>
          <a:p>
            <a:r>
              <a:rPr lang="en-US" dirty="0"/>
              <a:t>Overlap between class and </a:t>
            </a:r>
            <a:r>
              <a:rPr lang="en-US" dirty="0" smtClean="0"/>
              <a:t>caste.  Caste often determined:</a:t>
            </a:r>
            <a:endParaRPr lang="en-US" dirty="0"/>
          </a:p>
          <a:p>
            <a:pPr lvl="1"/>
            <a:r>
              <a:rPr lang="en-US" dirty="0" smtClean="0"/>
              <a:t>Access to land</a:t>
            </a:r>
          </a:p>
          <a:p>
            <a:pPr lvl="1"/>
            <a:r>
              <a:rPr lang="en-US" dirty="0" smtClean="0"/>
              <a:t>Access to education</a:t>
            </a:r>
          </a:p>
          <a:p>
            <a:pPr lvl="1"/>
            <a:r>
              <a:rPr lang="en-US" dirty="0" smtClean="0"/>
              <a:t>Access to valued skills or commodities</a:t>
            </a:r>
          </a:p>
          <a:p>
            <a:r>
              <a:rPr lang="en-US" dirty="0" smtClean="0"/>
              <a:t>When </a:t>
            </a:r>
            <a:r>
              <a:rPr lang="en-US" dirty="0" err="1" smtClean="0"/>
              <a:t>jatis</a:t>
            </a:r>
            <a:r>
              <a:rPr lang="en-US" dirty="0" smtClean="0"/>
              <a:t> with traditional lower </a:t>
            </a:r>
            <a:r>
              <a:rPr lang="en-US" dirty="0" err="1" smtClean="0"/>
              <a:t>varna</a:t>
            </a:r>
            <a:r>
              <a:rPr lang="en-US" dirty="0" smtClean="0"/>
              <a:t> status had these, they could and did exercise power, and some sought higher </a:t>
            </a:r>
            <a:r>
              <a:rPr lang="en-US" dirty="0" err="1"/>
              <a:t>v</a:t>
            </a:r>
            <a:r>
              <a:rPr lang="en-US" dirty="0" err="1" smtClean="0"/>
              <a:t>arna</a:t>
            </a:r>
            <a:r>
              <a:rPr lang="en-US" dirty="0" smtClean="0"/>
              <a:t> status  </a:t>
            </a:r>
          </a:p>
          <a:p>
            <a:pPr lvl="1"/>
            <a:r>
              <a:rPr lang="en-US" dirty="0" smtClean="0"/>
              <a:t>E.g. Marathas in the 18</a:t>
            </a:r>
            <a:r>
              <a:rPr lang="en-US" baseline="30000" dirty="0" smtClean="0"/>
              <a:t>th</a:t>
            </a:r>
            <a:r>
              <a:rPr lang="en-US" dirty="0" smtClean="0"/>
              <a:t> C western India, </a:t>
            </a:r>
            <a:r>
              <a:rPr lang="en-US" dirty="0" err="1" smtClean="0"/>
              <a:t>Nadars</a:t>
            </a:r>
            <a:r>
              <a:rPr lang="en-US" dirty="0" smtClean="0"/>
              <a:t> of southern India in the early 20</a:t>
            </a:r>
            <a:r>
              <a:rPr lang="en-US" baseline="30000" dirty="0" smtClean="0"/>
              <a:t>th</a:t>
            </a:r>
            <a:r>
              <a:rPr lang="en-US" dirty="0" smtClean="0"/>
              <a:t> C  </a:t>
            </a:r>
          </a:p>
          <a:p>
            <a:r>
              <a:rPr lang="en-US" dirty="0" smtClean="0"/>
              <a:t>Could also link the later rise of </a:t>
            </a:r>
            <a:r>
              <a:rPr lang="en-US" dirty="0" smtClean="0">
                <a:hlinkClick r:id="rId2"/>
              </a:rPr>
              <a:t>middle peasants and OBC</a:t>
            </a:r>
            <a:r>
              <a:rPr lang="en-US" dirty="0" smtClean="0"/>
              <a:t> to their increased economic power</a:t>
            </a:r>
          </a:p>
          <a:p>
            <a:r>
              <a:rPr lang="en-US" dirty="0" err="1" smtClean="0"/>
              <a:t>Dalits</a:t>
            </a:r>
            <a:r>
              <a:rPr lang="en-US" dirty="0" smtClean="0"/>
              <a:t> (along with tribal groups), remained excluded from significant economic gains in the colonial era; they were labor, very rarely landowners and  often confined to the most degrading and servile occupations. This was one reason why affirmative action programs were initiated only for </a:t>
            </a:r>
            <a:r>
              <a:rPr lang="en-US" dirty="0" err="1" smtClean="0"/>
              <a:t>Dalits</a:t>
            </a:r>
            <a:r>
              <a:rPr lang="en-US" dirty="0" smtClean="0"/>
              <a:t> in 1950</a:t>
            </a:r>
            <a:endParaRPr lang="en-US" dirty="0"/>
          </a:p>
        </p:txBody>
      </p:sp>
    </p:spTree>
    <p:extLst>
      <p:ext uri="{BB962C8B-B14F-4D97-AF65-F5344CB8AC3E}">
        <p14:creationId xmlns:p14="http://schemas.microsoft.com/office/powerpoint/2010/main" val="18896760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82979"/>
          </a:xfrm>
        </p:spPr>
        <p:txBody>
          <a:bodyPr/>
          <a:lstStyle/>
          <a:p>
            <a:r>
              <a:rPr lang="en-US" dirty="0" smtClean="0"/>
              <a:t>Caste and Politics in Independent India</a:t>
            </a:r>
            <a:endParaRPr lang="en-US" dirty="0"/>
          </a:p>
        </p:txBody>
      </p:sp>
      <p:sp>
        <p:nvSpPr>
          <p:cNvPr id="3" name="Content Placeholder 2"/>
          <p:cNvSpPr>
            <a:spLocks noGrp="1"/>
          </p:cNvSpPr>
          <p:nvPr>
            <p:ph idx="1"/>
          </p:nvPr>
        </p:nvSpPr>
        <p:spPr>
          <a:xfrm>
            <a:off x="838200" y="822960"/>
            <a:ext cx="10515600" cy="5354003"/>
          </a:xfrm>
        </p:spPr>
        <p:txBody>
          <a:bodyPr/>
          <a:lstStyle/>
          <a:p>
            <a:r>
              <a:rPr lang="en-US" dirty="0" smtClean="0"/>
              <a:t>Success of </a:t>
            </a:r>
            <a:r>
              <a:rPr lang="en-US" dirty="0" err="1" smtClean="0"/>
              <a:t>Nehruvian</a:t>
            </a:r>
            <a:r>
              <a:rPr lang="en-US" dirty="0" smtClean="0"/>
              <a:t> era premised on the “Congress System” where an English-speaking upper caste elite acted as </a:t>
            </a:r>
            <a:r>
              <a:rPr lang="en-US" i="1" u="sng" dirty="0" smtClean="0"/>
              <a:t>patrons</a:t>
            </a:r>
            <a:r>
              <a:rPr lang="en-US" dirty="0" smtClean="0"/>
              <a:t> of locally powerful “backward caste” </a:t>
            </a:r>
            <a:r>
              <a:rPr lang="en-US" i="1" u="sng" dirty="0" smtClean="0"/>
              <a:t>clients</a:t>
            </a:r>
            <a:r>
              <a:rPr lang="en-US" dirty="0" smtClean="0"/>
              <a:t> (</a:t>
            </a:r>
            <a:r>
              <a:rPr lang="en-US" dirty="0" err="1" smtClean="0"/>
              <a:t>Sheth</a:t>
            </a:r>
            <a:r>
              <a:rPr lang="en-US" dirty="0" smtClean="0"/>
              <a:t>, 112; Yadav, 12-14)</a:t>
            </a:r>
          </a:p>
          <a:p>
            <a:pPr lvl="1"/>
            <a:r>
              <a:rPr lang="en-US" dirty="0" smtClean="0"/>
              <a:t>This elite was for most part uncomfortable with caste identities, and “a very peculiar caste-class linkage was forged in which the upper castes functioned in politics with the self-identity of a class (ruling or “middle”) and the lower castes… with the consciousness of their separate caste identities” (</a:t>
            </a:r>
            <a:r>
              <a:rPr lang="en-US" dirty="0" err="1" smtClean="0"/>
              <a:t>Sheth</a:t>
            </a:r>
            <a:r>
              <a:rPr lang="en-US" dirty="0" smtClean="0"/>
              <a:t>, 112)</a:t>
            </a:r>
          </a:p>
          <a:p>
            <a:r>
              <a:rPr lang="en-US" dirty="0" smtClean="0"/>
              <a:t>Post Nehru, and premised on economic gains made in earlier decades, these lower caste groups no longer willing to be clients</a:t>
            </a:r>
          </a:p>
          <a:p>
            <a:r>
              <a:rPr lang="en-US" dirty="0" smtClean="0"/>
              <a:t>The emergence of regional parties in the 1960s such as DMK in </a:t>
            </a:r>
            <a:r>
              <a:rPr lang="en-US" dirty="0" err="1" smtClean="0"/>
              <a:t>Tamilnadu</a:t>
            </a:r>
            <a:r>
              <a:rPr lang="en-US" dirty="0" smtClean="0"/>
              <a:t>, or the </a:t>
            </a:r>
            <a:r>
              <a:rPr lang="en-US" dirty="0" err="1" smtClean="0"/>
              <a:t>Bharatiya</a:t>
            </a:r>
            <a:r>
              <a:rPr lang="en-US" dirty="0" smtClean="0"/>
              <a:t> </a:t>
            </a:r>
            <a:r>
              <a:rPr lang="en-US" dirty="0" err="1" smtClean="0"/>
              <a:t>Kranti</a:t>
            </a:r>
            <a:r>
              <a:rPr lang="en-US" dirty="0" smtClean="0"/>
              <a:t> Dal (BKD) in UP and Bihar, were as much an expression of lower caste assertion as regional interests</a:t>
            </a:r>
            <a:endParaRPr lang="en-US" dirty="0"/>
          </a:p>
        </p:txBody>
      </p:sp>
    </p:spTree>
    <p:extLst>
      <p:ext uri="{BB962C8B-B14F-4D97-AF65-F5344CB8AC3E}">
        <p14:creationId xmlns:p14="http://schemas.microsoft.com/office/powerpoint/2010/main" val="25437498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01601"/>
            <a:ext cx="10515600" cy="888999"/>
          </a:xfrm>
        </p:spPr>
        <p:txBody>
          <a:bodyPr/>
          <a:lstStyle/>
          <a:p>
            <a:r>
              <a:rPr lang="en-US" dirty="0" smtClean="0"/>
              <a:t>Political Caste</a:t>
            </a:r>
            <a:endParaRPr lang="en-US" dirty="0"/>
          </a:p>
        </p:txBody>
      </p:sp>
      <p:sp>
        <p:nvSpPr>
          <p:cNvPr id="3" name="Content Placeholder 2"/>
          <p:cNvSpPr>
            <a:spLocks noGrp="1"/>
          </p:cNvSpPr>
          <p:nvPr>
            <p:ph idx="1"/>
          </p:nvPr>
        </p:nvSpPr>
        <p:spPr>
          <a:xfrm>
            <a:off x="838200" y="990600"/>
            <a:ext cx="10515600" cy="5867400"/>
          </a:xfrm>
        </p:spPr>
        <p:txBody>
          <a:bodyPr>
            <a:normAutofit/>
          </a:bodyPr>
          <a:lstStyle/>
          <a:p>
            <a:r>
              <a:rPr lang="en-US" dirty="0" smtClean="0"/>
              <a:t>Changing meanings of </a:t>
            </a:r>
            <a:r>
              <a:rPr lang="en-US" dirty="0" err="1"/>
              <a:t>v</a:t>
            </a:r>
            <a:r>
              <a:rPr lang="en-US" dirty="0" err="1" smtClean="0"/>
              <a:t>arna</a:t>
            </a:r>
            <a:r>
              <a:rPr lang="en-US" dirty="0" smtClean="0"/>
              <a:t> linked to power historically and in the present</a:t>
            </a:r>
          </a:p>
          <a:p>
            <a:r>
              <a:rPr lang="en-US" dirty="0" smtClean="0"/>
              <a:t>Caste-based politics today, with labels such as “forward” and “backward” as well as horizontal alliances between different caste-based identities </a:t>
            </a:r>
            <a:r>
              <a:rPr lang="en-US" b="1" i="1" dirty="0" smtClean="0"/>
              <a:t>have virtually nothing to do with ritual status, purity and pollution, etc., but everything to do with modern forms and necessities of electoral politics</a:t>
            </a:r>
          </a:p>
          <a:p>
            <a:r>
              <a:rPr lang="en-US" dirty="0" smtClean="0"/>
              <a:t>This became most apparent at the national level of politics in </a:t>
            </a:r>
            <a:r>
              <a:rPr lang="en-US" dirty="0" smtClean="0">
                <a:hlinkClick r:id="rId2"/>
              </a:rPr>
              <a:t>the post Mandal era</a:t>
            </a:r>
            <a:endParaRPr lang="en-US" dirty="0" smtClean="0"/>
          </a:p>
          <a:p>
            <a:pPr lvl="1"/>
            <a:r>
              <a:rPr lang="en-US" dirty="0" smtClean="0"/>
              <a:t>The older upper class elite (terming itself middle class) resisted what they derisively called the “</a:t>
            </a:r>
            <a:r>
              <a:rPr lang="en-US" dirty="0" err="1" smtClean="0"/>
              <a:t>Mandalization</a:t>
            </a:r>
            <a:r>
              <a:rPr lang="en-US" dirty="0" smtClean="0"/>
              <a:t>” of politics, their opposition had the opposite effect, and “resulted in radical alterations of the social bases of politics in India” (</a:t>
            </a:r>
            <a:r>
              <a:rPr lang="en-US" dirty="0" err="1" smtClean="0"/>
              <a:t>Sheth</a:t>
            </a:r>
            <a:r>
              <a:rPr lang="en-US" dirty="0" smtClean="0"/>
              <a:t>, 113)</a:t>
            </a:r>
          </a:p>
          <a:p>
            <a:r>
              <a:rPr lang="en-US" dirty="0" smtClean="0"/>
              <a:t>OBCs were here to stay, and became a mainstay of Indian politics</a:t>
            </a:r>
          </a:p>
        </p:txBody>
      </p:sp>
    </p:spTree>
    <p:extLst>
      <p:ext uri="{BB962C8B-B14F-4D97-AF65-F5344CB8AC3E}">
        <p14:creationId xmlns:p14="http://schemas.microsoft.com/office/powerpoint/2010/main" val="17401617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CASTE?</a:t>
            </a:r>
            <a:endParaRPr lang="en-US" dirty="0"/>
          </a:p>
        </p:txBody>
      </p:sp>
      <p:pic>
        <p:nvPicPr>
          <p:cNvPr id="6" name="Content Placeholder 5"/>
          <p:cNvPicPr>
            <a:picLocks noGrp="1" noChangeAspect="1"/>
          </p:cNvPicPr>
          <p:nvPr>
            <p:ph sz="half" idx="1"/>
          </p:nvPr>
        </p:nvPicPr>
        <p:blipFill>
          <a:blip r:embed="rId2"/>
          <a:stretch>
            <a:fillRect/>
          </a:stretch>
        </p:blipFill>
        <p:spPr>
          <a:xfrm>
            <a:off x="1253331" y="1690688"/>
            <a:ext cx="4249308" cy="4486275"/>
          </a:xfrm>
          <a:prstGeom prst="rect">
            <a:avLst/>
          </a:prstGeom>
        </p:spPr>
      </p:pic>
      <p:pic>
        <p:nvPicPr>
          <p:cNvPr id="7" name="Content Placeholder 6"/>
          <p:cNvPicPr>
            <a:picLocks noGrp="1" noChangeAspect="1"/>
          </p:cNvPicPr>
          <p:nvPr>
            <p:ph sz="half" idx="2"/>
          </p:nvPr>
        </p:nvPicPr>
        <p:blipFill>
          <a:blip r:embed="rId3"/>
          <a:stretch>
            <a:fillRect/>
          </a:stretch>
        </p:blipFill>
        <p:spPr>
          <a:xfrm>
            <a:off x="5744107" y="1690687"/>
            <a:ext cx="5554832" cy="4486275"/>
          </a:xfrm>
          <a:prstGeom prst="rect">
            <a:avLst/>
          </a:prstGeom>
        </p:spPr>
      </p:pic>
      <p:sp>
        <p:nvSpPr>
          <p:cNvPr id="3" name="TextBox 2"/>
          <p:cNvSpPr txBox="1"/>
          <p:nvPr/>
        </p:nvSpPr>
        <p:spPr>
          <a:xfrm>
            <a:off x="6311590" y="535260"/>
            <a:ext cx="4806176" cy="769441"/>
          </a:xfrm>
          <a:prstGeom prst="rect">
            <a:avLst/>
          </a:prstGeom>
          <a:noFill/>
        </p:spPr>
        <p:txBody>
          <a:bodyPr wrap="square" rtlCol="0">
            <a:spAutoFit/>
          </a:bodyPr>
          <a:lstStyle/>
          <a:p>
            <a:r>
              <a:rPr lang="en-US" sz="4400" dirty="0" smtClean="0"/>
              <a:t>Common Model</a:t>
            </a:r>
            <a:endParaRPr lang="en-US" sz="4400" dirty="0"/>
          </a:p>
        </p:txBody>
      </p:sp>
    </p:spTree>
    <p:extLst>
      <p:ext uri="{BB962C8B-B14F-4D97-AF65-F5344CB8AC3E}">
        <p14:creationId xmlns:p14="http://schemas.microsoft.com/office/powerpoint/2010/main" val="21010421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66799"/>
          </a:xfrm>
        </p:spPr>
        <p:txBody>
          <a:bodyPr/>
          <a:lstStyle/>
          <a:p>
            <a:r>
              <a:rPr lang="en-US" dirty="0" err="1" smtClean="0"/>
              <a:t>Dalits</a:t>
            </a:r>
            <a:r>
              <a:rPr lang="en-US" dirty="0" smtClean="0"/>
              <a:t> in Post Independence India</a:t>
            </a:r>
            <a:endParaRPr lang="en-US" dirty="0"/>
          </a:p>
        </p:txBody>
      </p:sp>
      <p:sp>
        <p:nvSpPr>
          <p:cNvPr id="3" name="Content Placeholder 2"/>
          <p:cNvSpPr>
            <a:spLocks noGrp="1"/>
          </p:cNvSpPr>
          <p:nvPr>
            <p:ph idx="1"/>
          </p:nvPr>
        </p:nvSpPr>
        <p:spPr>
          <a:xfrm>
            <a:off x="838200" y="787400"/>
            <a:ext cx="10515600" cy="5956300"/>
          </a:xfrm>
        </p:spPr>
        <p:txBody>
          <a:bodyPr>
            <a:normAutofit fontScale="77500" lnSpcReduction="20000"/>
          </a:bodyPr>
          <a:lstStyle/>
          <a:p>
            <a:r>
              <a:rPr lang="en-US" b="1" dirty="0" smtClean="0"/>
              <a:t>Everyday forms of discrimination:</a:t>
            </a:r>
            <a:r>
              <a:rPr lang="en-US" dirty="0" smtClean="0"/>
              <a:t> </a:t>
            </a:r>
            <a:r>
              <a:rPr lang="en-US" dirty="0" smtClean="0">
                <a:hlinkClick r:id="rId2"/>
              </a:rPr>
              <a:t>Bama</a:t>
            </a:r>
            <a:r>
              <a:rPr lang="en-US" dirty="0" smtClean="0"/>
              <a:t> </a:t>
            </a:r>
            <a:r>
              <a:rPr lang="en-US" dirty="0" err="1" smtClean="0"/>
              <a:t>Faustina’s</a:t>
            </a:r>
            <a:r>
              <a:rPr lang="en-US" dirty="0" smtClean="0"/>
              <a:t> </a:t>
            </a:r>
            <a:r>
              <a:rPr lang="en-US" dirty="0" smtClean="0">
                <a:hlinkClick r:id="rId3"/>
              </a:rPr>
              <a:t>Scorn</a:t>
            </a:r>
            <a:r>
              <a:rPr lang="en-US" dirty="0" smtClean="0"/>
              <a:t> shows how despite legal equality and reservations, everyday forms of discrimination (and of course economic dependence) excluded, humiliated, and exploited </a:t>
            </a:r>
            <a:r>
              <a:rPr lang="en-US" dirty="0" err="1" smtClean="0"/>
              <a:t>Dalits</a:t>
            </a:r>
            <a:r>
              <a:rPr lang="en-US" dirty="0" smtClean="0"/>
              <a:t> in everyday interactions</a:t>
            </a:r>
          </a:p>
          <a:p>
            <a:r>
              <a:rPr lang="en-US" dirty="0" err="1" smtClean="0"/>
              <a:t>Dalits</a:t>
            </a:r>
            <a:r>
              <a:rPr lang="en-US" dirty="0" smtClean="0"/>
              <a:t> remain among the poorest, most marginalized and exploited groups in contemporary India</a:t>
            </a:r>
          </a:p>
          <a:p>
            <a:r>
              <a:rPr lang="en-US" b="1" dirty="0" smtClean="0"/>
              <a:t>Gender:  </a:t>
            </a:r>
            <a:r>
              <a:rPr lang="en-US" dirty="0" smtClean="0"/>
              <a:t>Not only did caste values direct gender roles, lower caste women, particularly Dalit women bear the double burden of caste and gender inequality</a:t>
            </a:r>
          </a:p>
          <a:p>
            <a:r>
              <a:rPr lang="en-US" b="1" dirty="0" smtClean="0"/>
              <a:t>Education:  </a:t>
            </a:r>
            <a:r>
              <a:rPr lang="en-US" dirty="0" smtClean="0"/>
              <a:t>Perceived as one avenue of escape for </a:t>
            </a:r>
            <a:r>
              <a:rPr lang="en-US" dirty="0" err="1" smtClean="0"/>
              <a:t>Dalits</a:t>
            </a:r>
            <a:r>
              <a:rPr lang="en-US" dirty="0" smtClean="0"/>
              <a:t>, especially after reservation of seats in government institutions of education  </a:t>
            </a:r>
          </a:p>
          <a:p>
            <a:r>
              <a:rPr lang="en-US" b="1" dirty="0" smtClean="0"/>
              <a:t>Jobs:</a:t>
            </a:r>
            <a:r>
              <a:rPr lang="en-US" dirty="0" smtClean="0"/>
              <a:t> Reservations provided some jobs, but pervasive everyday forms of discrimination made political mobilization necessary</a:t>
            </a:r>
          </a:p>
          <a:p>
            <a:r>
              <a:rPr lang="en-US" dirty="0" smtClean="0"/>
              <a:t>The “Congress System” operates with </a:t>
            </a:r>
            <a:r>
              <a:rPr lang="en-US" dirty="0" err="1" smtClean="0"/>
              <a:t>Dalits</a:t>
            </a:r>
            <a:r>
              <a:rPr lang="en-US" dirty="0" smtClean="0"/>
              <a:t> too in the </a:t>
            </a:r>
            <a:r>
              <a:rPr lang="en-US" dirty="0" err="1" smtClean="0"/>
              <a:t>Nehruvian</a:t>
            </a:r>
            <a:r>
              <a:rPr lang="en-US" dirty="0" smtClean="0"/>
              <a:t> era, though with less success on account of the </a:t>
            </a:r>
            <a:r>
              <a:rPr lang="en-US" dirty="0" err="1" smtClean="0"/>
              <a:t>Ambedkar</a:t>
            </a:r>
            <a:r>
              <a:rPr lang="en-US" dirty="0" smtClean="0"/>
              <a:t> legacy</a:t>
            </a:r>
          </a:p>
          <a:p>
            <a:r>
              <a:rPr lang="en-US" dirty="0" smtClean="0"/>
              <a:t>Breakdown of the Congress system exemplified by the </a:t>
            </a:r>
            <a:r>
              <a:rPr lang="en-US" b="1" dirty="0" smtClean="0"/>
              <a:t>BAMCEF: </a:t>
            </a:r>
            <a:r>
              <a:rPr lang="en-US" dirty="0" smtClean="0"/>
              <a:t>In 1978 </a:t>
            </a:r>
            <a:r>
              <a:rPr lang="en-US" dirty="0" err="1" smtClean="0"/>
              <a:t>Kanshi</a:t>
            </a:r>
            <a:r>
              <a:rPr lang="en-US" dirty="0" smtClean="0"/>
              <a:t> Ram forms </a:t>
            </a:r>
            <a:r>
              <a:rPr lang="en-US" dirty="0"/>
              <a:t>the Backward </a:t>
            </a:r>
            <a:r>
              <a:rPr lang="en-US" dirty="0" smtClean="0"/>
              <a:t>And </a:t>
            </a:r>
            <a:r>
              <a:rPr lang="en-US" dirty="0"/>
              <a:t>Minority Communities Employees </a:t>
            </a:r>
            <a:r>
              <a:rPr lang="en-US" dirty="0" smtClean="0"/>
              <a:t>Federation (BAMCEF) to organize and mobilize the Dalit and Backward Employees in government service</a:t>
            </a:r>
          </a:p>
          <a:p>
            <a:r>
              <a:rPr lang="en-US" b="1" dirty="0" smtClean="0"/>
              <a:t>Access </a:t>
            </a:r>
            <a:r>
              <a:rPr lang="en-US" dirty="0" smtClean="0"/>
              <a:t>to a degree of economic power and social status leads to the formation of the BAHUJAN SAMAJ PARTY in 1984.  This Dalit political party today led by Ms. </a:t>
            </a:r>
            <a:r>
              <a:rPr lang="en-US" dirty="0" err="1" smtClean="0"/>
              <a:t>Mayawati</a:t>
            </a:r>
            <a:r>
              <a:rPr lang="en-US" dirty="0" smtClean="0"/>
              <a:t>, a Dalit woman, who has already served twice as Chief Minister of India’s largest state</a:t>
            </a:r>
            <a:endParaRPr lang="en-US" b="1" dirty="0"/>
          </a:p>
        </p:txBody>
      </p:sp>
    </p:spTree>
    <p:extLst>
      <p:ext uri="{BB962C8B-B14F-4D97-AF65-F5344CB8AC3E}">
        <p14:creationId xmlns:p14="http://schemas.microsoft.com/office/powerpoint/2010/main" val="8623004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142999"/>
          </a:xfrm>
        </p:spPr>
        <p:txBody>
          <a:bodyPr/>
          <a:lstStyle/>
          <a:p>
            <a:r>
              <a:rPr lang="en-US" dirty="0" smtClean="0"/>
              <a:t>Caste and Contemporary Politics </a:t>
            </a:r>
            <a:endParaRPr lang="en-US" dirty="0"/>
          </a:p>
        </p:txBody>
      </p:sp>
      <p:sp>
        <p:nvSpPr>
          <p:cNvPr id="3" name="Content Placeholder 2"/>
          <p:cNvSpPr>
            <a:spLocks noGrp="1"/>
          </p:cNvSpPr>
          <p:nvPr>
            <p:ph idx="1"/>
          </p:nvPr>
        </p:nvSpPr>
        <p:spPr>
          <a:xfrm>
            <a:off x="838200" y="1143000"/>
            <a:ext cx="10515600" cy="5714999"/>
          </a:xfrm>
        </p:spPr>
        <p:txBody>
          <a:bodyPr>
            <a:normAutofit fontScale="92500" lnSpcReduction="10000"/>
          </a:bodyPr>
          <a:lstStyle/>
          <a:p>
            <a:r>
              <a:rPr lang="en-US" dirty="0" smtClean="0"/>
              <a:t>A range of lower caste political mobilizations ended the upper caste hegemony over Indian politics </a:t>
            </a:r>
          </a:p>
          <a:p>
            <a:r>
              <a:rPr lang="en-US" dirty="0" smtClean="0"/>
              <a:t>At best, “national” (aka upper caste) parties had to negotiate directly with lower caste sociopolitical collectivities who were no longer “content with proxy representation by the upper caste, middle class elite, they wanted power for themselves” (</a:t>
            </a:r>
            <a:r>
              <a:rPr lang="en-US" dirty="0" err="1" smtClean="0"/>
              <a:t>Sheth</a:t>
            </a:r>
            <a:r>
              <a:rPr lang="en-US" dirty="0" smtClean="0"/>
              <a:t>, 114) </a:t>
            </a:r>
          </a:p>
          <a:p>
            <a:r>
              <a:rPr lang="en-US" dirty="0"/>
              <a:t>The BJP tried, initially, to deny the importance of caste in favor of a “Hindu community,” political reality has forced them to address caste by highlighting the OBC-ness of Narendra Modi, or attempts to appropriate </a:t>
            </a:r>
            <a:r>
              <a:rPr lang="en-US" dirty="0" err="1"/>
              <a:t>Ambedkar</a:t>
            </a:r>
            <a:r>
              <a:rPr lang="en-US" dirty="0"/>
              <a:t> to their </a:t>
            </a:r>
            <a:r>
              <a:rPr lang="en-US" dirty="0" smtClean="0"/>
              <a:t>agenda</a:t>
            </a:r>
          </a:p>
          <a:p>
            <a:r>
              <a:rPr lang="en-US" dirty="0" smtClean="0"/>
              <a:t>At the </a:t>
            </a:r>
            <a:r>
              <a:rPr lang="en-US" dirty="0"/>
              <a:t>same time, </a:t>
            </a:r>
            <a:r>
              <a:rPr lang="en-US" dirty="0" smtClean="0"/>
              <a:t>although </a:t>
            </a:r>
            <a:r>
              <a:rPr lang="en-US" dirty="0"/>
              <a:t>OBC and Dalit castes form the majority of the country’s population, structural contradictions </a:t>
            </a:r>
            <a:r>
              <a:rPr lang="en-US" dirty="0" smtClean="0"/>
              <a:t>and a history of hierarchical relations prevent </a:t>
            </a:r>
            <a:r>
              <a:rPr lang="en-US" dirty="0"/>
              <a:t>the sort of unity hoped for by </a:t>
            </a:r>
            <a:r>
              <a:rPr lang="en-US" dirty="0" err="1"/>
              <a:t>Kanshi</a:t>
            </a:r>
            <a:r>
              <a:rPr lang="en-US" dirty="0"/>
              <a:t> </a:t>
            </a:r>
            <a:r>
              <a:rPr lang="en-US" dirty="0" smtClean="0"/>
              <a:t>Ram</a:t>
            </a:r>
          </a:p>
          <a:p>
            <a:r>
              <a:rPr lang="en-US" dirty="0" smtClean="0"/>
              <a:t>“Caste” has proven to be both a force for greater political inclusivity, yet also prevented the consolidation of India’s subordinated population</a:t>
            </a:r>
            <a:endParaRPr lang="en-US" dirty="0"/>
          </a:p>
          <a:p>
            <a:endParaRPr lang="en-US" dirty="0"/>
          </a:p>
          <a:p>
            <a:endParaRPr lang="en-US" dirty="0"/>
          </a:p>
        </p:txBody>
      </p:sp>
    </p:spTree>
    <p:extLst>
      <p:ext uri="{BB962C8B-B14F-4D97-AF65-F5344CB8AC3E}">
        <p14:creationId xmlns:p14="http://schemas.microsoft.com/office/powerpoint/2010/main" val="41540296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Caste Reconsidered</a:t>
            </a:r>
            <a:endParaRPr lang="en-US" dirty="0"/>
          </a:p>
        </p:txBody>
      </p:sp>
      <p:sp>
        <p:nvSpPr>
          <p:cNvPr id="3" name="Content Placeholder 2"/>
          <p:cNvSpPr>
            <a:spLocks noGrp="1"/>
          </p:cNvSpPr>
          <p:nvPr>
            <p:ph idx="1"/>
          </p:nvPr>
        </p:nvSpPr>
        <p:spPr/>
        <p:txBody>
          <a:bodyPr>
            <a:normAutofit lnSpcReduction="10000"/>
          </a:bodyPr>
          <a:lstStyle/>
          <a:p>
            <a:r>
              <a:rPr lang="en-US" dirty="0" smtClean="0"/>
              <a:t>Far from an unchanging “system,” the history of caste is one of incredible change</a:t>
            </a:r>
          </a:p>
          <a:p>
            <a:pPr lvl="1"/>
            <a:r>
              <a:rPr lang="en-US" dirty="0" smtClean="0"/>
              <a:t>From Varna to </a:t>
            </a:r>
            <a:r>
              <a:rPr lang="en-US" dirty="0" err="1" smtClean="0"/>
              <a:t>Jati</a:t>
            </a:r>
            <a:r>
              <a:rPr lang="en-US" dirty="0" smtClean="0"/>
              <a:t>, from Vedas through Buddhism to  the </a:t>
            </a:r>
            <a:r>
              <a:rPr lang="en-US" dirty="0" err="1" smtClean="0"/>
              <a:t>dharmashastras</a:t>
            </a:r>
            <a:r>
              <a:rPr lang="en-US" dirty="0" smtClean="0"/>
              <a:t>; from colonial reifications to the formation of </a:t>
            </a:r>
            <a:r>
              <a:rPr lang="en-US" dirty="0" err="1" smtClean="0"/>
              <a:t>supralocal</a:t>
            </a:r>
            <a:r>
              <a:rPr lang="en-US" dirty="0" smtClean="0"/>
              <a:t> identities, to the mobilization along caste lines to challenge elites in power</a:t>
            </a:r>
          </a:p>
          <a:p>
            <a:r>
              <a:rPr lang="en-US" dirty="0" smtClean="0"/>
              <a:t>The history of caste is a history of power, a history of politics</a:t>
            </a:r>
          </a:p>
          <a:p>
            <a:r>
              <a:rPr lang="en-US" dirty="0" smtClean="0"/>
              <a:t>The ideologies and practices related to caste </a:t>
            </a:r>
            <a:r>
              <a:rPr lang="en-US" b="1" i="1" dirty="0" smtClean="0"/>
              <a:t>are</a:t>
            </a:r>
            <a:r>
              <a:rPr lang="en-US" dirty="0" smtClean="0"/>
              <a:t> used to suppress, to impoverish, to marginalize</a:t>
            </a:r>
            <a:r>
              <a:rPr lang="en-US" dirty="0"/>
              <a:t> </a:t>
            </a:r>
            <a:r>
              <a:rPr lang="en-US" dirty="0" smtClean="0"/>
              <a:t>and to dehumanize</a:t>
            </a:r>
          </a:p>
          <a:p>
            <a:r>
              <a:rPr lang="en-US" dirty="0" smtClean="0"/>
              <a:t>At the same time, history also shows how caste can and has been used to challenge status quo, as it has in the short period since independence</a:t>
            </a:r>
            <a:endParaRPr lang="en-US" dirty="0"/>
          </a:p>
        </p:txBody>
      </p:sp>
    </p:spTree>
    <p:extLst>
      <p:ext uri="{BB962C8B-B14F-4D97-AF65-F5344CB8AC3E}">
        <p14:creationId xmlns:p14="http://schemas.microsoft.com/office/powerpoint/2010/main" val="7709055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838200" y="1"/>
            <a:ext cx="10515600" cy="1345474"/>
          </a:xfrm>
        </p:spPr>
        <p:txBody>
          <a:bodyPr/>
          <a:lstStyle/>
          <a:p>
            <a:r>
              <a:rPr lang="en-US" b="1" dirty="0" smtClean="0"/>
              <a:t>Caste and Other Hierarchical Ideas/Practices</a:t>
            </a:r>
            <a:endParaRPr lang="en-US" b="1" dirty="0"/>
          </a:p>
        </p:txBody>
      </p:sp>
      <p:sp>
        <p:nvSpPr>
          <p:cNvPr id="6" name="Content Placeholder 5"/>
          <p:cNvSpPr>
            <a:spLocks noGrp="1"/>
          </p:cNvSpPr>
          <p:nvPr>
            <p:ph idx="1"/>
          </p:nvPr>
        </p:nvSpPr>
        <p:spPr>
          <a:xfrm>
            <a:off x="838200" y="1449977"/>
            <a:ext cx="10515600" cy="5238206"/>
          </a:xfrm>
        </p:spPr>
        <p:txBody>
          <a:bodyPr>
            <a:normAutofit/>
          </a:bodyPr>
          <a:lstStyle/>
          <a:p>
            <a:r>
              <a:rPr lang="en-US" dirty="0" smtClean="0"/>
              <a:t>Caste refers to ideologies and practices that </a:t>
            </a:r>
            <a:r>
              <a:rPr lang="en-US" dirty="0"/>
              <a:t>justify INEQUALITY</a:t>
            </a:r>
          </a:p>
          <a:p>
            <a:r>
              <a:rPr lang="en-US" dirty="0" smtClean="0"/>
              <a:t> In </a:t>
            </a:r>
            <a:r>
              <a:rPr lang="en-US" dirty="0"/>
              <a:t>that respect </a:t>
            </a:r>
            <a:r>
              <a:rPr lang="en-US" dirty="0" smtClean="0"/>
              <a:t>caste is no </a:t>
            </a:r>
            <a:r>
              <a:rPr lang="en-US" dirty="0"/>
              <a:t>different </a:t>
            </a:r>
            <a:r>
              <a:rPr lang="en-US" dirty="0" smtClean="0"/>
              <a:t>from </a:t>
            </a:r>
            <a:r>
              <a:rPr lang="en-US" dirty="0"/>
              <a:t>other such ideologies practices across the world that do the same</a:t>
            </a:r>
          </a:p>
          <a:p>
            <a:r>
              <a:rPr lang="en-US" dirty="0" smtClean="0"/>
              <a:t>Think </a:t>
            </a:r>
            <a:r>
              <a:rPr lang="en-US" dirty="0"/>
              <a:t>of  RACE and GENDER: Both underpinned by ideologies and practices whose ultimate aim is to justify inequality</a:t>
            </a:r>
          </a:p>
          <a:p>
            <a:r>
              <a:rPr lang="en-US" dirty="0" smtClean="0"/>
              <a:t>For </a:t>
            </a:r>
            <a:r>
              <a:rPr lang="en-US" dirty="0"/>
              <a:t>one example, see, Gerald D. </a:t>
            </a:r>
            <a:r>
              <a:rPr lang="en-US" dirty="0" err="1"/>
              <a:t>Berreman</a:t>
            </a:r>
            <a:r>
              <a:rPr lang="en-US" dirty="0"/>
              <a:t>, an American scholar of India, “Caste in India and the United States” in the American Journal of Sociology, Vol. 66, No. 2 (Sep., 1960), pp. 120-127 </a:t>
            </a:r>
            <a:r>
              <a:rPr lang="en-US" dirty="0">
                <a:hlinkClick r:id="rId2"/>
              </a:rPr>
              <a:t>http://</a:t>
            </a:r>
            <a:r>
              <a:rPr lang="en-US" dirty="0" smtClean="0">
                <a:hlinkClick r:id="rId2"/>
              </a:rPr>
              <a:t>www.jstor.org/stable/2773155</a:t>
            </a:r>
            <a:r>
              <a:rPr lang="en-US" dirty="0" smtClean="0"/>
              <a:t> </a:t>
            </a:r>
            <a:endParaRPr lang="en-US" dirty="0"/>
          </a:p>
        </p:txBody>
      </p:sp>
    </p:spTree>
    <p:extLst>
      <p:ext uri="{BB962C8B-B14F-4D97-AF65-F5344CB8AC3E}">
        <p14:creationId xmlns:p14="http://schemas.microsoft.com/office/powerpoint/2010/main" val="32367194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Specifics</a:t>
            </a:r>
            <a:endParaRPr lang="en-US" dirty="0"/>
          </a:p>
        </p:txBody>
      </p:sp>
      <p:sp>
        <p:nvSpPr>
          <p:cNvPr id="3" name="Content Placeholder 2"/>
          <p:cNvSpPr>
            <a:spLocks noGrp="1"/>
          </p:cNvSpPr>
          <p:nvPr>
            <p:ph idx="1"/>
          </p:nvPr>
        </p:nvSpPr>
        <p:spPr>
          <a:xfrm>
            <a:off x="469557" y="1556952"/>
            <a:ext cx="10884243" cy="5103340"/>
          </a:xfrm>
        </p:spPr>
        <p:txBody>
          <a:bodyPr>
            <a:normAutofit/>
          </a:bodyPr>
          <a:lstStyle/>
          <a:p>
            <a:r>
              <a:rPr lang="en-US" dirty="0"/>
              <a:t>While comparable, there are some specific features of caste we need to understand. Three striking and specific features  </a:t>
            </a:r>
            <a:r>
              <a:rPr lang="en-US" dirty="0" smtClean="0"/>
              <a:t>are:</a:t>
            </a:r>
          </a:p>
          <a:p>
            <a:r>
              <a:rPr lang="en-US" dirty="0" smtClean="0"/>
              <a:t>Caste has </a:t>
            </a:r>
            <a:r>
              <a:rPr lang="en-US" i="1" u="sng" dirty="0" smtClean="0"/>
              <a:t>come to be recognized </a:t>
            </a:r>
            <a:r>
              <a:rPr lang="en-US" dirty="0" smtClean="0"/>
              <a:t>as being closely </a:t>
            </a:r>
            <a:r>
              <a:rPr lang="en-US" dirty="0"/>
              <a:t>tied to RELIGIOUS ideas (Hinduism)</a:t>
            </a:r>
          </a:p>
          <a:p>
            <a:r>
              <a:rPr lang="en-US" dirty="0" smtClean="0"/>
              <a:t>Caste </a:t>
            </a:r>
            <a:r>
              <a:rPr lang="en-US" dirty="0"/>
              <a:t>has a VERY long history, the earliest vocabulary associated with  </a:t>
            </a:r>
            <a:r>
              <a:rPr lang="en-US" dirty="0" smtClean="0"/>
              <a:t>“caste” </a:t>
            </a:r>
            <a:r>
              <a:rPr lang="en-US" dirty="0"/>
              <a:t>ideologies can be seen in the VEDAS, circa. 1500-1000 BCE</a:t>
            </a:r>
          </a:p>
          <a:p>
            <a:r>
              <a:rPr lang="en-US" dirty="0" smtClean="0"/>
              <a:t>Over </a:t>
            </a:r>
            <a:r>
              <a:rPr lang="en-US" dirty="0"/>
              <a:t>time has developed a SYSTEMATIC </a:t>
            </a:r>
            <a:r>
              <a:rPr lang="en-US" u="sng" dirty="0"/>
              <a:t>form</a:t>
            </a:r>
            <a:r>
              <a:rPr lang="en-US" dirty="0"/>
              <a:t>, and practiced by many non-Hindu groups too. </a:t>
            </a:r>
            <a:endParaRPr lang="en-US" dirty="0" smtClean="0"/>
          </a:p>
          <a:p>
            <a:pPr lvl="1"/>
            <a:r>
              <a:rPr lang="en-US" sz="2800" i="1" dirty="0">
                <a:solidFill>
                  <a:schemeClr val="accent4">
                    <a:lumMod val="20000"/>
                    <a:lumOff val="80000"/>
                  </a:schemeClr>
                </a:solidFill>
              </a:rPr>
              <a:t>T</a:t>
            </a:r>
            <a:r>
              <a:rPr lang="en-US" sz="2800" i="1" dirty="0" smtClean="0">
                <a:solidFill>
                  <a:schemeClr val="accent4">
                    <a:lumMod val="20000"/>
                    <a:lumOff val="80000"/>
                  </a:schemeClr>
                </a:solidFill>
              </a:rPr>
              <a:t>he </a:t>
            </a:r>
            <a:r>
              <a:rPr lang="en-US" sz="2800" i="1" dirty="0">
                <a:solidFill>
                  <a:schemeClr val="accent4">
                    <a:lumMod val="20000"/>
                    <a:lumOff val="80000"/>
                  </a:schemeClr>
                </a:solidFill>
              </a:rPr>
              <a:t>“</a:t>
            </a:r>
            <a:r>
              <a:rPr lang="en-US" sz="2800" i="1" dirty="0" err="1">
                <a:solidFill>
                  <a:schemeClr val="accent4">
                    <a:lumMod val="20000"/>
                    <a:lumOff val="80000"/>
                  </a:schemeClr>
                </a:solidFill>
              </a:rPr>
              <a:t>systemicity</a:t>
            </a:r>
            <a:r>
              <a:rPr lang="en-US" sz="2800" i="1" dirty="0">
                <a:solidFill>
                  <a:schemeClr val="accent4">
                    <a:lumMod val="20000"/>
                    <a:lumOff val="80000"/>
                  </a:schemeClr>
                </a:solidFill>
              </a:rPr>
              <a:t>” of the “caste system” has </a:t>
            </a:r>
            <a:r>
              <a:rPr lang="en-US" sz="2800" i="1" dirty="0" smtClean="0">
                <a:solidFill>
                  <a:schemeClr val="accent4">
                    <a:lumMod val="20000"/>
                    <a:lumOff val="80000"/>
                  </a:schemeClr>
                </a:solidFill>
              </a:rPr>
              <a:t>been </a:t>
            </a:r>
            <a:r>
              <a:rPr lang="en-US" sz="2800" i="1" dirty="0">
                <a:solidFill>
                  <a:schemeClr val="accent4">
                    <a:lumMod val="20000"/>
                    <a:lumOff val="80000"/>
                  </a:schemeClr>
                </a:solidFill>
              </a:rPr>
              <a:t>greatly </a:t>
            </a:r>
            <a:r>
              <a:rPr lang="en-US" sz="2800" i="1" dirty="0" smtClean="0">
                <a:solidFill>
                  <a:schemeClr val="accent4">
                    <a:lumMod val="20000"/>
                    <a:lumOff val="80000"/>
                  </a:schemeClr>
                </a:solidFill>
              </a:rPr>
              <a:t>exaggerated though</a:t>
            </a:r>
            <a:endParaRPr lang="en-US" sz="2800" i="1" dirty="0">
              <a:solidFill>
                <a:schemeClr val="accent4">
                  <a:lumMod val="20000"/>
                  <a:lumOff val="80000"/>
                </a:schemeClr>
              </a:solidFill>
            </a:endParaRPr>
          </a:p>
          <a:p>
            <a:endParaRPr lang="en-US" dirty="0"/>
          </a:p>
        </p:txBody>
      </p:sp>
    </p:spTree>
    <p:extLst>
      <p:ext uri="{BB962C8B-B14F-4D97-AF65-F5344CB8AC3E}">
        <p14:creationId xmlns:p14="http://schemas.microsoft.com/office/powerpoint/2010/main" val="25437980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Caste?</a:t>
            </a:r>
            <a:endParaRPr lang="en-US" dirty="0"/>
          </a:p>
        </p:txBody>
      </p:sp>
      <p:sp>
        <p:nvSpPr>
          <p:cNvPr id="3" name="Content Placeholder 2"/>
          <p:cNvSpPr>
            <a:spLocks noGrp="1"/>
          </p:cNvSpPr>
          <p:nvPr>
            <p:ph idx="1"/>
          </p:nvPr>
        </p:nvSpPr>
        <p:spPr>
          <a:xfrm>
            <a:off x="0" y="1450428"/>
            <a:ext cx="11963400" cy="5280572"/>
          </a:xfrm>
        </p:spPr>
        <p:txBody>
          <a:bodyPr>
            <a:normAutofit fontScale="85000" lnSpcReduction="20000"/>
          </a:bodyPr>
          <a:lstStyle/>
          <a:p>
            <a:r>
              <a:rPr lang="en-US" dirty="0" smtClean="0"/>
              <a:t>A hierarchical </a:t>
            </a:r>
            <a:r>
              <a:rPr lang="en-US" u="sng" dirty="0" smtClean="0"/>
              <a:t>system of ideas </a:t>
            </a:r>
            <a:r>
              <a:rPr lang="en-US" dirty="0" smtClean="0"/>
              <a:t>(called </a:t>
            </a:r>
            <a:r>
              <a:rPr lang="en-US" b="1" i="1" dirty="0" err="1" smtClean="0"/>
              <a:t>varna</a:t>
            </a:r>
            <a:r>
              <a:rPr lang="en-US" dirty="0" smtClean="0"/>
              <a:t>) </a:t>
            </a:r>
            <a:r>
              <a:rPr lang="en-US" dirty="0" smtClean="0"/>
              <a:t>about </a:t>
            </a:r>
            <a:r>
              <a:rPr lang="en-US" dirty="0" smtClean="0"/>
              <a:t>organization of society</a:t>
            </a:r>
          </a:p>
          <a:p>
            <a:r>
              <a:rPr lang="en-US" dirty="0" smtClean="0"/>
              <a:t>At various times in history these ideas have shaped the exercise of power and empowered some groups and disempowered others</a:t>
            </a:r>
          </a:p>
          <a:p>
            <a:r>
              <a:rPr lang="en-US" dirty="0" smtClean="0"/>
              <a:t>Caste has been linked to occupational groups (called </a:t>
            </a:r>
            <a:r>
              <a:rPr lang="en-US" b="1" i="1" dirty="0" err="1" smtClean="0"/>
              <a:t>jatis</a:t>
            </a:r>
            <a:r>
              <a:rPr lang="en-US" dirty="0" smtClean="0"/>
              <a:t>)</a:t>
            </a:r>
          </a:p>
          <a:p>
            <a:r>
              <a:rPr lang="en-US" dirty="0" err="1"/>
              <a:t>Jatis</a:t>
            </a:r>
            <a:r>
              <a:rPr lang="en-US" dirty="0"/>
              <a:t> often ranked by </a:t>
            </a:r>
            <a:r>
              <a:rPr lang="en-US" dirty="0" err="1"/>
              <a:t>varna</a:t>
            </a:r>
            <a:r>
              <a:rPr lang="en-US" dirty="0"/>
              <a:t>, but </a:t>
            </a:r>
            <a:r>
              <a:rPr lang="en-US" dirty="0" smtClean="0"/>
              <a:t>the </a:t>
            </a:r>
            <a:r>
              <a:rPr lang="en-US" dirty="0"/>
              <a:t>same </a:t>
            </a:r>
            <a:r>
              <a:rPr lang="en-US" dirty="0" err="1"/>
              <a:t>jati</a:t>
            </a:r>
            <a:r>
              <a:rPr lang="en-US" dirty="0"/>
              <a:t> in different places and at different times could be associated with different </a:t>
            </a:r>
            <a:r>
              <a:rPr lang="en-US" dirty="0" err="1"/>
              <a:t>varna</a:t>
            </a:r>
            <a:r>
              <a:rPr lang="en-US" dirty="0"/>
              <a:t> categories (no “</a:t>
            </a:r>
            <a:r>
              <a:rPr lang="en-US" dirty="0" err="1"/>
              <a:t>systemicity</a:t>
            </a:r>
            <a:r>
              <a:rPr lang="en-US" dirty="0"/>
              <a:t>”)</a:t>
            </a:r>
          </a:p>
          <a:p>
            <a:r>
              <a:rPr lang="en-US" dirty="0" smtClean="0"/>
              <a:t>Because of links with occupation, </a:t>
            </a:r>
            <a:r>
              <a:rPr lang="en-US" dirty="0" err="1" smtClean="0"/>
              <a:t>jati-varna</a:t>
            </a:r>
            <a:r>
              <a:rPr lang="en-US" dirty="0" smtClean="0"/>
              <a:t>, closely linked with ECONOMIC power</a:t>
            </a:r>
            <a:endParaRPr lang="en-US" dirty="0"/>
          </a:p>
          <a:p>
            <a:r>
              <a:rPr lang="en-US" dirty="0" err="1"/>
              <a:t>Jatis</a:t>
            </a:r>
            <a:r>
              <a:rPr lang="en-US" dirty="0"/>
              <a:t> practice endogamy (marry within </a:t>
            </a:r>
            <a:r>
              <a:rPr lang="en-US" dirty="0" err="1"/>
              <a:t>jati</a:t>
            </a:r>
            <a:r>
              <a:rPr lang="en-US" dirty="0"/>
              <a:t>), commensality (eat together), and share ritual occasions.  As a result </a:t>
            </a:r>
            <a:r>
              <a:rPr lang="en-US" dirty="0" err="1"/>
              <a:t>jati</a:t>
            </a:r>
            <a:r>
              <a:rPr lang="en-US" dirty="0"/>
              <a:t> is closely connected with kin networks</a:t>
            </a:r>
          </a:p>
          <a:p>
            <a:r>
              <a:rPr lang="en-US" dirty="0" err="1" smtClean="0"/>
              <a:t>Jati</a:t>
            </a:r>
            <a:r>
              <a:rPr lang="en-US" dirty="0" smtClean="0"/>
              <a:t> </a:t>
            </a:r>
            <a:r>
              <a:rPr lang="en-US" dirty="0"/>
              <a:t>was and often is </a:t>
            </a:r>
            <a:r>
              <a:rPr lang="en-US" dirty="0" smtClean="0"/>
              <a:t>much more </a:t>
            </a:r>
            <a:r>
              <a:rPr lang="en-US" dirty="0"/>
              <a:t>of a lived social unit, NOT VARNA</a:t>
            </a:r>
          </a:p>
          <a:p>
            <a:r>
              <a:rPr lang="en-US" dirty="0"/>
              <a:t>If we MUST call caste a “system,” then it is better described as the “</a:t>
            </a:r>
            <a:r>
              <a:rPr lang="en-US" dirty="0" err="1"/>
              <a:t>varna-jati</a:t>
            </a:r>
            <a:r>
              <a:rPr lang="en-US" dirty="0"/>
              <a:t> system”</a:t>
            </a:r>
          </a:p>
          <a:p>
            <a:r>
              <a:rPr lang="en-US" dirty="0" smtClean="0"/>
              <a:t>It is a system that has seen corporate (collective) but not individually-based mobility </a:t>
            </a:r>
          </a:p>
          <a:p>
            <a:r>
              <a:rPr lang="en-US" dirty="0" smtClean="0"/>
              <a:t>The </a:t>
            </a:r>
            <a:r>
              <a:rPr lang="en-US" dirty="0" err="1" smtClean="0"/>
              <a:t>jati-varna</a:t>
            </a:r>
            <a:r>
              <a:rPr lang="en-US" dirty="0" smtClean="0"/>
              <a:t> system justifies and tries to perpetuate inequality</a:t>
            </a:r>
          </a:p>
          <a:p>
            <a:r>
              <a:rPr lang="en-US" dirty="0" smtClean="0"/>
              <a:t>Allows for marginalization of some social groups, especially those seen as outside of caste, or “outcaste”</a:t>
            </a:r>
            <a:endParaRPr lang="en-US" dirty="0"/>
          </a:p>
        </p:txBody>
      </p:sp>
    </p:spTree>
    <p:extLst>
      <p:ext uri="{BB962C8B-B14F-4D97-AF65-F5344CB8AC3E}">
        <p14:creationId xmlns:p14="http://schemas.microsoft.com/office/powerpoint/2010/main" val="19572493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A-historical history</a:t>
            </a:r>
            <a:endParaRPr lang="en-US" dirty="0"/>
          </a:p>
        </p:txBody>
      </p:sp>
      <p:sp>
        <p:nvSpPr>
          <p:cNvPr id="3" name="Content Placeholder 2"/>
          <p:cNvSpPr>
            <a:spLocks noGrp="1"/>
          </p:cNvSpPr>
          <p:nvPr>
            <p:ph idx="1"/>
          </p:nvPr>
        </p:nvSpPr>
        <p:spPr>
          <a:xfrm>
            <a:off x="838200" y="1267096"/>
            <a:ext cx="10515600" cy="5590903"/>
          </a:xfrm>
        </p:spPr>
        <p:txBody>
          <a:bodyPr>
            <a:normAutofit lnSpcReduction="10000"/>
          </a:bodyPr>
          <a:lstStyle/>
          <a:p>
            <a:r>
              <a:rPr lang="en-US" dirty="0"/>
              <a:t>Because of its connections with religion, Western scholars (starting with European “Orientalists” of the 17th and 18th centuries) want to understand caste only through TEXTS, and perceive it as a singular SYSTEM.  That is the origin of the notion of THE CASTE SYSTEM  </a:t>
            </a:r>
          </a:p>
          <a:p>
            <a:pPr marL="0" indent="0">
              <a:buNone/>
            </a:pPr>
            <a:r>
              <a:rPr lang="en-US" dirty="0" smtClean="0"/>
              <a:t>●</a:t>
            </a:r>
            <a:r>
              <a:rPr lang="en-US" dirty="0"/>
              <a:t>	Like many other forms of knowledge, this idea was made part of “universal knowledge” via </a:t>
            </a:r>
            <a:r>
              <a:rPr lang="en-US" dirty="0" smtClean="0"/>
              <a:t>colonialism</a:t>
            </a:r>
            <a:endParaRPr lang="en-US" dirty="0"/>
          </a:p>
          <a:p>
            <a:pPr marL="0" indent="0">
              <a:buNone/>
            </a:pPr>
            <a:r>
              <a:rPr lang="en-US" dirty="0" smtClean="0"/>
              <a:t>●</a:t>
            </a:r>
            <a:r>
              <a:rPr lang="en-US" dirty="0"/>
              <a:t>	The word itself reflects this.  When the Portuguese first came to India in the 16th century, they saw in the local hierarchies, something similar to hierarchies with which they were more familiar</a:t>
            </a:r>
          </a:p>
          <a:p>
            <a:pPr marL="0" indent="0">
              <a:buNone/>
            </a:pPr>
            <a:r>
              <a:rPr lang="en-US" dirty="0" smtClean="0"/>
              <a:t>●</a:t>
            </a:r>
            <a:r>
              <a:rPr lang="en-US" dirty="0"/>
              <a:t>	</a:t>
            </a:r>
            <a:r>
              <a:rPr lang="en-US" dirty="0" smtClean="0"/>
              <a:t>That </a:t>
            </a:r>
            <a:r>
              <a:rPr lang="en-US" dirty="0"/>
              <a:t>great source (!), </a:t>
            </a:r>
            <a:r>
              <a:rPr lang="en-US" dirty="0">
                <a:hlinkClick r:id="rId2"/>
              </a:rPr>
              <a:t>Wikipedia</a:t>
            </a:r>
            <a:r>
              <a:rPr lang="en-US" dirty="0"/>
              <a:t>, tells us, “</a:t>
            </a:r>
            <a:r>
              <a:rPr lang="en-US" dirty="0" err="1"/>
              <a:t>Casta</a:t>
            </a:r>
            <a:r>
              <a:rPr lang="en-US" dirty="0"/>
              <a:t> is an Iberian word </a:t>
            </a:r>
            <a:r>
              <a:rPr lang="en-US" dirty="0" smtClean="0"/>
              <a:t>… </a:t>
            </a:r>
            <a:r>
              <a:rPr lang="en-US" dirty="0"/>
              <a:t>meaning "lineage", "breed" or "race." It is derived from the older Latin word </a:t>
            </a:r>
            <a:r>
              <a:rPr lang="en-US" dirty="0" err="1"/>
              <a:t>castus</a:t>
            </a:r>
            <a:r>
              <a:rPr lang="en-US" dirty="0"/>
              <a:t>, "chaste," implying that the lineage has been kept pure. </a:t>
            </a:r>
            <a:r>
              <a:rPr lang="en-US" dirty="0" err="1"/>
              <a:t>Casta</a:t>
            </a:r>
            <a:r>
              <a:rPr lang="en-US" dirty="0"/>
              <a:t> gave rise to the English word caste during the Early Modern Period</a:t>
            </a:r>
            <a:r>
              <a:rPr lang="en-US" dirty="0" smtClean="0"/>
              <a:t>”</a:t>
            </a:r>
            <a:endParaRPr lang="en-US" dirty="0"/>
          </a:p>
        </p:txBody>
      </p:sp>
    </p:spTree>
    <p:extLst>
      <p:ext uri="{BB962C8B-B14F-4D97-AF65-F5344CB8AC3E}">
        <p14:creationId xmlns:p14="http://schemas.microsoft.com/office/powerpoint/2010/main" val="9449441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Approach</a:t>
            </a:r>
            <a:endParaRPr lang="en-US" dirty="0"/>
          </a:p>
        </p:txBody>
      </p:sp>
      <p:sp>
        <p:nvSpPr>
          <p:cNvPr id="3" name="Content Placeholder 2"/>
          <p:cNvSpPr>
            <a:spLocks noGrp="1"/>
          </p:cNvSpPr>
          <p:nvPr>
            <p:ph idx="1"/>
          </p:nvPr>
        </p:nvSpPr>
        <p:spPr/>
        <p:txBody>
          <a:bodyPr/>
          <a:lstStyle/>
          <a:p>
            <a:pPr marL="0" indent="0">
              <a:buNone/>
            </a:pPr>
            <a:r>
              <a:rPr lang="en-US" dirty="0" smtClean="0"/>
              <a:t>Caste </a:t>
            </a:r>
            <a:r>
              <a:rPr lang="en-US" dirty="0"/>
              <a:t>has been:</a:t>
            </a:r>
          </a:p>
          <a:p>
            <a:pPr marL="0" indent="0">
              <a:buNone/>
            </a:pPr>
            <a:r>
              <a:rPr lang="en-US" dirty="0" smtClean="0"/>
              <a:t>●  Always </a:t>
            </a:r>
            <a:r>
              <a:rPr lang="en-US" dirty="0"/>
              <a:t>as much about POWER as anything else, and reflected configurations of POLITICAL, ECONOMIC, SOCIAL and CULTURAL of a particular </a:t>
            </a:r>
            <a:r>
              <a:rPr lang="en-US" dirty="0" smtClean="0"/>
              <a:t>time</a:t>
            </a:r>
          </a:p>
          <a:p>
            <a:pPr marL="0" indent="0">
              <a:buNone/>
            </a:pPr>
            <a:r>
              <a:rPr lang="en-US" dirty="0" smtClean="0"/>
              <a:t>● Because </a:t>
            </a:r>
            <a:r>
              <a:rPr lang="en-US" dirty="0"/>
              <a:t>configurations of power CHANGE, so has “caste”.  Unlike what high school social studies books (or lazy  searches of the internet) might say, caste has ALWAYS been changing.  It is VERY FAR FROM AN UNCHANGING “SYSTEM”</a:t>
            </a:r>
          </a:p>
          <a:p>
            <a:pPr marL="0" indent="0">
              <a:buNone/>
            </a:pPr>
            <a:r>
              <a:rPr lang="en-US" dirty="0" smtClean="0"/>
              <a:t>● This </a:t>
            </a:r>
            <a:r>
              <a:rPr lang="en-US" dirty="0"/>
              <a:t>is why it is important </a:t>
            </a:r>
            <a:r>
              <a:rPr lang="en-US" dirty="0" smtClean="0"/>
              <a:t>to always relate caste to a HISTORICAL CONTEXT and focus on a </a:t>
            </a:r>
            <a:r>
              <a:rPr lang="en-US" b="1" dirty="0" smtClean="0"/>
              <a:t>history</a:t>
            </a:r>
            <a:r>
              <a:rPr lang="en-US" dirty="0" smtClean="0"/>
              <a:t> rather </a:t>
            </a:r>
            <a:r>
              <a:rPr lang="en-US" dirty="0"/>
              <a:t>than a </a:t>
            </a:r>
            <a:r>
              <a:rPr lang="en-US" dirty="0" smtClean="0"/>
              <a:t>sociology </a:t>
            </a:r>
            <a:r>
              <a:rPr lang="en-US" dirty="0"/>
              <a:t>of caste	</a:t>
            </a:r>
          </a:p>
          <a:p>
            <a:pPr marL="0" indent="0">
              <a:buNone/>
            </a:pPr>
            <a:endParaRPr lang="en-US" dirty="0"/>
          </a:p>
        </p:txBody>
      </p:sp>
    </p:spTree>
    <p:extLst>
      <p:ext uri="{BB962C8B-B14F-4D97-AF65-F5344CB8AC3E}">
        <p14:creationId xmlns:p14="http://schemas.microsoft.com/office/powerpoint/2010/main" val="40341297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Origins in Pre Modern India</a:t>
            </a:r>
            <a:br>
              <a:rPr lang="en-US" dirty="0"/>
            </a:br>
            <a:endParaRPr lang="en-US" dirty="0"/>
          </a:p>
        </p:txBody>
      </p:sp>
      <p:sp>
        <p:nvSpPr>
          <p:cNvPr id="3" name="Content Placeholder 2"/>
          <p:cNvSpPr>
            <a:spLocks noGrp="1"/>
          </p:cNvSpPr>
          <p:nvPr>
            <p:ph idx="1"/>
          </p:nvPr>
        </p:nvSpPr>
        <p:spPr>
          <a:xfrm>
            <a:off x="838200" y="1227909"/>
            <a:ext cx="10515600" cy="4949054"/>
          </a:xfrm>
        </p:spPr>
        <p:txBody>
          <a:bodyPr>
            <a:normAutofit/>
          </a:bodyPr>
          <a:lstStyle/>
          <a:p>
            <a:pPr marL="0" indent="0">
              <a:buNone/>
            </a:pPr>
            <a:r>
              <a:rPr lang="en-US" dirty="0" smtClean="0"/>
              <a:t>● In </a:t>
            </a:r>
            <a:r>
              <a:rPr lang="en-US" dirty="0"/>
              <a:t>the Early Rig Vedic Era ~ 1500 BCE we come across the word “VARNA”  </a:t>
            </a:r>
          </a:p>
          <a:p>
            <a:pPr marL="0" indent="0">
              <a:buNone/>
            </a:pPr>
            <a:r>
              <a:rPr lang="en-US" dirty="0" smtClean="0"/>
              <a:t>● The </a:t>
            </a:r>
            <a:r>
              <a:rPr lang="en-US" dirty="0"/>
              <a:t>people who use this term are mostly recently arrived immigrants who were cattle herders, nomads, who lived in relatively egalitarian lineage </a:t>
            </a:r>
            <a:r>
              <a:rPr lang="en-US" dirty="0" smtClean="0"/>
              <a:t>groups</a:t>
            </a:r>
          </a:p>
          <a:p>
            <a:pPr marL="0" indent="0">
              <a:buNone/>
            </a:pPr>
            <a:r>
              <a:rPr lang="en-US" dirty="0" smtClean="0"/>
              <a:t>● “</a:t>
            </a:r>
            <a:r>
              <a:rPr lang="en-US" dirty="0"/>
              <a:t>Varna” in their language (Sanskrit) means “color” and “classification</a:t>
            </a:r>
            <a:r>
              <a:rPr lang="en-US" dirty="0" smtClean="0"/>
              <a:t>”</a:t>
            </a:r>
            <a:r>
              <a:rPr lang="en-US" dirty="0"/>
              <a:t>	</a:t>
            </a:r>
            <a:endParaRPr lang="en-US" dirty="0" smtClean="0"/>
          </a:p>
          <a:p>
            <a:pPr marL="0" indent="0">
              <a:buNone/>
            </a:pPr>
            <a:r>
              <a:rPr lang="en-US" dirty="0" smtClean="0"/>
              <a:t>● Varna </a:t>
            </a:r>
            <a:r>
              <a:rPr lang="en-US" dirty="0"/>
              <a:t>is used hierarchically, but only to distinguish between themselves, “Arya” (the noble ones) and the “</a:t>
            </a:r>
            <a:r>
              <a:rPr lang="en-US" dirty="0" err="1"/>
              <a:t>Dasa</a:t>
            </a:r>
            <a:r>
              <a:rPr lang="en-US" dirty="0"/>
              <a:t>” (the servile, the people they had overcome)</a:t>
            </a:r>
          </a:p>
          <a:p>
            <a:pPr marL="0" indent="0">
              <a:buNone/>
            </a:pPr>
            <a:r>
              <a:rPr lang="en-US" dirty="0" smtClean="0"/>
              <a:t>●</a:t>
            </a:r>
            <a:r>
              <a:rPr lang="en-US" dirty="0"/>
              <a:t> </a:t>
            </a:r>
            <a:r>
              <a:rPr lang="en-US" dirty="0" smtClean="0"/>
              <a:t>It </a:t>
            </a:r>
            <a:r>
              <a:rPr lang="en-US" dirty="0"/>
              <a:t>is hardly a “system” of any sort though</a:t>
            </a:r>
          </a:p>
          <a:p>
            <a:endParaRPr lang="en-US" dirty="0"/>
          </a:p>
        </p:txBody>
      </p:sp>
    </p:spTree>
    <p:extLst>
      <p:ext uri="{BB962C8B-B14F-4D97-AF65-F5344CB8AC3E}">
        <p14:creationId xmlns:p14="http://schemas.microsoft.com/office/powerpoint/2010/main" val="35979962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123405"/>
          </a:xfrm>
        </p:spPr>
        <p:txBody>
          <a:bodyPr/>
          <a:lstStyle/>
          <a:p>
            <a:r>
              <a:rPr lang="en-US" dirty="0" smtClean="0"/>
              <a:t>Changing Varna</a:t>
            </a:r>
            <a:endParaRPr lang="en-US" dirty="0"/>
          </a:p>
        </p:txBody>
      </p:sp>
      <p:sp>
        <p:nvSpPr>
          <p:cNvPr id="3" name="Content Placeholder 2"/>
          <p:cNvSpPr>
            <a:spLocks noGrp="1"/>
          </p:cNvSpPr>
          <p:nvPr>
            <p:ph idx="1"/>
          </p:nvPr>
        </p:nvSpPr>
        <p:spPr>
          <a:xfrm>
            <a:off x="838200" y="872359"/>
            <a:ext cx="10515600" cy="5985641"/>
          </a:xfrm>
          <a:solidFill>
            <a:schemeClr val="accent4">
              <a:lumMod val="75000"/>
            </a:schemeClr>
          </a:solidFill>
        </p:spPr>
        <p:txBody>
          <a:bodyPr>
            <a:normAutofit fontScale="92500" lnSpcReduction="10000"/>
          </a:bodyPr>
          <a:lstStyle/>
          <a:p>
            <a:r>
              <a:rPr lang="en-US" dirty="0"/>
              <a:t>By the Late Rig Vedic Era ~1000 BCE the word “</a:t>
            </a:r>
            <a:r>
              <a:rPr lang="en-US" dirty="0" err="1"/>
              <a:t>varna</a:t>
            </a:r>
            <a:r>
              <a:rPr lang="en-US" dirty="0"/>
              <a:t>” </a:t>
            </a:r>
            <a:r>
              <a:rPr lang="en-US" dirty="0" smtClean="0"/>
              <a:t>was used </a:t>
            </a:r>
            <a:r>
              <a:rPr lang="en-US" dirty="0"/>
              <a:t>to distinguish people WITHIN the ARYA group as well</a:t>
            </a:r>
          </a:p>
          <a:p>
            <a:pPr marL="0" indent="0">
              <a:buNone/>
            </a:pPr>
            <a:r>
              <a:rPr lang="en-US" dirty="0" smtClean="0"/>
              <a:t>● With </a:t>
            </a:r>
            <a:r>
              <a:rPr lang="en-US" dirty="0"/>
              <a:t>the  </a:t>
            </a:r>
            <a:r>
              <a:rPr lang="en-US" dirty="0" err="1">
                <a:hlinkClick r:id="rId2"/>
              </a:rPr>
              <a:t>Purusa</a:t>
            </a:r>
            <a:r>
              <a:rPr lang="en-US" dirty="0">
                <a:hlinkClick r:id="rId2"/>
              </a:rPr>
              <a:t> Hymn </a:t>
            </a:r>
            <a:r>
              <a:rPr lang="en-US" dirty="0"/>
              <a:t>we get both the idea of a fixed hierarchy AND a mythological justification for that hierarchy</a:t>
            </a:r>
          </a:p>
          <a:p>
            <a:pPr marL="0" indent="0">
              <a:buNone/>
            </a:pPr>
            <a:r>
              <a:rPr lang="en-US" dirty="0" smtClean="0"/>
              <a:t>● The </a:t>
            </a:r>
            <a:r>
              <a:rPr lang="en-US" dirty="0"/>
              <a:t>hymn divides </a:t>
            </a:r>
            <a:r>
              <a:rPr lang="en-US" dirty="0" smtClean="0"/>
              <a:t>people </a:t>
            </a:r>
            <a:r>
              <a:rPr lang="en-US" dirty="0"/>
              <a:t>into four categories </a:t>
            </a:r>
          </a:p>
          <a:p>
            <a:pPr marL="457200" lvl="1" indent="0">
              <a:buNone/>
            </a:pPr>
            <a:r>
              <a:rPr lang="en-US" dirty="0" smtClean="0"/>
              <a:t>	Brahmins </a:t>
            </a:r>
            <a:r>
              <a:rPr lang="en-US" dirty="0"/>
              <a:t>(priests); Kshatriya or </a:t>
            </a:r>
            <a:r>
              <a:rPr lang="en-US" dirty="0" err="1"/>
              <a:t>Rajanya</a:t>
            </a:r>
            <a:r>
              <a:rPr lang="en-US" dirty="0"/>
              <a:t> (warriors/lords of land); Vaisya or Vis (commoners), and Sudras (the servile ones)</a:t>
            </a:r>
          </a:p>
          <a:p>
            <a:pPr marL="0" indent="0">
              <a:buNone/>
            </a:pPr>
            <a:r>
              <a:rPr lang="en-US" dirty="0" smtClean="0"/>
              <a:t>● This </a:t>
            </a:r>
            <a:r>
              <a:rPr lang="en-US" dirty="0"/>
              <a:t>happens as the Arya people are transitioning from nomadic to settled life. They have greater material surpluses and hence also emerging </a:t>
            </a:r>
            <a:r>
              <a:rPr lang="en-US" dirty="0" smtClean="0"/>
              <a:t>inequalities</a:t>
            </a:r>
            <a:endParaRPr lang="en-US" dirty="0"/>
          </a:p>
          <a:p>
            <a:pPr marL="0" indent="0">
              <a:buNone/>
            </a:pPr>
            <a:r>
              <a:rPr lang="en-US" dirty="0" smtClean="0"/>
              <a:t>● But</a:t>
            </a:r>
            <a:r>
              <a:rPr lang="en-US" dirty="0"/>
              <a:t>, </a:t>
            </a:r>
            <a:r>
              <a:rPr lang="en-US" dirty="0" err="1"/>
              <a:t>varna</a:t>
            </a:r>
            <a:r>
              <a:rPr lang="en-US" dirty="0"/>
              <a:t> categories are still fluid. The son of a Brahmin could be Kshatriya, etc. </a:t>
            </a:r>
            <a:endParaRPr lang="en-US" dirty="0" smtClean="0"/>
          </a:p>
          <a:p>
            <a:r>
              <a:rPr lang="en-US" dirty="0" smtClean="0"/>
              <a:t>By </a:t>
            </a:r>
            <a:r>
              <a:rPr lang="en-US" dirty="0"/>
              <a:t>ca. 800 BCE – 400 CE  as polities (states/empires) and economies (greater division of labor) becomes more complex, we note references to JATIs (probably best described as occupational categories) </a:t>
            </a:r>
          </a:p>
          <a:p>
            <a:pPr marL="0" indent="0">
              <a:buNone/>
            </a:pPr>
            <a:endParaRPr lang="en-US" b="1" dirty="0"/>
          </a:p>
          <a:p>
            <a:endParaRPr lang="en-US" dirty="0"/>
          </a:p>
        </p:txBody>
      </p:sp>
    </p:spTree>
    <p:extLst>
      <p:ext uri="{BB962C8B-B14F-4D97-AF65-F5344CB8AC3E}">
        <p14:creationId xmlns:p14="http://schemas.microsoft.com/office/powerpoint/2010/main" val="22248471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6548</TotalTime>
  <Words>2740</Words>
  <Application>Microsoft Office PowerPoint</Application>
  <PresentationFormat>Widescreen</PresentationFormat>
  <Paragraphs>154</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Caste in India:</vt:lpstr>
      <vt:lpstr>What Is CASTE?</vt:lpstr>
      <vt:lpstr>Caste and Other Hierarchical Ideas/Practices</vt:lpstr>
      <vt:lpstr>Specifics</vt:lpstr>
      <vt:lpstr>What IS Caste?</vt:lpstr>
      <vt:lpstr>An A-historical history</vt:lpstr>
      <vt:lpstr>Historical Approach</vt:lpstr>
      <vt:lpstr>Origins in Pre Modern India </vt:lpstr>
      <vt:lpstr>Changing Varna</vt:lpstr>
      <vt:lpstr>Challenges to Varna</vt:lpstr>
      <vt:lpstr>Consolidation of Varna ca 500 CE</vt:lpstr>
      <vt:lpstr>Varna and Political Power</vt:lpstr>
      <vt:lpstr>Colonial Construction of “Caste System”</vt:lpstr>
      <vt:lpstr>Colonialism and the language of rights</vt:lpstr>
      <vt:lpstr>Caste and Nationalism</vt:lpstr>
      <vt:lpstr>Caste at Independence</vt:lpstr>
      <vt:lpstr>Caste and Class (Economic Power)</vt:lpstr>
      <vt:lpstr>Caste and Politics in Independent India</vt:lpstr>
      <vt:lpstr>Political Caste</vt:lpstr>
      <vt:lpstr>Dalits in Post Independence India</vt:lpstr>
      <vt:lpstr>Caste and Contemporary Politics </vt:lpstr>
      <vt:lpstr>Caste Reconsidered</vt:lpstr>
    </vt:vector>
  </TitlesOfParts>
  <Company>Northern Arizona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Sanjay Joshi</dc:creator>
  <cp:lastModifiedBy>Sanjay Joshi</cp:lastModifiedBy>
  <cp:revision>87</cp:revision>
  <dcterms:created xsi:type="dcterms:W3CDTF">2017-04-13T17:00:07Z</dcterms:created>
  <dcterms:modified xsi:type="dcterms:W3CDTF">2019-04-08T22:30:00Z</dcterms:modified>
</cp:coreProperties>
</file>