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2" r:id="rId5"/>
    <p:sldId id="268" r:id="rId6"/>
    <p:sldId id="270" r:id="rId7"/>
    <p:sldId id="263" r:id="rId8"/>
    <p:sldId id="273" r:id="rId9"/>
    <p:sldId id="274" r:id="rId10"/>
    <p:sldId id="277" r:id="rId11"/>
    <p:sldId id="258" r:id="rId12"/>
    <p:sldId id="259" r:id="rId13"/>
    <p:sldId id="260" r:id="rId14"/>
    <p:sldId id="261" r:id="rId15"/>
    <p:sldId id="269" r:id="rId16"/>
    <p:sldId id="272" r:id="rId17"/>
    <p:sldId id="275" r:id="rId18"/>
    <p:sldId id="276" r:id="rId19"/>
    <p:sldId id="278"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3E8360-814A-46FC-8212-EE8B784DB6E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71D5C-2D92-4B77-9482-0787C302F609}" type="slidenum">
              <a:rPr lang="en-US" smtClean="0"/>
              <a:t>‹#›</a:t>
            </a:fld>
            <a:endParaRPr lang="en-US"/>
          </a:p>
        </p:txBody>
      </p:sp>
    </p:spTree>
    <p:extLst>
      <p:ext uri="{BB962C8B-B14F-4D97-AF65-F5344CB8AC3E}">
        <p14:creationId xmlns:p14="http://schemas.microsoft.com/office/powerpoint/2010/main" val="337164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3E8360-814A-46FC-8212-EE8B784DB6E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71D5C-2D92-4B77-9482-0787C302F609}" type="slidenum">
              <a:rPr lang="en-US" smtClean="0"/>
              <a:t>‹#›</a:t>
            </a:fld>
            <a:endParaRPr lang="en-US"/>
          </a:p>
        </p:txBody>
      </p:sp>
    </p:spTree>
    <p:extLst>
      <p:ext uri="{BB962C8B-B14F-4D97-AF65-F5344CB8AC3E}">
        <p14:creationId xmlns:p14="http://schemas.microsoft.com/office/powerpoint/2010/main" val="102745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3E8360-814A-46FC-8212-EE8B784DB6E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71D5C-2D92-4B77-9482-0787C302F609}" type="slidenum">
              <a:rPr lang="en-US" smtClean="0"/>
              <a:t>‹#›</a:t>
            </a:fld>
            <a:endParaRPr lang="en-US"/>
          </a:p>
        </p:txBody>
      </p:sp>
    </p:spTree>
    <p:extLst>
      <p:ext uri="{BB962C8B-B14F-4D97-AF65-F5344CB8AC3E}">
        <p14:creationId xmlns:p14="http://schemas.microsoft.com/office/powerpoint/2010/main" val="196133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3E8360-814A-46FC-8212-EE8B784DB6E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71D5C-2D92-4B77-9482-0787C302F609}" type="slidenum">
              <a:rPr lang="en-US" smtClean="0"/>
              <a:t>‹#›</a:t>
            </a:fld>
            <a:endParaRPr lang="en-US"/>
          </a:p>
        </p:txBody>
      </p:sp>
    </p:spTree>
    <p:extLst>
      <p:ext uri="{BB962C8B-B14F-4D97-AF65-F5344CB8AC3E}">
        <p14:creationId xmlns:p14="http://schemas.microsoft.com/office/powerpoint/2010/main" val="348205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3E8360-814A-46FC-8212-EE8B784DB6EA}"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71D5C-2D92-4B77-9482-0787C302F609}" type="slidenum">
              <a:rPr lang="en-US" smtClean="0"/>
              <a:t>‹#›</a:t>
            </a:fld>
            <a:endParaRPr lang="en-US"/>
          </a:p>
        </p:txBody>
      </p:sp>
    </p:spTree>
    <p:extLst>
      <p:ext uri="{BB962C8B-B14F-4D97-AF65-F5344CB8AC3E}">
        <p14:creationId xmlns:p14="http://schemas.microsoft.com/office/powerpoint/2010/main" val="235364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3E8360-814A-46FC-8212-EE8B784DB6EA}"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71D5C-2D92-4B77-9482-0787C302F609}" type="slidenum">
              <a:rPr lang="en-US" smtClean="0"/>
              <a:t>‹#›</a:t>
            </a:fld>
            <a:endParaRPr lang="en-US"/>
          </a:p>
        </p:txBody>
      </p:sp>
    </p:spTree>
    <p:extLst>
      <p:ext uri="{BB962C8B-B14F-4D97-AF65-F5344CB8AC3E}">
        <p14:creationId xmlns:p14="http://schemas.microsoft.com/office/powerpoint/2010/main" val="150196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3E8360-814A-46FC-8212-EE8B784DB6EA}" type="datetimeFigureOut">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171D5C-2D92-4B77-9482-0787C302F609}" type="slidenum">
              <a:rPr lang="en-US" smtClean="0"/>
              <a:t>‹#›</a:t>
            </a:fld>
            <a:endParaRPr lang="en-US"/>
          </a:p>
        </p:txBody>
      </p:sp>
    </p:spTree>
    <p:extLst>
      <p:ext uri="{BB962C8B-B14F-4D97-AF65-F5344CB8AC3E}">
        <p14:creationId xmlns:p14="http://schemas.microsoft.com/office/powerpoint/2010/main" val="113254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3E8360-814A-46FC-8212-EE8B784DB6EA}" type="datetimeFigureOut">
              <a:rPr lang="en-US" smtClean="0"/>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171D5C-2D92-4B77-9482-0787C302F609}" type="slidenum">
              <a:rPr lang="en-US" smtClean="0"/>
              <a:t>‹#›</a:t>
            </a:fld>
            <a:endParaRPr lang="en-US"/>
          </a:p>
        </p:txBody>
      </p:sp>
    </p:spTree>
    <p:extLst>
      <p:ext uri="{BB962C8B-B14F-4D97-AF65-F5344CB8AC3E}">
        <p14:creationId xmlns:p14="http://schemas.microsoft.com/office/powerpoint/2010/main" val="359247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E8360-814A-46FC-8212-EE8B784DB6EA}" type="datetimeFigureOut">
              <a:rPr lang="en-US" smtClean="0"/>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171D5C-2D92-4B77-9482-0787C302F609}" type="slidenum">
              <a:rPr lang="en-US" smtClean="0"/>
              <a:t>‹#›</a:t>
            </a:fld>
            <a:endParaRPr lang="en-US"/>
          </a:p>
        </p:txBody>
      </p:sp>
    </p:spTree>
    <p:extLst>
      <p:ext uri="{BB962C8B-B14F-4D97-AF65-F5344CB8AC3E}">
        <p14:creationId xmlns:p14="http://schemas.microsoft.com/office/powerpoint/2010/main" val="480024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3E8360-814A-46FC-8212-EE8B784DB6EA}"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71D5C-2D92-4B77-9482-0787C302F609}" type="slidenum">
              <a:rPr lang="en-US" smtClean="0"/>
              <a:t>‹#›</a:t>
            </a:fld>
            <a:endParaRPr lang="en-US"/>
          </a:p>
        </p:txBody>
      </p:sp>
    </p:spTree>
    <p:extLst>
      <p:ext uri="{BB962C8B-B14F-4D97-AF65-F5344CB8AC3E}">
        <p14:creationId xmlns:p14="http://schemas.microsoft.com/office/powerpoint/2010/main" val="3740377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3E8360-814A-46FC-8212-EE8B784DB6EA}"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71D5C-2D92-4B77-9482-0787C302F609}" type="slidenum">
              <a:rPr lang="en-US" smtClean="0"/>
              <a:t>‹#›</a:t>
            </a:fld>
            <a:endParaRPr lang="en-US"/>
          </a:p>
        </p:txBody>
      </p:sp>
    </p:spTree>
    <p:extLst>
      <p:ext uri="{BB962C8B-B14F-4D97-AF65-F5344CB8AC3E}">
        <p14:creationId xmlns:p14="http://schemas.microsoft.com/office/powerpoint/2010/main" val="145000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E8360-814A-46FC-8212-EE8B784DB6EA}" type="datetimeFigureOut">
              <a:rPr lang="en-US" smtClean="0"/>
              <a:t>3/2/2022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71D5C-2D92-4B77-9482-0787C302F609}" type="slidenum">
              <a:rPr lang="en-US" smtClean="0"/>
              <a:t>‹#›</a:t>
            </a:fld>
            <a:endParaRPr lang="en-US"/>
          </a:p>
        </p:txBody>
      </p:sp>
    </p:spTree>
    <p:extLst>
      <p:ext uri="{BB962C8B-B14F-4D97-AF65-F5344CB8AC3E}">
        <p14:creationId xmlns:p14="http://schemas.microsoft.com/office/powerpoint/2010/main" val="2791992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Challenges to Nehru</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455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6E8F7E-279C-4766-A19B-4FCF8666F8CA}"/>
              </a:ext>
            </a:extLst>
          </p:cNvPr>
          <p:cNvSpPr>
            <a:spLocks noGrp="1"/>
          </p:cNvSpPr>
          <p:nvPr>
            <p:ph type="title"/>
          </p:nvPr>
        </p:nvSpPr>
        <p:spPr/>
        <p:txBody>
          <a:bodyPr/>
          <a:lstStyle/>
          <a:p>
            <a:r>
              <a:rPr lang="en-US" dirty="0"/>
              <a:t>1957 Elections</a:t>
            </a:r>
          </a:p>
        </p:txBody>
      </p:sp>
      <p:sp>
        <p:nvSpPr>
          <p:cNvPr id="6" name="Content Placeholder 5">
            <a:extLst>
              <a:ext uri="{FF2B5EF4-FFF2-40B4-BE49-F238E27FC236}">
                <a16:creationId xmlns:a16="http://schemas.microsoft.com/office/drawing/2014/main" id="{18EFE7B5-5C61-460A-ADDB-1B053DE909AE}"/>
              </a:ext>
            </a:extLst>
          </p:cNvPr>
          <p:cNvSpPr>
            <a:spLocks noGrp="1"/>
          </p:cNvSpPr>
          <p:nvPr>
            <p:ph idx="1"/>
          </p:nvPr>
        </p:nvSpPr>
        <p:spPr/>
        <p:txBody>
          <a:bodyPr/>
          <a:lstStyle/>
          <a:p>
            <a:r>
              <a:rPr lang="en-US" dirty="0"/>
              <a:t>Second General Elections.  State and Central Elections together</a:t>
            </a:r>
          </a:p>
          <a:p>
            <a:r>
              <a:rPr lang="en-US" dirty="0"/>
              <a:t>Nehru’s daughter, Indira Gandhi, begins to play a political role representing women’s interests in the Working Committee of the INC</a:t>
            </a:r>
          </a:p>
          <a:p>
            <a:r>
              <a:rPr lang="en-US" dirty="0"/>
              <a:t>Campaign in elections</a:t>
            </a:r>
          </a:p>
          <a:p>
            <a:r>
              <a:rPr lang="en-US" dirty="0"/>
              <a:t>Like 1952, 1957 a REFERENDUM on Nehru’s governance, and like 1952 won a comfortable victory</a:t>
            </a:r>
          </a:p>
          <a:p>
            <a:r>
              <a:rPr lang="en-US" dirty="0"/>
              <a:t>BUT, with some differences, REGIONAL parties based on local state issues make significant gains in the elections to STATE ASSEMBLIES (see p. 290)</a:t>
            </a:r>
          </a:p>
        </p:txBody>
      </p:sp>
    </p:spTree>
    <p:extLst>
      <p:ext uri="{BB962C8B-B14F-4D97-AF65-F5344CB8AC3E}">
        <p14:creationId xmlns:p14="http://schemas.microsoft.com/office/powerpoint/2010/main" val="3875652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i="0" u="none" strike="noStrike" baseline="0" dirty="0"/>
              <a:t>Nehru’s challenge from REGIONAL PARTIES</a:t>
            </a:r>
            <a:endParaRPr lang="en-US" dirty="0"/>
          </a:p>
        </p:txBody>
      </p:sp>
      <p:sp>
        <p:nvSpPr>
          <p:cNvPr id="3" name="Content Placeholder 2"/>
          <p:cNvSpPr>
            <a:spLocks noGrp="1"/>
          </p:cNvSpPr>
          <p:nvPr>
            <p:ph sz="half" idx="1"/>
          </p:nvPr>
        </p:nvSpPr>
        <p:spPr>
          <a:xfrm>
            <a:off x="209551" y="1825625"/>
            <a:ext cx="9020174" cy="4737100"/>
          </a:xfrm>
        </p:spPr>
        <p:txBody>
          <a:bodyPr>
            <a:normAutofit/>
          </a:bodyPr>
          <a:lstStyle/>
          <a:p>
            <a:r>
              <a:rPr lang="en-US" dirty="0"/>
              <a:t>ONE example was </a:t>
            </a:r>
            <a:r>
              <a:rPr lang="en-US" dirty="0" err="1"/>
              <a:t>Dravida</a:t>
            </a:r>
            <a:r>
              <a:rPr lang="en-US" dirty="0"/>
              <a:t> </a:t>
            </a:r>
            <a:r>
              <a:rPr lang="en-US" dirty="0" err="1"/>
              <a:t>Munnetra</a:t>
            </a:r>
            <a:r>
              <a:rPr lang="en-US" dirty="0"/>
              <a:t> </a:t>
            </a:r>
            <a:r>
              <a:rPr lang="en-US" dirty="0" err="1"/>
              <a:t>Kazagham</a:t>
            </a:r>
            <a:r>
              <a:rPr lang="en-US" dirty="0"/>
              <a:t> (DMK) in what became </a:t>
            </a:r>
            <a:r>
              <a:rPr lang="en-US" dirty="0" err="1"/>
              <a:t>Tamilnadu</a:t>
            </a:r>
            <a:endParaRPr lang="en-US" dirty="0"/>
          </a:p>
          <a:p>
            <a:r>
              <a:rPr lang="en-US" dirty="0"/>
              <a:t>	</a:t>
            </a:r>
            <a:r>
              <a:rPr lang="en-US" dirty="0" err="1"/>
              <a:t>Dravida</a:t>
            </a:r>
            <a:r>
              <a:rPr lang="en-US" dirty="0"/>
              <a:t> separatism, anti north India, specially over imposition of HINDI as national language</a:t>
            </a:r>
          </a:p>
          <a:p>
            <a:r>
              <a:rPr lang="en-US" dirty="0"/>
              <a:t>	Also lower caste, anti BRAHMIN </a:t>
            </a:r>
          </a:p>
          <a:p>
            <a:r>
              <a:rPr lang="en-US" dirty="0"/>
              <a:t>	Though not successful in 1957, DMK was here to stay</a:t>
            </a:r>
          </a:p>
          <a:p>
            <a:r>
              <a:rPr lang="en-US" dirty="0"/>
              <a:t>	In the long run though,  the DMK also a great example of how participation in electoral process coopted what was a separatist movement to a REGIONAL force</a:t>
            </a:r>
          </a:p>
        </p:txBody>
      </p:sp>
      <p:pic>
        <p:nvPicPr>
          <p:cNvPr id="5" name="Content Placeholder 4">
            <a:extLst>
              <a:ext uri="{FF2B5EF4-FFF2-40B4-BE49-F238E27FC236}">
                <a16:creationId xmlns:a16="http://schemas.microsoft.com/office/drawing/2014/main" id="{F6A47283-EFE8-4E5B-901A-62CA2C9F5104}"/>
              </a:ext>
            </a:extLst>
          </p:cNvPr>
          <p:cNvPicPr>
            <a:picLocks noGrp="1" noChangeAspect="1"/>
          </p:cNvPicPr>
          <p:nvPr>
            <p:ph sz="half" idx="2"/>
          </p:nvPr>
        </p:nvPicPr>
        <p:blipFill>
          <a:blip r:embed="rId2"/>
          <a:stretch>
            <a:fillRect/>
          </a:stretch>
        </p:blipFill>
        <p:spPr>
          <a:xfrm>
            <a:off x="9429750" y="2572544"/>
            <a:ext cx="1924050" cy="2371725"/>
          </a:xfrm>
          <a:prstGeom prst="rect">
            <a:avLst/>
          </a:prstGeom>
        </p:spPr>
      </p:pic>
    </p:spTree>
    <p:extLst>
      <p:ext uri="{BB962C8B-B14F-4D97-AF65-F5344CB8AC3E}">
        <p14:creationId xmlns:p14="http://schemas.microsoft.com/office/powerpoint/2010/main" val="4059180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Communists</a:t>
            </a:r>
          </a:p>
        </p:txBody>
      </p:sp>
      <p:sp>
        <p:nvSpPr>
          <p:cNvPr id="3" name="Content Placeholder 2"/>
          <p:cNvSpPr>
            <a:spLocks noGrp="1"/>
          </p:cNvSpPr>
          <p:nvPr>
            <p:ph sz="half" idx="1"/>
          </p:nvPr>
        </p:nvSpPr>
        <p:spPr>
          <a:xfrm>
            <a:off x="838200" y="1825625"/>
            <a:ext cx="7848600" cy="4667250"/>
          </a:xfrm>
        </p:spPr>
        <p:txBody>
          <a:bodyPr>
            <a:normAutofit lnSpcReduction="10000"/>
          </a:bodyPr>
          <a:lstStyle/>
          <a:p>
            <a:r>
              <a:rPr lang="en-US" dirty="0"/>
              <a:t>In 1957 the </a:t>
            </a:r>
            <a:r>
              <a:rPr lang="en-US" b="1" dirty="0"/>
              <a:t>only</a:t>
            </a:r>
            <a:r>
              <a:rPr lang="en-US" dirty="0"/>
              <a:t> SUCCESSFUL electoral challenge to Nehru and INC though, came from  Communists </a:t>
            </a:r>
          </a:p>
          <a:p>
            <a:r>
              <a:rPr lang="en-US" dirty="0"/>
              <a:t>The world’s first democratically elected Communist government in KERALA</a:t>
            </a:r>
          </a:p>
          <a:p>
            <a:r>
              <a:rPr lang="en-US" dirty="0"/>
              <a:t>Education, Kerala today has about  99.8% literacy. High literacy rates preceded independence in Kerala, and the correlation between high literacy and first elected communist government was NOT a coincidence </a:t>
            </a:r>
          </a:p>
          <a:p>
            <a:r>
              <a:rPr lang="en-US" dirty="0"/>
              <a:t>Though Kerala society still oppressive, like Andhra, education changing that (in both locations, but Kerala does better)</a:t>
            </a:r>
          </a:p>
          <a:p>
            <a:endParaRPr lang="en-US" dirty="0"/>
          </a:p>
        </p:txBody>
      </p:sp>
      <p:pic>
        <p:nvPicPr>
          <p:cNvPr id="5" name="Content Placeholder 4">
            <a:extLst>
              <a:ext uri="{FF2B5EF4-FFF2-40B4-BE49-F238E27FC236}">
                <a16:creationId xmlns:a16="http://schemas.microsoft.com/office/drawing/2014/main" id="{31197FE9-BA27-4FDA-BB10-553C21AF1A7B}"/>
              </a:ext>
            </a:extLst>
          </p:cNvPr>
          <p:cNvPicPr>
            <a:picLocks noGrp="1" noChangeAspect="1"/>
          </p:cNvPicPr>
          <p:nvPr>
            <p:ph sz="half" idx="2"/>
          </p:nvPr>
        </p:nvPicPr>
        <p:blipFill>
          <a:blip r:embed="rId2"/>
          <a:stretch>
            <a:fillRect/>
          </a:stretch>
        </p:blipFill>
        <p:spPr>
          <a:xfrm>
            <a:off x="9177337" y="2257425"/>
            <a:ext cx="1952625" cy="2343150"/>
          </a:xfrm>
          <a:prstGeom prst="rect">
            <a:avLst/>
          </a:prstGeom>
        </p:spPr>
      </p:pic>
    </p:spTree>
    <p:extLst>
      <p:ext uri="{BB962C8B-B14F-4D97-AF65-F5344CB8AC3E}">
        <p14:creationId xmlns:p14="http://schemas.microsoft.com/office/powerpoint/2010/main" val="602805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Undermining the Communist Challenge</a:t>
            </a:r>
          </a:p>
        </p:txBody>
      </p:sp>
      <p:sp>
        <p:nvSpPr>
          <p:cNvPr id="3" name="Content Placeholder 2"/>
          <p:cNvSpPr>
            <a:spLocks noGrp="1"/>
          </p:cNvSpPr>
          <p:nvPr>
            <p:ph idx="1"/>
          </p:nvPr>
        </p:nvSpPr>
        <p:spPr>
          <a:xfrm>
            <a:off x="838199" y="1825624"/>
            <a:ext cx="10777151" cy="4908807"/>
          </a:xfrm>
        </p:spPr>
        <p:txBody>
          <a:bodyPr>
            <a:normAutofit/>
          </a:bodyPr>
          <a:lstStyle/>
          <a:p>
            <a:r>
              <a:rPr lang="en-US" dirty="0"/>
              <a:t>Communist Party of India (CPI) adapt to electoral politics. Win first assembly elections they participate in,  AND DELIVER</a:t>
            </a:r>
          </a:p>
          <a:p>
            <a:r>
              <a:rPr lang="en-US" dirty="0"/>
              <a:t>EMS </a:t>
            </a:r>
            <a:r>
              <a:rPr lang="en-US" dirty="0" err="1"/>
              <a:t>Namboodripad</a:t>
            </a:r>
            <a:r>
              <a:rPr lang="en-US" dirty="0"/>
              <a:t>, good honest cabinet.  DO WHAT INC HAD PROMISED, e.g. in terms of land redistribution</a:t>
            </a:r>
          </a:p>
          <a:p>
            <a:r>
              <a:rPr lang="en-US" dirty="0"/>
              <a:t>CPI </a:t>
            </a:r>
            <a:r>
              <a:rPr lang="en-US" dirty="0" err="1"/>
              <a:t>govt</a:t>
            </a:r>
            <a:r>
              <a:rPr lang="en-US" dirty="0"/>
              <a:t> brought down by a disparate group uniting against them -- INC, RIGHT WING religious groups, and CASTE associations, such as those of the NAIRS (dominant landlords)</a:t>
            </a:r>
          </a:p>
          <a:p>
            <a:r>
              <a:rPr lang="en-US" dirty="0"/>
              <a:t>Opposition take to the streets, demonstrations, shut the administration down, and when government respond, forcibly DISMISSED BY CENTER</a:t>
            </a:r>
          </a:p>
          <a:p>
            <a:r>
              <a:rPr lang="en-US" dirty="0"/>
              <a:t>Next elections, INC win!  But Nehru’s reputation as democrat is undermined</a:t>
            </a:r>
          </a:p>
          <a:p>
            <a:endParaRPr lang="en-US" dirty="0"/>
          </a:p>
        </p:txBody>
      </p:sp>
    </p:spTree>
    <p:extLst>
      <p:ext uri="{BB962C8B-B14F-4D97-AF65-F5344CB8AC3E}">
        <p14:creationId xmlns:p14="http://schemas.microsoft.com/office/powerpoint/2010/main" val="4290247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and Imperial Borders</a:t>
            </a:r>
          </a:p>
        </p:txBody>
      </p:sp>
      <p:sp>
        <p:nvSpPr>
          <p:cNvPr id="3" name="Content Placeholder 2"/>
          <p:cNvSpPr>
            <a:spLocks noGrp="1"/>
          </p:cNvSpPr>
          <p:nvPr>
            <p:ph idx="1"/>
          </p:nvPr>
        </p:nvSpPr>
        <p:spPr>
          <a:xfrm>
            <a:off x="642551" y="1825625"/>
            <a:ext cx="10711249" cy="4954116"/>
          </a:xfrm>
        </p:spPr>
        <p:txBody>
          <a:bodyPr/>
          <a:lstStyle/>
          <a:p>
            <a:r>
              <a:rPr lang="en-US" dirty="0"/>
              <a:t>LOTS of high minded rhetoric from both sides</a:t>
            </a:r>
          </a:p>
          <a:p>
            <a:r>
              <a:rPr lang="en-US" dirty="0"/>
              <a:t>Nehru believed in India-China relations to be the new Axis of not only Asian but potentially WORLD politics</a:t>
            </a:r>
          </a:p>
          <a:p>
            <a:r>
              <a:rPr lang="en-US" dirty="0"/>
              <a:t>Both countries sign the PANCHSHEEL agreement, five principles including non violence in international affairs</a:t>
            </a:r>
          </a:p>
          <a:p>
            <a:r>
              <a:rPr lang="en-US" dirty="0"/>
              <a:t>Nehru and Chao </a:t>
            </a:r>
            <a:r>
              <a:rPr lang="en-US" dirty="0" err="1"/>
              <a:t>Enlai</a:t>
            </a:r>
            <a:r>
              <a:rPr lang="en-US" dirty="0"/>
              <a:t> both saw themselves as anti-imperialist ideologues</a:t>
            </a:r>
          </a:p>
          <a:p>
            <a:r>
              <a:rPr lang="en-US" dirty="0"/>
              <a:t>Ironic then that the issue between the two came from TWO sets of IMPERIALLY CREATED borders </a:t>
            </a:r>
          </a:p>
          <a:p>
            <a:r>
              <a:rPr lang="en-US" dirty="0"/>
              <a:t>1962 war, loss.  Nehru devasted, never really recovered from shock</a:t>
            </a:r>
          </a:p>
        </p:txBody>
      </p:sp>
    </p:spTree>
    <p:extLst>
      <p:ext uri="{BB962C8B-B14F-4D97-AF65-F5344CB8AC3E}">
        <p14:creationId xmlns:p14="http://schemas.microsoft.com/office/powerpoint/2010/main" val="1592405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28EB-8250-40D0-826E-B999F94A78C0}"/>
              </a:ext>
            </a:extLst>
          </p:cNvPr>
          <p:cNvSpPr>
            <a:spLocks noGrp="1"/>
          </p:cNvSpPr>
          <p:nvPr>
            <p:ph type="title"/>
          </p:nvPr>
        </p:nvSpPr>
        <p:spPr/>
        <p:txBody>
          <a:bodyPr/>
          <a:lstStyle/>
          <a:p>
            <a:r>
              <a:rPr lang="en-US" dirty="0"/>
              <a:t>Post China-War Challenges</a:t>
            </a:r>
          </a:p>
        </p:txBody>
      </p:sp>
      <p:sp>
        <p:nvSpPr>
          <p:cNvPr id="3" name="Content Placeholder 2">
            <a:extLst>
              <a:ext uri="{FF2B5EF4-FFF2-40B4-BE49-F238E27FC236}">
                <a16:creationId xmlns:a16="http://schemas.microsoft.com/office/drawing/2014/main" id="{DD8B6E7F-833F-4345-A3CC-A6275EF065AE}"/>
              </a:ext>
            </a:extLst>
          </p:cNvPr>
          <p:cNvSpPr>
            <a:spLocks noGrp="1"/>
          </p:cNvSpPr>
          <p:nvPr>
            <p:ph idx="1"/>
          </p:nvPr>
        </p:nvSpPr>
        <p:spPr>
          <a:xfrm>
            <a:off x="288324" y="1428750"/>
            <a:ext cx="11656026" cy="5429249"/>
          </a:xfrm>
        </p:spPr>
        <p:txBody>
          <a:bodyPr/>
          <a:lstStyle/>
          <a:p>
            <a:r>
              <a:rPr lang="en-US" dirty="0"/>
              <a:t>October 1963, Nehru was forced to accept what came to be called the </a:t>
            </a:r>
            <a:r>
              <a:rPr lang="en-US" b="1" dirty="0"/>
              <a:t>KAMARAJ PLAN</a:t>
            </a:r>
          </a:p>
          <a:p>
            <a:pPr lvl="1"/>
            <a:r>
              <a:rPr lang="en-US" dirty="0"/>
              <a:t>K Kamaraj from </a:t>
            </a:r>
            <a:r>
              <a:rPr lang="en-US" dirty="0" err="1"/>
              <a:t>Tamilnadu</a:t>
            </a:r>
            <a:r>
              <a:rPr lang="en-US" dirty="0"/>
              <a:t>, seeing growth of regional parties. Recommended that senior INC leaders resign from government posts and work at grassroots level.  Felt power made them unable to understand people’s issues</a:t>
            </a:r>
          </a:p>
          <a:p>
            <a:pPr lvl="1"/>
            <a:r>
              <a:rPr lang="en-US" dirty="0"/>
              <a:t>Example of how REGIONAL leaders now felt confident enough to challenge Nehru’s leadership</a:t>
            </a:r>
          </a:p>
          <a:p>
            <a:r>
              <a:rPr lang="en-US" b="1" dirty="0"/>
              <a:t>Nov 1963 opposition parties initiated a NO CONFIDENCE motion in Parl</a:t>
            </a:r>
            <a:r>
              <a:rPr lang="en-US" dirty="0"/>
              <a:t>. Unprecedented in Nehru’s time.  Though defeated, evidence of waning popularity</a:t>
            </a:r>
          </a:p>
          <a:p>
            <a:r>
              <a:rPr lang="en-US" dirty="0"/>
              <a:t>Most evident in the challenges Nehru faced when he made his last attempt to resolve the Kashmir issue</a:t>
            </a:r>
          </a:p>
          <a:p>
            <a:endParaRPr lang="en-US" dirty="0"/>
          </a:p>
        </p:txBody>
      </p:sp>
    </p:spTree>
    <p:extLst>
      <p:ext uri="{BB962C8B-B14F-4D97-AF65-F5344CB8AC3E}">
        <p14:creationId xmlns:p14="http://schemas.microsoft.com/office/powerpoint/2010/main" val="1660252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0976-3041-4D9F-ACA6-DE95060F9BD9}"/>
              </a:ext>
            </a:extLst>
          </p:cNvPr>
          <p:cNvSpPr>
            <a:spLocks noGrp="1"/>
          </p:cNvSpPr>
          <p:nvPr>
            <p:ph type="title"/>
          </p:nvPr>
        </p:nvSpPr>
        <p:spPr/>
        <p:txBody>
          <a:bodyPr/>
          <a:lstStyle/>
          <a:p>
            <a:r>
              <a:rPr lang="en-US" dirty="0"/>
              <a:t>Minorities</a:t>
            </a:r>
          </a:p>
        </p:txBody>
      </p:sp>
      <p:sp>
        <p:nvSpPr>
          <p:cNvPr id="3" name="Content Placeholder 2">
            <a:extLst>
              <a:ext uri="{FF2B5EF4-FFF2-40B4-BE49-F238E27FC236}">
                <a16:creationId xmlns:a16="http://schemas.microsoft.com/office/drawing/2014/main" id="{3CA3ED14-03B8-4377-B7C2-09F8F248A740}"/>
              </a:ext>
            </a:extLst>
          </p:cNvPr>
          <p:cNvSpPr>
            <a:spLocks noGrp="1"/>
          </p:cNvSpPr>
          <p:nvPr>
            <p:ph idx="1"/>
          </p:nvPr>
        </p:nvSpPr>
        <p:spPr>
          <a:xfrm>
            <a:off x="551935" y="1825624"/>
            <a:ext cx="10801865" cy="5032375"/>
          </a:xfrm>
        </p:spPr>
        <p:txBody>
          <a:bodyPr>
            <a:normAutofit/>
          </a:bodyPr>
          <a:lstStyle/>
          <a:p>
            <a:r>
              <a:rPr lang="en-US" dirty="0"/>
              <a:t>Majoritarianism and Democracy?  Discuss!</a:t>
            </a:r>
          </a:p>
          <a:p>
            <a:pPr lvl="1"/>
            <a:r>
              <a:rPr lang="en-US" dirty="0"/>
              <a:t>Pandey has argued that the association of India with </a:t>
            </a:r>
            <a:r>
              <a:rPr lang="en-US" dirty="0" err="1"/>
              <a:t>Hinduness</a:t>
            </a:r>
            <a:r>
              <a:rPr lang="en-US" dirty="0"/>
              <a:t> was baked into even mainstream, liberal, nationalism within the INC</a:t>
            </a:r>
          </a:p>
          <a:p>
            <a:pPr lvl="1"/>
            <a:r>
              <a:rPr lang="en-US" dirty="0"/>
              <a:t>One could easily extend that to argue that so was the idea that upper caste men had a natural right to rule over India</a:t>
            </a:r>
          </a:p>
          <a:p>
            <a:r>
              <a:rPr lang="en-US" dirty="0"/>
              <a:t>Two minorities discussed in Ch. 17, Muslims and Untouchables, make up 25% of population, a not insignificant percentage!</a:t>
            </a:r>
          </a:p>
          <a:p>
            <a:r>
              <a:rPr lang="en-US" dirty="0"/>
              <a:t>Safeguarding the rights of minorities against majoritarianism and upper caste privilege were an important part of the vision of Gandhi and Nehru (though they disagreed on other things such as patterns of economic development)</a:t>
            </a:r>
          </a:p>
        </p:txBody>
      </p:sp>
    </p:spTree>
    <p:extLst>
      <p:ext uri="{BB962C8B-B14F-4D97-AF65-F5344CB8AC3E}">
        <p14:creationId xmlns:p14="http://schemas.microsoft.com/office/powerpoint/2010/main" val="1287653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657FC-96B0-4D74-8CDC-E8404DE65079}"/>
              </a:ext>
            </a:extLst>
          </p:cNvPr>
          <p:cNvSpPr>
            <a:spLocks noGrp="1"/>
          </p:cNvSpPr>
          <p:nvPr>
            <p:ph type="title"/>
          </p:nvPr>
        </p:nvSpPr>
        <p:spPr/>
        <p:txBody>
          <a:bodyPr/>
          <a:lstStyle/>
          <a:p>
            <a:r>
              <a:rPr lang="en-US" dirty="0"/>
              <a:t>Indian Muslims</a:t>
            </a:r>
          </a:p>
        </p:txBody>
      </p:sp>
      <p:sp>
        <p:nvSpPr>
          <p:cNvPr id="3" name="Content Placeholder 2">
            <a:extLst>
              <a:ext uri="{FF2B5EF4-FFF2-40B4-BE49-F238E27FC236}">
                <a16:creationId xmlns:a16="http://schemas.microsoft.com/office/drawing/2014/main" id="{2DD30503-E364-4720-9913-8CA8DC1C40E8}"/>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Muslims:  Not just the RSS or Hindu right parties but even right wing of INC not sympathetic to idea that Muslims were equal citizens.  See Patel’s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notings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on ASI files (368-69)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dirty="0">
                <a:solidFill>
                  <a:prstClr val="black"/>
                </a:solidFill>
                <a:latin typeface="Calibri" panose="020F0502020204030204"/>
              </a:rPr>
              <a:t>Muslims suspected of harboring anti-national sentiments and were forced to offer proof of their loyalty to India</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Maulana Azad</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virtually in hibernation after 1947, devastated by partition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No substantial Muslim middle class mostly poor and under represented in govt and public life.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Suspicion of large sections of the majority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Fear and suspicion among Muslims </a:t>
            </a:r>
          </a:p>
          <a:p>
            <a:endParaRPr lang="en-US" dirty="0"/>
          </a:p>
        </p:txBody>
      </p:sp>
    </p:spTree>
    <p:extLst>
      <p:ext uri="{BB962C8B-B14F-4D97-AF65-F5344CB8AC3E}">
        <p14:creationId xmlns:p14="http://schemas.microsoft.com/office/powerpoint/2010/main" val="2514240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51BE-3305-47C3-B2C3-884EB7E142BC}"/>
              </a:ext>
            </a:extLst>
          </p:cNvPr>
          <p:cNvSpPr>
            <a:spLocks noGrp="1"/>
          </p:cNvSpPr>
          <p:nvPr>
            <p:ph type="title"/>
          </p:nvPr>
        </p:nvSpPr>
        <p:spPr/>
        <p:txBody>
          <a:bodyPr/>
          <a:lstStyle/>
          <a:p>
            <a:r>
              <a:rPr lang="en-US" dirty="0"/>
              <a:t>Former “Untouchables”</a:t>
            </a:r>
          </a:p>
        </p:txBody>
      </p:sp>
      <p:sp>
        <p:nvSpPr>
          <p:cNvPr id="3" name="Content Placeholder 2">
            <a:extLst>
              <a:ext uri="{FF2B5EF4-FFF2-40B4-BE49-F238E27FC236}">
                <a16:creationId xmlns:a16="http://schemas.microsoft.com/office/drawing/2014/main" id="{C3CD20F3-121E-4DF8-81FB-C39E86BF95F4}"/>
              </a:ext>
            </a:extLst>
          </p:cNvPr>
          <p:cNvSpPr>
            <a:spLocks noGrp="1"/>
          </p:cNvSpPr>
          <p:nvPr>
            <p:ph idx="1"/>
          </p:nvPr>
        </p:nvSpPr>
        <p:spPr>
          <a:xfrm>
            <a:off x="346229" y="1825624"/>
            <a:ext cx="11007571" cy="4521909"/>
          </a:xfrm>
        </p:spPr>
        <p:txBody>
          <a:bodyPr>
            <a:normAutofit/>
          </a:bodyPr>
          <a:lstStyle/>
          <a:p>
            <a:r>
              <a:rPr lang="en-US" dirty="0"/>
              <a:t>Untouchables:  Poor, landless, geographically scattered.  Historically denied rights to own land, or get an education</a:t>
            </a:r>
          </a:p>
          <a:p>
            <a:r>
              <a:rPr lang="en-US" dirty="0"/>
              <a:t>Both GANDHI and AMBEDKAR sought to right this wrong, but the differences between their approach was by the terms they described this community:  </a:t>
            </a:r>
            <a:r>
              <a:rPr lang="en-US" b="1" dirty="0">
                <a:highlight>
                  <a:srgbClr val="FFFF00"/>
                </a:highlight>
              </a:rPr>
              <a:t>HARIJAN</a:t>
            </a:r>
            <a:r>
              <a:rPr lang="en-US" dirty="0"/>
              <a:t> vs </a:t>
            </a:r>
            <a:r>
              <a:rPr lang="en-US" b="1" dirty="0">
                <a:highlight>
                  <a:srgbClr val="FFFF00"/>
                </a:highlight>
              </a:rPr>
              <a:t>DALIT</a:t>
            </a:r>
          </a:p>
          <a:p>
            <a:r>
              <a:rPr lang="en-US" dirty="0"/>
              <a:t>CONSTITUTION of 1950 was the single most radical step toward equality in the history of Dalits, but not enough</a:t>
            </a:r>
          </a:p>
          <a:p>
            <a:r>
              <a:rPr lang="en-US" dirty="0"/>
              <a:t>Needed to organize politically too</a:t>
            </a:r>
          </a:p>
        </p:txBody>
      </p:sp>
    </p:spTree>
    <p:extLst>
      <p:ext uri="{BB962C8B-B14F-4D97-AF65-F5344CB8AC3E}">
        <p14:creationId xmlns:p14="http://schemas.microsoft.com/office/powerpoint/2010/main" val="256594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4627-2EEA-4E66-8F2F-4C8C686FB529}"/>
              </a:ext>
            </a:extLst>
          </p:cNvPr>
          <p:cNvSpPr>
            <a:spLocks noGrp="1"/>
          </p:cNvSpPr>
          <p:nvPr>
            <p:ph type="title"/>
          </p:nvPr>
        </p:nvSpPr>
        <p:spPr/>
        <p:txBody>
          <a:bodyPr/>
          <a:lstStyle/>
          <a:p>
            <a:r>
              <a:rPr lang="en-US" dirty="0"/>
              <a:t>Dalit/Harijan Politics</a:t>
            </a:r>
          </a:p>
        </p:txBody>
      </p:sp>
      <p:sp>
        <p:nvSpPr>
          <p:cNvPr id="3" name="Content Placeholder 2">
            <a:extLst>
              <a:ext uri="{FF2B5EF4-FFF2-40B4-BE49-F238E27FC236}">
                <a16:creationId xmlns:a16="http://schemas.microsoft.com/office/drawing/2014/main" id="{8B5B2786-AFAB-4C83-A512-7DABBC93780F}"/>
              </a:ext>
            </a:extLst>
          </p:cNvPr>
          <p:cNvSpPr>
            <a:spLocks noGrp="1"/>
          </p:cNvSpPr>
          <p:nvPr>
            <p:ph idx="1"/>
          </p:nvPr>
        </p:nvSpPr>
        <p:spPr>
          <a:xfrm>
            <a:off x="71021" y="1313895"/>
            <a:ext cx="11887200" cy="5477522"/>
          </a:xfrm>
        </p:spPr>
        <p:txBody>
          <a:bodyPr/>
          <a:lstStyle/>
          <a:p>
            <a:r>
              <a:rPr lang="en-US" dirty="0"/>
              <a:t>Groups like the Communist Party of India organized Dalit groups</a:t>
            </a:r>
          </a:p>
          <a:p>
            <a:r>
              <a:rPr lang="en-US" dirty="0"/>
              <a:t>But the two major forces shaping this politics were “Harijan” leaders within the INC such as Babu JAGJIVAN RAM and of course </a:t>
            </a:r>
            <a:r>
              <a:rPr lang="en-US" b="1" dirty="0">
                <a:highlight>
                  <a:srgbClr val="FFFF00"/>
                </a:highlight>
              </a:rPr>
              <a:t>AMBEDKAR </a:t>
            </a:r>
            <a:r>
              <a:rPr lang="en-US" dirty="0"/>
              <a:t>himself, who organized outside of the INC</a:t>
            </a:r>
          </a:p>
          <a:p>
            <a:r>
              <a:rPr lang="en-US" dirty="0"/>
              <a:t>“Educate, Agitate, Organize” was the slogan of his REPULICAN PARTY of INDIA (RPI)</a:t>
            </a:r>
          </a:p>
          <a:p>
            <a:r>
              <a:rPr lang="en-US" dirty="0"/>
              <a:t>Reservations of seats in Parliament, Assemblies, in government jobs and in state educational institutions helped</a:t>
            </a:r>
          </a:p>
          <a:p>
            <a:r>
              <a:rPr lang="en-US" dirty="0"/>
              <a:t>Many Harijan groups preferred to support the party of Gandhi and Nehru</a:t>
            </a:r>
          </a:p>
          <a:p>
            <a:r>
              <a:rPr lang="en-US" dirty="0"/>
              <a:t>All former untouchables, though, faced blowback from the traditionally privileged, whether it was outright violence or social snubs (382-83)</a:t>
            </a:r>
          </a:p>
          <a:p>
            <a:endParaRPr lang="en-US" dirty="0"/>
          </a:p>
        </p:txBody>
      </p:sp>
    </p:spTree>
    <p:extLst>
      <p:ext uri="{BB962C8B-B14F-4D97-AF65-F5344CB8AC3E}">
        <p14:creationId xmlns:p14="http://schemas.microsoft.com/office/powerpoint/2010/main" val="397232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t>
            </a:r>
          </a:p>
        </p:txBody>
      </p:sp>
      <p:sp>
        <p:nvSpPr>
          <p:cNvPr id="3" name="Content Placeholder 2"/>
          <p:cNvSpPr>
            <a:spLocks noGrp="1"/>
          </p:cNvSpPr>
          <p:nvPr>
            <p:ph idx="1"/>
          </p:nvPr>
        </p:nvSpPr>
        <p:spPr>
          <a:xfrm>
            <a:off x="419878" y="1436915"/>
            <a:ext cx="10933922" cy="5122506"/>
          </a:xfrm>
        </p:spPr>
        <p:txBody>
          <a:bodyPr/>
          <a:lstStyle/>
          <a:p>
            <a:r>
              <a:rPr lang="en-US" dirty="0"/>
              <a:t>Some that challenge the system from within, e.g., KASHMIR or Naga separatism (Chapters 12-13)</a:t>
            </a:r>
          </a:p>
          <a:p>
            <a:r>
              <a:rPr lang="en-US" dirty="0"/>
              <a:t>Others emerge from the democratic order Nehru had helped to create, regional parties and Communist Party of India</a:t>
            </a:r>
          </a:p>
          <a:p>
            <a:pPr lvl="0"/>
            <a:r>
              <a:rPr lang="en-US" dirty="0">
                <a:solidFill>
                  <a:prstClr val="black"/>
                </a:solidFill>
              </a:rPr>
              <a:t>Others from outside of India, e.g., CHINA war in 1962</a:t>
            </a:r>
          </a:p>
          <a:p>
            <a:r>
              <a:rPr lang="en-US" b="1" i="1" dirty="0"/>
              <a:t>Overall theme of chapters 12-16 is that the record Nehru’s leadership is ultimately a MIXED record   </a:t>
            </a:r>
          </a:p>
          <a:p>
            <a:pPr lvl="1"/>
            <a:r>
              <a:rPr lang="en-US" b="1" i="1" dirty="0"/>
              <a:t>Some major successes others not too great</a:t>
            </a:r>
          </a:p>
          <a:p>
            <a:pPr lvl="1"/>
            <a:r>
              <a:rPr lang="en-US" b="1" i="1" dirty="0"/>
              <a:t>Chapters support a variety of possible positions you can take up in  discussion two</a:t>
            </a:r>
            <a:endParaRPr lang="en-US" dirty="0">
              <a:solidFill>
                <a:prstClr val="black"/>
              </a:solidFill>
            </a:endParaRPr>
          </a:p>
          <a:p>
            <a:endParaRPr lang="en-US" dirty="0"/>
          </a:p>
        </p:txBody>
      </p:sp>
    </p:spTree>
    <p:extLst>
      <p:ext uri="{BB962C8B-B14F-4D97-AF65-F5344CB8AC3E}">
        <p14:creationId xmlns:p14="http://schemas.microsoft.com/office/powerpoint/2010/main" val="2123515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688B-5F09-4E2F-A714-BDF5B14ECB4C}"/>
              </a:ext>
            </a:extLst>
          </p:cNvPr>
          <p:cNvSpPr>
            <a:spLocks noGrp="1"/>
          </p:cNvSpPr>
          <p:nvPr>
            <p:ph type="title"/>
          </p:nvPr>
        </p:nvSpPr>
        <p:spPr/>
        <p:txBody>
          <a:bodyPr/>
          <a:lstStyle/>
          <a:p>
            <a:r>
              <a:rPr lang="en-US" dirty="0"/>
              <a:t>Minorities in Nehru’s India	</a:t>
            </a:r>
          </a:p>
        </p:txBody>
      </p:sp>
      <p:sp>
        <p:nvSpPr>
          <p:cNvPr id="3" name="Content Placeholder 2">
            <a:extLst>
              <a:ext uri="{FF2B5EF4-FFF2-40B4-BE49-F238E27FC236}">
                <a16:creationId xmlns:a16="http://schemas.microsoft.com/office/drawing/2014/main" id="{DDC1F0C3-166D-40DA-9AE7-29D691006CA6}"/>
              </a:ext>
            </a:extLst>
          </p:cNvPr>
          <p:cNvSpPr>
            <a:spLocks noGrp="1"/>
          </p:cNvSpPr>
          <p:nvPr>
            <p:ph idx="1"/>
          </p:nvPr>
        </p:nvSpPr>
        <p:spPr>
          <a:xfrm>
            <a:off x="62144" y="1455938"/>
            <a:ext cx="11825056" cy="5335479"/>
          </a:xfrm>
        </p:spPr>
        <p:txBody>
          <a:bodyPr>
            <a:normAutofit fontScale="92500" lnSpcReduction="10000"/>
          </a:bodyPr>
          <a:lstStyle/>
          <a:p>
            <a:r>
              <a:rPr lang="en-US" dirty="0"/>
              <a:t>Was Nehru able to curb majoritarianism or upper caste assumptions of privilege entirely?  Certainly not</a:t>
            </a:r>
          </a:p>
          <a:p>
            <a:r>
              <a:rPr lang="en-US" dirty="0"/>
              <a:t>Would it have been better without someone like him?  Unlikely</a:t>
            </a:r>
          </a:p>
          <a:p>
            <a:r>
              <a:rPr lang="en-US" dirty="0"/>
              <a:t>An editor, also a bitter opponent of Nehru, wrote about the “reactionary forces” who, “had Nehru shown the slightest weakness, . . . would have turned this country into a Hindu state in which the minorities. . . could not have lived with any measure of safety or security.” </a:t>
            </a:r>
          </a:p>
          <a:p>
            <a:r>
              <a:rPr lang="en-US" dirty="0"/>
              <a:t>It was also to Nehru’s ‘everlasting credit, he wrote, “that he insisted that Untouchables be granted full rights, such that ‘in public life and in all government action, the equality of man would be scrupulously maintained in the secular state of India”</a:t>
            </a:r>
          </a:p>
          <a:p>
            <a:r>
              <a:rPr lang="en-US" dirty="0"/>
              <a:t>THIS is one reason why the present Hindu Nationalists ruling India see Nehru as their biggest historical enemy, and insist on undermining Nehru at every stage and in every way possible</a:t>
            </a:r>
          </a:p>
        </p:txBody>
      </p:sp>
    </p:spTree>
    <p:extLst>
      <p:ext uri="{BB962C8B-B14F-4D97-AF65-F5344CB8AC3E}">
        <p14:creationId xmlns:p14="http://schemas.microsoft.com/office/powerpoint/2010/main" val="359595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30040-0928-4BEE-AF41-41030231D5DF}"/>
              </a:ext>
            </a:extLst>
          </p:cNvPr>
          <p:cNvSpPr>
            <a:spLocks noGrp="1"/>
          </p:cNvSpPr>
          <p:nvPr>
            <p:ph type="title"/>
          </p:nvPr>
        </p:nvSpPr>
        <p:spPr/>
        <p:txBody>
          <a:bodyPr/>
          <a:lstStyle/>
          <a:p>
            <a:r>
              <a:rPr lang="en-US" dirty="0"/>
              <a:t>Kashmir:  The Ideological Dimension</a:t>
            </a:r>
          </a:p>
        </p:txBody>
      </p:sp>
      <p:sp>
        <p:nvSpPr>
          <p:cNvPr id="3" name="Content Placeholder 2">
            <a:extLst>
              <a:ext uri="{FF2B5EF4-FFF2-40B4-BE49-F238E27FC236}">
                <a16:creationId xmlns:a16="http://schemas.microsoft.com/office/drawing/2014/main" id="{510E983F-56D2-4D7D-A170-E2E700270468}"/>
              </a:ext>
            </a:extLst>
          </p:cNvPr>
          <p:cNvSpPr>
            <a:spLocks noGrp="1"/>
          </p:cNvSpPr>
          <p:nvPr>
            <p:ph idx="1"/>
          </p:nvPr>
        </p:nvSpPr>
        <p:spPr>
          <a:xfrm>
            <a:off x="438539" y="1427584"/>
            <a:ext cx="10915261" cy="5271796"/>
          </a:xfrm>
        </p:spPr>
        <p:txBody>
          <a:bodyPr>
            <a:normAutofit fontScale="92500" lnSpcReduction="10000"/>
          </a:bodyPr>
          <a:lstStyle/>
          <a:p>
            <a:r>
              <a:rPr lang="en-US" dirty="0"/>
              <a:t>Very important in this respect to understand not only the POLITICAL or GEOPOLITICAL historical context, but the IDEOLOGICAL place of Kashmir in Imagination of India, Pakistan, and Kashmir</a:t>
            </a:r>
          </a:p>
          <a:p>
            <a:r>
              <a:rPr lang="en-US" dirty="0"/>
              <a:t>For Pakistan, accession of Kashmir to India was wrong:  Kashmir, with a Muslim majority had to be part of Pakistan (the K in original acronym making </a:t>
            </a:r>
            <a:r>
              <a:rPr lang="en-US" u="sng" dirty="0"/>
              <a:t>P</a:t>
            </a:r>
            <a:r>
              <a:rPr lang="en-US" dirty="0"/>
              <a:t>(</a:t>
            </a:r>
            <a:r>
              <a:rPr lang="en-US" dirty="0" err="1"/>
              <a:t>unjab</a:t>
            </a:r>
            <a:r>
              <a:rPr lang="en-US" dirty="0"/>
              <a:t>), </a:t>
            </a:r>
            <a:r>
              <a:rPr lang="en-US" u="sng" dirty="0" err="1"/>
              <a:t>A</a:t>
            </a:r>
            <a:r>
              <a:rPr lang="en-US" dirty="0" err="1"/>
              <a:t>fghania</a:t>
            </a:r>
            <a:r>
              <a:rPr lang="en-US" dirty="0"/>
              <a:t>, </a:t>
            </a:r>
            <a:r>
              <a:rPr lang="en-US" u="sng" dirty="0"/>
              <a:t>K</a:t>
            </a:r>
            <a:r>
              <a:rPr lang="en-US" dirty="0"/>
              <a:t>ashmir, </a:t>
            </a:r>
            <a:r>
              <a:rPr lang="en-US" u="sng" dirty="0"/>
              <a:t>S</a:t>
            </a:r>
            <a:r>
              <a:rPr lang="en-US" dirty="0"/>
              <a:t>ind and </a:t>
            </a:r>
            <a:r>
              <a:rPr lang="en-US" dirty="0" err="1"/>
              <a:t>Baluchis</a:t>
            </a:r>
            <a:r>
              <a:rPr lang="en-US" u="sng" dirty="0" err="1"/>
              <a:t>TAN</a:t>
            </a:r>
            <a:r>
              <a:rPr lang="en-US" u="sng" dirty="0"/>
              <a:t>)</a:t>
            </a:r>
            <a:endParaRPr lang="en-US" dirty="0"/>
          </a:p>
          <a:p>
            <a:r>
              <a:rPr lang="en-US" dirty="0"/>
              <a:t>For NEHRU’s India, India was premised on the idea of diversity.  Religion nothing to do with citizenship.  Hindus AND MUSLIMS belong equally to India.  Kashmir critical for that claim</a:t>
            </a:r>
          </a:p>
          <a:p>
            <a:r>
              <a:rPr lang="en-US" dirty="0"/>
              <a:t>THIRD and one that GUHA DOES NOT REALLY tell us much about: ABDULLAH popular precisely because he stood for KASHMIRIYAT highlighting the UNIQUENESS of Kashmir as </a:t>
            </a:r>
            <a:r>
              <a:rPr lang="en-US" i="1" dirty="0"/>
              <a:t>different from both India AND Pakistan</a:t>
            </a:r>
          </a:p>
          <a:p>
            <a:pPr lvl="1"/>
            <a:r>
              <a:rPr lang="en-US" dirty="0"/>
              <a:t>BEYOND Hari Singh’s ambitions, there may well have been a real groundswell of support for the AUTONOMY if not the INDEPENDENCE of Kashmir at the POPULAR level</a:t>
            </a:r>
          </a:p>
        </p:txBody>
      </p:sp>
    </p:spTree>
    <p:extLst>
      <p:ext uri="{BB962C8B-B14F-4D97-AF65-F5344CB8AC3E}">
        <p14:creationId xmlns:p14="http://schemas.microsoft.com/office/powerpoint/2010/main" val="79233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E1F09-9A0D-4EC6-878A-C175F12B621F}"/>
              </a:ext>
            </a:extLst>
          </p:cNvPr>
          <p:cNvSpPr>
            <a:spLocks noGrp="1"/>
          </p:cNvSpPr>
          <p:nvPr>
            <p:ph type="title"/>
          </p:nvPr>
        </p:nvSpPr>
        <p:spPr/>
        <p:txBody>
          <a:bodyPr/>
          <a:lstStyle/>
          <a:p>
            <a:r>
              <a:rPr lang="en-US" dirty="0"/>
              <a:t>Kashmir	 Issue in Nehru’s Time:  Overview</a:t>
            </a:r>
          </a:p>
        </p:txBody>
      </p:sp>
      <p:sp>
        <p:nvSpPr>
          <p:cNvPr id="3" name="Content Placeholder 2">
            <a:extLst>
              <a:ext uri="{FF2B5EF4-FFF2-40B4-BE49-F238E27FC236}">
                <a16:creationId xmlns:a16="http://schemas.microsoft.com/office/drawing/2014/main" id="{D70B9D5A-4495-47B7-9EBD-3D93222F4FD7}"/>
              </a:ext>
            </a:extLst>
          </p:cNvPr>
          <p:cNvSpPr>
            <a:spLocks noGrp="1"/>
          </p:cNvSpPr>
          <p:nvPr>
            <p:ph idx="1"/>
          </p:nvPr>
        </p:nvSpPr>
        <p:spPr>
          <a:xfrm>
            <a:off x="390525" y="1590675"/>
            <a:ext cx="11277600" cy="4902200"/>
          </a:xfrm>
        </p:spPr>
        <p:txBody>
          <a:bodyPr>
            <a:normAutofit/>
          </a:bodyPr>
          <a:lstStyle/>
          <a:p>
            <a:r>
              <a:rPr lang="en-US" sz="3600" dirty="0"/>
              <a:t>Sheikh Abdullah’s ambivalence on accession to India, particularly in the context of Hindu political mobilization in Jammu</a:t>
            </a:r>
          </a:p>
          <a:p>
            <a:pPr lvl="1"/>
            <a:r>
              <a:rPr lang="en-US" sz="3600" dirty="0"/>
              <a:t>Abdullah’s </a:t>
            </a:r>
            <a:r>
              <a:rPr lang="en-US" sz="3600" b="1" i="1" dirty="0"/>
              <a:t>idea of </a:t>
            </a:r>
            <a:r>
              <a:rPr lang="en-US" sz="3600" b="1" i="1" dirty="0" err="1"/>
              <a:t>Kashmiriat</a:t>
            </a:r>
            <a:r>
              <a:rPr lang="en-US" sz="3600" b="1" i="1" dirty="0"/>
              <a:t>,</a:t>
            </a:r>
            <a:r>
              <a:rPr lang="en-US" sz="3600" dirty="0"/>
              <a:t> often drifted into idea of an independent Kashmir</a:t>
            </a:r>
          </a:p>
          <a:p>
            <a:pPr lvl="1"/>
            <a:r>
              <a:rPr lang="en-US" sz="3600" dirty="0"/>
              <a:t>Abdullah’s popularity high in VALLEY, but not so in JAMMU,   </a:t>
            </a:r>
            <a:r>
              <a:rPr lang="en-US" sz="3600" b="1" dirty="0"/>
              <a:t>PRAJA PARISHAD </a:t>
            </a:r>
            <a:r>
              <a:rPr lang="en-US" sz="3600" dirty="0"/>
              <a:t>formed in 1949</a:t>
            </a:r>
          </a:p>
          <a:p>
            <a:r>
              <a:rPr lang="en-US" sz="3600" dirty="0"/>
              <a:t>The role of the </a:t>
            </a:r>
            <a:r>
              <a:rPr lang="en-US" sz="3600" dirty="0" err="1"/>
              <a:t>Praja</a:t>
            </a:r>
            <a:r>
              <a:rPr lang="en-US" sz="3600" dirty="0"/>
              <a:t> Parishad, Jana Sangh in “communal” mobilization against Abdullah</a:t>
            </a:r>
          </a:p>
        </p:txBody>
      </p:sp>
    </p:spTree>
    <p:extLst>
      <p:ext uri="{BB962C8B-B14F-4D97-AF65-F5344CB8AC3E}">
        <p14:creationId xmlns:p14="http://schemas.microsoft.com/office/powerpoint/2010/main" val="153737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E6036-6CC6-482C-B6C2-286D0777E48A}"/>
              </a:ext>
            </a:extLst>
          </p:cNvPr>
          <p:cNvSpPr>
            <a:spLocks noGrp="1"/>
          </p:cNvSpPr>
          <p:nvPr>
            <p:ph type="title"/>
          </p:nvPr>
        </p:nvSpPr>
        <p:spPr/>
        <p:txBody>
          <a:bodyPr/>
          <a:lstStyle/>
          <a:p>
            <a:r>
              <a:rPr lang="en-US" dirty="0"/>
              <a:t>Kashmiri Politics	</a:t>
            </a:r>
          </a:p>
        </p:txBody>
      </p:sp>
      <p:sp>
        <p:nvSpPr>
          <p:cNvPr id="3" name="Content Placeholder 2">
            <a:extLst>
              <a:ext uri="{FF2B5EF4-FFF2-40B4-BE49-F238E27FC236}">
                <a16:creationId xmlns:a16="http://schemas.microsoft.com/office/drawing/2014/main" id="{C319519A-D25E-4282-9664-5BF0A8953A06}"/>
              </a:ext>
            </a:extLst>
          </p:cNvPr>
          <p:cNvSpPr>
            <a:spLocks noGrp="1"/>
          </p:cNvSpPr>
          <p:nvPr>
            <p:ph idx="1"/>
          </p:nvPr>
        </p:nvSpPr>
        <p:spPr>
          <a:xfrm>
            <a:off x="502508" y="1825624"/>
            <a:ext cx="10851292" cy="4888213"/>
          </a:xfrm>
        </p:spPr>
        <p:txBody>
          <a:bodyPr>
            <a:normAutofit fontScale="92500" lnSpcReduction="10000"/>
          </a:bodyPr>
          <a:lstStyle/>
          <a:p>
            <a:r>
              <a:rPr lang="en-US" dirty="0"/>
              <a:t>Shyama Prasad Mukherjee (leader of  Jana Sangh) die in custody in 1953.  Massive protests that push Abdullah to “rethink” ties to India</a:t>
            </a:r>
          </a:p>
          <a:p>
            <a:r>
              <a:rPr lang="en-US" dirty="0"/>
              <a:t>Split engineered in National Conference (Abdullah’s party) and Abdullah’s government dismissed, </a:t>
            </a:r>
            <a:r>
              <a:rPr lang="en-US" dirty="0" err="1"/>
              <a:t>Bakshi</a:t>
            </a:r>
            <a:r>
              <a:rPr lang="en-US" dirty="0"/>
              <a:t> Ghulam Muhammad installed as Premier and Abdullah arrested</a:t>
            </a:r>
          </a:p>
          <a:p>
            <a:r>
              <a:rPr lang="en-US" dirty="0" err="1"/>
              <a:t>Bakshi</a:t>
            </a:r>
            <a:r>
              <a:rPr lang="en-US" dirty="0"/>
              <a:t> was a populist but serious charges of nepotism and corruption. </a:t>
            </a:r>
            <a:r>
              <a:rPr lang="en-US" dirty="0" err="1"/>
              <a:t>Bakshi</a:t>
            </a:r>
            <a:r>
              <a:rPr lang="en-US" dirty="0"/>
              <a:t> seen as “India’s man” and his corruption came to be associated with Nehru and India</a:t>
            </a:r>
          </a:p>
          <a:p>
            <a:r>
              <a:rPr lang="en-US" dirty="0"/>
              <a:t>Abdullah released and rearrested in 1958.  Both in 1953 and 1958, on charges that even Guha says were “trumped up”</a:t>
            </a:r>
          </a:p>
          <a:p>
            <a:r>
              <a:rPr lang="en-US" dirty="0"/>
              <a:t>The HAZRATBAL incident (loss of a relic from mosque), loss to China, and Nehru’s desire to “settle” Kashmir all lead to Abdullah’s release in 1963 and Nehru’s last attempt to solve the Kashmir conundrum</a:t>
            </a:r>
          </a:p>
          <a:p>
            <a:endParaRPr lang="en-US" dirty="0"/>
          </a:p>
        </p:txBody>
      </p:sp>
    </p:spTree>
    <p:extLst>
      <p:ext uri="{BB962C8B-B14F-4D97-AF65-F5344CB8AC3E}">
        <p14:creationId xmlns:p14="http://schemas.microsoft.com/office/powerpoint/2010/main" val="25138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46BD-BDBC-4BDA-AC6A-478E9D84C491}"/>
              </a:ext>
            </a:extLst>
          </p:cNvPr>
          <p:cNvSpPr>
            <a:spLocks noGrp="1"/>
          </p:cNvSpPr>
          <p:nvPr>
            <p:ph type="title"/>
          </p:nvPr>
        </p:nvSpPr>
        <p:spPr/>
        <p:txBody>
          <a:bodyPr/>
          <a:lstStyle/>
          <a:p>
            <a:r>
              <a:rPr lang="en-US" dirty="0"/>
              <a:t>Context for Nehru’s last attempts on Kashmir</a:t>
            </a:r>
          </a:p>
        </p:txBody>
      </p:sp>
      <p:sp>
        <p:nvSpPr>
          <p:cNvPr id="3" name="Content Placeholder 2">
            <a:extLst>
              <a:ext uri="{FF2B5EF4-FFF2-40B4-BE49-F238E27FC236}">
                <a16:creationId xmlns:a16="http://schemas.microsoft.com/office/drawing/2014/main" id="{A79F0B4F-A3FE-4601-A7B4-59902CAF0638}"/>
              </a:ext>
            </a:extLst>
          </p:cNvPr>
          <p:cNvSpPr>
            <a:spLocks noGrp="1"/>
          </p:cNvSpPr>
          <p:nvPr>
            <p:ph idx="1"/>
          </p:nvPr>
        </p:nvSpPr>
        <p:spPr>
          <a:xfrm>
            <a:off x="502508" y="1622853"/>
            <a:ext cx="10851291" cy="5058033"/>
          </a:xfrm>
        </p:spPr>
        <p:txBody>
          <a:bodyPr>
            <a:normAutofit/>
          </a:bodyPr>
          <a:lstStyle/>
          <a:p>
            <a:r>
              <a:rPr lang="en-US" dirty="0"/>
              <a:t>Abdullah committed to secularism and a multicultural Kashmir (thus close to Nehru in vision).  But also an ambitious politician willing to use *any* leverage he had to forward his politics. Settle  for what he got for a while and then try to push the stakes up when he could</a:t>
            </a:r>
          </a:p>
          <a:p>
            <a:r>
              <a:rPr lang="en-US" dirty="0"/>
              <a:t>Climate of POSSESSIVE NATIONALISM, not just Hindu Right parties but also sections within the INC (especially old right wing of party)</a:t>
            </a:r>
          </a:p>
          <a:p>
            <a:pPr lvl="1"/>
            <a:r>
              <a:rPr lang="en-US" dirty="0"/>
              <a:t>Kashmir is OURS, the accession is SETTLED, we will not GIVE AWAY WHAT IS OURS.  No real concern for the feelings of KASHMIRIS</a:t>
            </a:r>
          </a:p>
          <a:p>
            <a:pPr lvl="1"/>
            <a:r>
              <a:rPr lang="en-US" dirty="0"/>
              <a:t>Abdullah’s later visit to PAKISTAN suggests mainstream opinion there not very different</a:t>
            </a:r>
          </a:p>
          <a:p>
            <a:pPr lvl="1"/>
            <a:endParaRPr lang="en-US" dirty="0"/>
          </a:p>
          <a:p>
            <a:endParaRPr lang="en-US" dirty="0"/>
          </a:p>
          <a:p>
            <a:endParaRPr lang="en-US" dirty="0"/>
          </a:p>
        </p:txBody>
      </p:sp>
    </p:spTree>
    <p:extLst>
      <p:ext uri="{BB962C8B-B14F-4D97-AF65-F5344CB8AC3E}">
        <p14:creationId xmlns:p14="http://schemas.microsoft.com/office/powerpoint/2010/main" val="391964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4A5A8-D722-4A2C-A4C6-405C7693314D}"/>
              </a:ext>
            </a:extLst>
          </p:cNvPr>
          <p:cNvSpPr>
            <a:spLocks noGrp="1"/>
          </p:cNvSpPr>
          <p:nvPr>
            <p:ph type="title"/>
          </p:nvPr>
        </p:nvSpPr>
        <p:spPr/>
        <p:txBody>
          <a:bodyPr/>
          <a:lstStyle/>
          <a:p>
            <a:r>
              <a:rPr lang="en-US" dirty="0"/>
              <a:t>Contemporary Context</a:t>
            </a:r>
          </a:p>
        </p:txBody>
      </p:sp>
      <p:sp>
        <p:nvSpPr>
          <p:cNvPr id="3" name="Content Placeholder 2">
            <a:extLst>
              <a:ext uri="{FF2B5EF4-FFF2-40B4-BE49-F238E27FC236}">
                <a16:creationId xmlns:a16="http://schemas.microsoft.com/office/drawing/2014/main" id="{BE4CDA58-3ED0-4D7E-8B80-E901BD46E059}"/>
              </a:ext>
            </a:extLst>
          </p:cNvPr>
          <p:cNvSpPr>
            <a:spLocks noGrp="1"/>
          </p:cNvSpPr>
          <p:nvPr>
            <p:ph idx="1"/>
          </p:nvPr>
        </p:nvSpPr>
        <p:spPr>
          <a:xfrm>
            <a:off x="401216" y="1825625"/>
            <a:ext cx="10952584" cy="4929738"/>
          </a:xfrm>
        </p:spPr>
        <p:txBody>
          <a:bodyPr>
            <a:normAutofit fontScale="92500" lnSpcReduction="20000"/>
          </a:bodyPr>
          <a:lstStyle/>
          <a:p>
            <a:r>
              <a:rPr lang="en-US" b="1" dirty="0"/>
              <a:t>In August 2019- Indian government stripped Jammu and Kashmir state of the special status that gave it significant autonomy.  In fact J&amp;K no longer a STATE at all, but two UNION TERRITORIES J&amp;K and Ladakh.</a:t>
            </a:r>
          </a:p>
          <a:p>
            <a:r>
              <a:rPr lang="en-US" dirty="0"/>
              <a:t>To understand the significance of this step though, we have to return to HISTORY we examine in this course</a:t>
            </a:r>
            <a:endParaRPr lang="en-US" b="1" dirty="0"/>
          </a:p>
          <a:p>
            <a:r>
              <a:rPr lang="en-US" dirty="0"/>
              <a:t>At the very start of this chapter, Guha points out that “The Indian Constitution treated Kashmir as part of the Indian Union, but “guaranteed the state a certain autonomy; thus Article 370 specified that the president </a:t>
            </a:r>
            <a:r>
              <a:rPr lang="en-US" b="1" dirty="0"/>
              <a:t>would consult the state government with regard to subjects other than </a:t>
            </a:r>
            <a:r>
              <a:rPr lang="en-US" b="1" dirty="0" err="1"/>
              <a:t>defence</a:t>
            </a:r>
            <a:r>
              <a:rPr lang="en-US" b="1" dirty="0"/>
              <a:t>, foreign affairs, and communications</a:t>
            </a:r>
            <a:r>
              <a:rPr lang="en-US" dirty="0"/>
              <a:t>”</a:t>
            </a:r>
          </a:p>
          <a:p>
            <a:r>
              <a:rPr lang="en-US" dirty="0"/>
              <a:t>He also asks question that is very telling for our own times:  “Could a Muslim majority state exist, without undue fuss or friction, in a Hindu-dominated but ostensibly ‘secular’ India?”</a:t>
            </a:r>
          </a:p>
          <a:p>
            <a:r>
              <a:rPr lang="en-US" b="1" dirty="0"/>
              <a:t>BOTH</a:t>
            </a:r>
            <a:r>
              <a:rPr lang="en-US" dirty="0"/>
              <a:t> of these questions animate the contemporary situation</a:t>
            </a:r>
            <a:endParaRPr lang="en-US" b="1" dirty="0"/>
          </a:p>
          <a:p>
            <a:endParaRPr lang="en-US" dirty="0"/>
          </a:p>
        </p:txBody>
      </p:sp>
    </p:spTree>
    <p:extLst>
      <p:ext uri="{BB962C8B-B14F-4D97-AF65-F5344CB8AC3E}">
        <p14:creationId xmlns:p14="http://schemas.microsoft.com/office/powerpoint/2010/main" val="413440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919651" cy="854075"/>
          </a:xfrm>
        </p:spPr>
        <p:txBody>
          <a:bodyPr/>
          <a:lstStyle/>
          <a:p>
            <a:r>
              <a:rPr lang="en-US" dirty="0"/>
              <a:t>Northeastern Challenges</a:t>
            </a:r>
          </a:p>
        </p:txBody>
      </p:sp>
      <p:sp>
        <p:nvSpPr>
          <p:cNvPr id="4" name="Content Placeholder 3"/>
          <p:cNvSpPr>
            <a:spLocks noGrp="1"/>
          </p:cNvSpPr>
          <p:nvPr>
            <p:ph sz="half" idx="1"/>
          </p:nvPr>
        </p:nvSpPr>
        <p:spPr>
          <a:xfrm>
            <a:off x="252549" y="1219200"/>
            <a:ext cx="6278880" cy="5638799"/>
          </a:xfrm>
        </p:spPr>
        <p:txBody>
          <a:bodyPr>
            <a:normAutofit fontScale="85000" lnSpcReduction="20000"/>
          </a:bodyPr>
          <a:lstStyle/>
          <a:p>
            <a:r>
              <a:rPr lang="en-US" dirty="0"/>
              <a:t>Northeastern corner often completely IGNORED in discussions of India.  WHY?</a:t>
            </a:r>
          </a:p>
          <a:p>
            <a:r>
              <a:rPr lang="en-US" dirty="0"/>
              <a:t>Colonialism, </a:t>
            </a:r>
            <a:r>
              <a:rPr lang="en-US" b="1" dirty="0"/>
              <a:t>indirect rule in many parts of this area</a:t>
            </a:r>
            <a:r>
              <a:rPr lang="en-US" dirty="0"/>
              <a:t>, with some independent kingdoms, e.g., Manipur, Tripura, and other TRIBAL areas, with special laws, paternalist British protection.</a:t>
            </a:r>
          </a:p>
          <a:p>
            <a:r>
              <a:rPr lang="en-US" dirty="0"/>
              <a:t>When rest of India demanding British leave, the special relationship with tribes became important for many British administrators.... unlike the rest of the ungrateful natives, at least THESE FOLKS love us and need us!  </a:t>
            </a:r>
          </a:p>
          <a:p>
            <a:r>
              <a:rPr lang="en-US" dirty="0"/>
              <a:t>Partly as a result  Nationalism, weak. Assam has strong INC presence but NOT in NEFA, Manipur, and specially not in the NAGA hills</a:t>
            </a:r>
          </a:p>
          <a:p>
            <a:r>
              <a:rPr lang="en-US" dirty="0"/>
              <a:t>Religious cultural and ethnic differences with most of India</a:t>
            </a:r>
          </a:p>
          <a:p>
            <a:r>
              <a:rPr lang="en-US" dirty="0"/>
              <a:t>Geographically cut off from the rest of “mainstream” India after independence and partition </a:t>
            </a:r>
          </a:p>
        </p:txBody>
      </p:sp>
      <p:pic>
        <p:nvPicPr>
          <p:cNvPr id="6" name="Content Placeholder 5"/>
          <p:cNvPicPr>
            <a:picLocks noGrp="1" noChangeAspect="1"/>
          </p:cNvPicPr>
          <p:nvPr>
            <p:ph sz="half" idx="2"/>
          </p:nvPr>
        </p:nvPicPr>
        <p:blipFill>
          <a:blip r:embed="rId2"/>
          <a:stretch>
            <a:fillRect/>
          </a:stretch>
        </p:blipFill>
        <p:spPr>
          <a:xfrm>
            <a:off x="6531429" y="3812976"/>
            <a:ext cx="2736667" cy="3045024"/>
          </a:xfrm>
          <a:prstGeom prst="rect">
            <a:avLst/>
          </a:prstGeom>
        </p:spPr>
      </p:pic>
      <p:pic>
        <p:nvPicPr>
          <p:cNvPr id="7" name="Picture 6"/>
          <p:cNvPicPr>
            <a:picLocks noChangeAspect="1"/>
          </p:cNvPicPr>
          <p:nvPr/>
        </p:nvPicPr>
        <p:blipFill>
          <a:blip r:embed="rId3"/>
          <a:stretch>
            <a:fillRect/>
          </a:stretch>
        </p:blipFill>
        <p:spPr>
          <a:xfrm>
            <a:off x="6871063" y="225044"/>
            <a:ext cx="4413131" cy="3654624"/>
          </a:xfrm>
          <a:prstGeom prst="rect">
            <a:avLst/>
          </a:prstGeom>
        </p:spPr>
      </p:pic>
    </p:spTree>
    <p:extLst>
      <p:ext uri="{BB962C8B-B14F-4D97-AF65-F5344CB8AC3E}">
        <p14:creationId xmlns:p14="http://schemas.microsoft.com/office/powerpoint/2010/main" val="253581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Nagaland</a:t>
            </a:r>
          </a:p>
        </p:txBody>
      </p:sp>
      <p:sp>
        <p:nvSpPr>
          <p:cNvPr id="3" name="Content Placeholder 2"/>
          <p:cNvSpPr>
            <a:spLocks noGrp="1"/>
          </p:cNvSpPr>
          <p:nvPr>
            <p:ph sz="half" idx="1"/>
          </p:nvPr>
        </p:nvSpPr>
        <p:spPr>
          <a:xfrm>
            <a:off x="339633" y="1323702"/>
            <a:ext cx="6714309" cy="5534297"/>
          </a:xfrm>
        </p:spPr>
        <p:txBody>
          <a:bodyPr>
            <a:normAutofit fontScale="77500" lnSpcReduction="20000"/>
          </a:bodyPr>
          <a:lstStyle/>
          <a:p>
            <a:r>
              <a:rPr lang="en-US" dirty="0"/>
              <a:t>1946 sees formation of the NNC (Naga National Congress) with two factions</a:t>
            </a:r>
          </a:p>
          <a:p>
            <a:pPr lvl="1"/>
            <a:r>
              <a:rPr lang="en-US" dirty="0"/>
              <a:t>One for autonomy WITHIN India</a:t>
            </a:r>
          </a:p>
          <a:p>
            <a:pPr lvl="1"/>
            <a:r>
              <a:rPr lang="en-US" dirty="0"/>
              <a:t>Other for INDEPENDENCE (had British support)</a:t>
            </a:r>
          </a:p>
          <a:p>
            <a:r>
              <a:rPr lang="en-US" dirty="0"/>
              <a:t>Angami </a:t>
            </a:r>
            <a:r>
              <a:rPr lang="en-US" dirty="0" err="1"/>
              <a:t>Zapu</a:t>
            </a:r>
            <a:r>
              <a:rPr lang="en-US" dirty="0"/>
              <a:t> PHIZO,  Baptist educated, a poet and Naga Nationalist, was chosen to be president of NNC and declare for full independence in 1950</a:t>
            </a:r>
          </a:p>
          <a:p>
            <a:r>
              <a:rPr lang="en-US" dirty="0"/>
              <a:t>The Indian state did not pay a lot of attention to the NE (never does until there is trouble!!) </a:t>
            </a:r>
            <a:r>
              <a:rPr lang="en-US" dirty="0" err="1"/>
              <a:t>Phizo’s</a:t>
            </a:r>
            <a:r>
              <a:rPr lang="en-US" dirty="0"/>
              <a:t> demands are rejected by Nehru as ridiculous.  But </a:t>
            </a:r>
            <a:r>
              <a:rPr lang="en-US" dirty="0" err="1"/>
              <a:t>Phizo</a:t>
            </a:r>
            <a:r>
              <a:rPr lang="en-US" dirty="0"/>
              <a:t> continues</a:t>
            </a:r>
          </a:p>
          <a:p>
            <a:r>
              <a:rPr lang="en-US" dirty="0"/>
              <a:t>Nehru not unsympathetic, more so than many local officials, but matters came to head when NNC went underground to launch insurgency</a:t>
            </a:r>
          </a:p>
          <a:p>
            <a:r>
              <a:rPr lang="en-US" dirty="0"/>
              <a:t>Atrocities from Naga rebels and State force (but state must take greater blame, as has to be held to higher standards; this was not an ethnic conflict between unofficial entities) </a:t>
            </a:r>
          </a:p>
          <a:p>
            <a:r>
              <a:rPr lang="en-US" dirty="0"/>
              <a:t>So 1953 onwards insurgency in Nagaland, which to all intents and purposes, still not over yet</a:t>
            </a:r>
          </a:p>
        </p:txBody>
      </p:sp>
      <p:pic>
        <p:nvPicPr>
          <p:cNvPr id="5" name="Content Placeholder 4"/>
          <p:cNvPicPr>
            <a:picLocks noGrp="1" noChangeAspect="1"/>
          </p:cNvPicPr>
          <p:nvPr>
            <p:ph sz="half" idx="2"/>
          </p:nvPr>
        </p:nvPicPr>
        <p:blipFill>
          <a:blip r:embed="rId2"/>
          <a:stretch>
            <a:fillRect/>
          </a:stretch>
        </p:blipFill>
        <p:spPr>
          <a:xfrm>
            <a:off x="7552509" y="1194341"/>
            <a:ext cx="3939694" cy="3677603"/>
          </a:xfrm>
          <a:prstGeom prst="rect">
            <a:avLst/>
          </a:prstGeom>
        </p:spPr>
      </p:pic>
    </p:spTree>
    <p:extLst>
      <p:ext uri="{BB962C8B-B14F-4D97-AF65-F5344CB8AC3E}">
        <p14:creationId xmlns:p14="http://schemas.microsoft.com/office/powerpoint/2010/main" val="1539935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TotalTime>
  <Words>2209</Words>
  <Application>Microsoft Office PowerPoint</Application>
  <PresentationFormat>Widescreen</PresentationFormat>
  <Paragraphs>120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Challenges to Nehru</vt:lpstr>
      <vt:lpstr>Challenges </vt:lpstr>
      <vt:lpstr>Kashmir:  The Ideological Dimension</vt:lpstr>
      <vt:lpstr>Kashmir  Issue in Nehru’s Time:  Overview</vt:lpstr>
      <vt:lpstr>Kashmiri Politics </vt:lpstr>
      <vt:lpstr>Context for Nehru’s last attempts on Kashmir</vt:lpstr>
      <vt:lpstr>Contemporary Context</vt:lpstr>
      <vt:lpstr>Northeastern Challenges</vt:lpstr>
      <vt:lpstr>Nagaland</vt:lpstr>
      <vt:lpstr>1957 Elections</vt:lpstr>
      <vt:lpstr>Nehru’s challenge from REGIONAL PARTIES</vt:lpstr>
      <vt:lpstr>Communists</vt:lpstr>
      <vt:lpstr>Undermining the Communist Challenge</vt:lpstr>
      <vt:lpstr>China and Imperial Borders</vt:lpstr>
      <vt:lpstr>Post China-War Challenges</vt:lpstr>
      <vt:lpstr>Minorities</vt:lpstr>
      <vt:lpstr>Indian Muslims</vt:lpstr>
      <vt:lpstr>Former “Untouchables”</vt:lpstr>
      <vt:lpstr>Dalit/Harijan Politics</vt:lpstr>
      <vt:lpstr>Minorities in Nehru’s India </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to Nehru</dc:title>
  <dc:creator>Sanjay Joshi</dc:creator>
  <cp:lastModifiedBy>Sanjay Joshi</cp:lastModifiedBy>
  <cp:revision>37</cp:revision>
  <dcterms:created xsi:type="dcterms:W3CDTF">2019-03-06T19:30:00Z</dcterms:created>
  <dcterms:modified xsi:type="dcterms:W3CDTF">2022-03-03T07:40:06Z</dcterms:modified>
</cp:coreProperties>
</file>