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36" r:id="rId3"/>
    <p:sldId id="337" r:id="rId4"/>
    <p:sldId id="338" r:id="rId5"/>
    <p:sldId id="354" r:id="rId6"/>
    <p:sldId id="355" r:id="rId7"/>
    <p:sldId id="357" r:id="rId8"/>
    <p:sldId id="358" r:id="rId9"/>
    <p:sldId id="359" r:id="rId10"/>
    <p:sldId id="361" r:id="rId11"/>
    <p:sldId id="345" r:id="rId12"/>
    <p:sldId id="349" r:id="rId13"/>
    <p:sldId id="333" r:id="rId14"/>
    <p:sldId id="334" r:id="rId15"/>
    <p:sldId id="306" r:id="rId16"/>
    <p:sldId id="335" r:id="rId17"/>
    <p:sldId id="307" r:id="rId18"/>
    <p:sldId id="363" r:id="rId19"/>
    <p:sldId id="364" r:id="rId20"/>
    <p:sldId id="308" r:id="rId21"/>
    <p:sldId id="328" r:id="rId22"/>
    <p:sldId id="329" r:id="rId23"/>
    <p:sldId id="317" r:id="rId24"/>
    <p:sldId id="324" r:id="rId25"/>
    <p:sldId id="325" r:id="rId26"/>
    <p:sldId id="326" r:id="rId27"/>
    <p:sldId id="310" r:id="rId28"/>
    <p:sldId id="311" r:id="rId29"/>
    <p:sldId id="350" r:id="rId30"/>
    <p:sldId id="351" r:id="rId31"/>
    <p:sldId id="352" r:id="rId32"/>
    <p:sldId id="353"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28A13-E4F9-4031-B96E-566C02F45DAF}" type="slidenum">
              <a:rPr lang="en-US" altLang="en-US"/>
              <a:pPr>
                <a:defRPr/>
              </a:pPr>
              <a:t>‹#›</a:t>
            </a:fld>
            <a:endParaRPr lang="en-US" altLang="en-US"/>
          </a:p>
        </p:txBody>
      </p:sp>
    </p:spTree>
    <p:extLst>
      <p:ext uri="{BB962C8B-B14F-4D97-AF65-F5344CB8AC3E}">
        <p14:creationId xmlns:p14="http://schemas.microsoft.com/office/powerpoint/2010/main" val="119946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140D6-F701-4A61-B72A-3B2DDD396DC0}" type="slidenum">
              <a:rPr lang="en-US" altLang="en-US"/>
              <a:pPr>
                <a:defRPr/>
              </a:pPr>
              <a:t>‹#›</a:t>
            </a:fld>
            <a:endParaRPr lang="en-US" altLang="en-US"/>
          </a:p>
        </p:txBody>
      </p:sp>
    </p:spTree>
    <p:extLst>
      <p:ext uri="{BB962C8B-B14F-4D97-AF65-F5344CB8AC3E}">
        <p14:creationId xmlns:p14="http://schemas.microsoft.com/office/powerpoint/2010/main" val="302743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438150-CCE8-45C9-883E-ED5A346F8721}" type="slidenum">
              <a:rPr lang="en-US" altLang="en-US"/>
              <a:pPr>
                <a:defRPr/>
              </a:pPr>
              <a:t>‹#›</a:t>
            </a:fld>
            <a:endParaRPr lang="en-US" altLang="en-US"/>
          </a:p>
        </p:txBody>
      </p:sp>
    </p:spTree>
    <p:extLst>
      <p:ext uri="{BB962C8B-B14F-4D97-AF65-F5344CB8AC3E}">
        <p14:creationId xmlns:p14="http://schemas.microsoft.com/office/powerpoint/2010/main" val="333783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7293F3-7AB5-4456-AF39-B719862E19E3}" type="slidenum">
              <a:rPr lang="en-US" altLang="en-US"/>
              <a:pPr>
                <a:defRPr/>
              </a:pPr>
              <a:t>‹#›</a:t>
            </a:fld>
            <a:endParaRPr lang="en-US" altLang="en-US"/>
          </a:p>
        </p:txBody>
      </p:sp>
    </p:spTree>
    <p:extLst>
      <p:ext uri="{BB962C8B-B14F-4D97-AF65-F5344CB8AC3E}">
        <p14:creationId xmlns:p14="http://schemas.microsoft.com/office/powerpoint/2010/main" val="266703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9877D-A3E7-4BE9-B658-79ECF6954F02}" type="slidenum">
              <a:rPr lang="en-US" altLang="en-US"/>
              <a:pPr>
                <a:defRPr/>
              </a:pPr>
              <a:t>‹#›</a:t>
            </a:fld>
            <a:endParaRPr lang="en-US" altLang="en-US"/>
          </a:p>
        </p:txBody>
      </p:sp>
    </p:spTree>
    <p:extLst>
      <p:ext uri="{BB962C8B-B14F-4D97-AF65-F5344CB8AC3E}">
        <p14:creationId xmlns:p14="http://schemas.microsoft.com/office/powerpoint/2010/main" val="122376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BD314-593F-4BCE-811B-6634E7B5B468}" type="slidenum">
              <a:rPr lang="en-US" altLang="en-US"/>
              <a:pPr>
                <a:defRPr/>
              </a:pPr>
              <a:t>‹#›</a:t>
            </a:fld>
            <a:endParaRPr lang="en-US" altLang="en-US"/>
          </a:p>
        </p:txBody>
      </p:sp>
    </p:spTree>
    <p:extLst>
      <p:ext uri="{BB962C8B-B14F-4D97-AF65-F5344CB8AC3E}">
        <p14:creationId xmlns:p14="http://schemas.microsoft.com/office/powerpoint/2010/main" val="290048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D1DFA5-3BFE-4391-8BF7-D63F5D493C36}" type="slidenum">
              <a:rPr lang="en-US" altLang="en-US"/>
              <a:pPr>
                <a:defRPr/>
              </a:pPr>
              <a:t>‹#›</a:t>
            </a:fld>
            <a:endParaRPr lang="en-US" altLang="en-US"/>
          </a:p>
        </p:txBody>
      </p:sp>
    </p:spTree>
    <p:extLst>
      <p:ext uri="{BB962C8B-B14F-4D97-AF65-F5344CB8AC3E}">
        <p14:creationId xmlns:p14="http://schemas.microsoft.com/office/powerpoint/2010/main" val="331669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615A9B-9B71-4ACF-B4BC-104A7510E224}" type="slidenum">
              <a:rPr lang="en-US" altLang="en-US"/>
              <a:pPr>
                <a:defRPr/>
              </a:pPr>
              <a:t>‹#›</a:t>
            </a:fld>
            <a:endParaRPr lang="en-US" altLang="en-US"/>
          </a:p>
        </p:txBody>
      </p:sp>
    </p:spTree>
    <p:extLst>
      <p:ext uri="{BB962C8B-B14F-4D97-AF65-F5344CB8AC3E}">
        <p14:creationId xmlns:p14="http://schemas.microsoft.com/office/powerpoint/2010/main" val="298872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06DA3B-A2F3-4313-9C24-CADE2669FF92}" type="slidenum">
              <a:rPr lang="en-US" altLang="en-US"/>
              <a:pPr>
                <a:defRPr/>
              </a:pPr>
              <a:t>‹#›</a:t>
            </a:fld>
            <a:endParaRPr lang="en-US" altLang="en-US"/>
          </a:p>
        </p:txBody>
      </p:sp>
    </p:spTree>
    <p:extLst>
      <p:ext uri="{BB962C8B-B14F-4D97-AF65-F5344CB8AC3E}">
        <p14:creationId xmlns:p14="http://schemas.microsoft.com/office/powerpoint/2010/main" val="89710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FD1F3-9967-4735-B0A3-53B482C53D23}" type="slidenum">
              <a:rPr lang="en-US" altLang="en-US"/>
              <a:pPr>
                <a:defRPr/>
              </a:pPr>
              <a:t>‹#›</a:t>
            </a:fld>
            <a:endParaRPr lang="en-US" altLang="en-US"/>
          </a:p>
        </p:txBody>
      </p:sp>
    </p:spTree>
    <p:extLst>
      <p:ext uri="{BB962C8B-B14F-4D97-AF65-F5344CB8AC3E}">
        <p14:creationId xmlns:p14="http://schemas.microsoft.com/office/powerpoint/2010/main" val="255383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DEF00-3C55-4317-9736-A569EBC65802}" type="slidenum">
              <a:rPr lang="en-US" altLang="en-US"/>
              <a:pPr>
                <a:defRPr/>
              </a:pPr>
              <a:t>‹#›</a:t>
            </a:fld>
            <a:endParaRPr lang="en-US" altLang="en-US"/>
          </a:p>
        </p:txBody>
      </p:sp>
    </p:spTree>
    <p:extLst>
      <p:ext uri="{BB962C8B-B14F-4D97-AF65-F5344CB8AC3E}">
        <p14:creationId xmlns:p14="http://schemas.microsoft.com/office/powerpoint/2010/main" val="70551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47B7CDF-D59F-409F-BBC2-5052B6BB89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81000" y="533400"/>
            <a:ext cx="8534400" cy="5562600"/>
          </a:xfrm>
        </p:spPr>
        <p:txBody>
          <a:bodyPr/>
          <a:lstStyle/>
          <a:p>
            <a:pPr eaLnBrk="1" hangingPunct="1"/>
            <a:r>
              <a:rPr lang="en-US" altLang="en-US" smtClean="0"/>
              <a:t>China in [Nationalist] Revolution </a:t>
            </a:r>
            <a:br>
              <a:rPr lang="en-US" altLang="en-US" smtClean="0"/>
            </a:br>
            <a:r>
              <a:rPr lang="zh-CN" altLang="en-US" smtClean="0">
                <a:ea typeface="宋体" panose="02010600030101010101" pitchFamily="2" charset="-122"/>
              </a:rPr>
              <a:t>国民革命 </a:t>
            </a:r>
            <a:r>
              <a:rPr lang="en-US" altLang="zh-CN" smtClean="0">
                <a:ea typeface="宋体" panose="02010600030101010101" pitchFamily="2" charset="-122"/>
              </a:rPr>
              <a:t>2: </a:t>
            </a:r>
            <a:br>
              <a:rPr lang="en-US" altLang="zh-CN" smtClean="0">
                <a:ea typeface="宋体" panose="02010600030101010101" pitchFamily="2" charset="-122"/>
              </a:rPr>
            </a:br>
            <a:r>
              <a:rPr lang="en-US" altLang="zh-CN" smtClean="0">
                <a:ea typeface="宋体" panose="02010600030101010101" pitchFamily="2" charset="-122"/>
              </a:rPr>
              <a:t>The 1911Revolution</a:t>
            </a:r>
            <a:r>
              <a:rPr lang="zh-CN" altLang="en-US" smtClean="0">
                <a:ea typeface="宋体" panose="02010600030101010101" pitchFamily="2" charset="-122"/>
              </a:rPr>
              <a:t>辛亥革命</a:t>
            </a:r>
            <a:r>
              <a:rPr lang="en-US" altLang="zh-CN" smtClean="0">
                <a:ea typeface="宋体" panose="02010600030101010101" pitchFamily="2" charset="-122"/>
              </a:rPr>
              <a:t>, </a:t>
            </a:r>
            <a:r>
              <a:rPr lang="en-US" altLang="en-US" smtClean="0"/>
              <a:t>End of the Qing Era, and a Historical Assessment</a:t>
            </a:r>
            <a:br>
              <a:rPr lang="en-US" altLang="en-US" smtClean="0"/>
            </a:br>
            <a:r>
              <a:rPr lang="en-US" altLang="zh-CN" smtClean="0">
                <a:ea typeface="宋体" panose="02010600030101010101" pitchFamily="2" charset="-122"/>
              </a:rPr>
              <a:t/>
            </a:r>
            <a:br>
              <a:rPr lang="en-US" altLang="zh-CN" smtClean="0">
                <a:ea typeface="宋体" panose="02010600030101010101" pitchFamily="2" charset="-122"/>
              </a:rPr>
            </a:br>
            <a:endParaRPr lang="en-US"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idx="1"/>
          </p:nvPr>
        </p:nvSpPr>
        <p:spPr>
          <a:xfrm>
            <a:off x="457200" y="381000"/>
            <a:ext cx="4040188" cy="533400"/>
          </a:xfrm>
        </p:spPr>
        <p:txBody>
          <a:bodyPr/>
          <a:lstStyle/>
          <a:p>
            <a:pPr algn="ctr"/>
            <a:r>
              <a:rPr lang="en-US" altLang="en-US" smtClean="0"/>
              <a:t>Yuan Shikai</a:t>
            </a:r>
          </a:p>
        </p:txBody>
      </p:sp>
      <p:pic>
        <p:nvPicPr>
          <p:cNvPr id="1126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371600"/>
            <a:ext cx="3421063" cy="4754563"/>
          </a:xfrm>
        </p:spPr>
      </p:pic>
      <p:sp>
        <p:nvSpPr>
          <p:cNvPr id="11268" name="Text Placeholder 4"/>
          <p:cNvSpPr>
            <a:spLocks noGrp="1"/>
          </p:cNvSpPr>
          <p:nvPr>
            <p:ph type="body" sz="quarter" idx="3"/>
          </p:nvPr>
        </p:nvSpPr>
        <p:spPr>
          <a:xfrm>
            <a:off x="4645025" y="152400"/>
            <a:ext cx="4041775" cy="457200"/>
          </a:xfrm>
        </p:spPr>
        <p:txBody>
          <a:bodyPr/>
          <a:lstStyle/>
          <a:p>
            <a:pPr algn="ctr"/>
            <a:r>
              <a:rPr lang="en-US" altLang="en-US" smtClean="0"/>
              <a:t>Cai E (Cai Songbo)</a:t>
            </a:r>
          </a:p>
        </p:txBody>
      </p:sp>
      <p:pic>
        <p:nvPicPr>
          <p:cNvPr id="11269"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486400" y="1143000"/>
            <a:ext cx="3276600" cy="4648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52400"/>
            <a:ext cx="8229600" cy="6477000"/>
          </a:xfrm>
        </p:spPr>
        <p:txBody>
          <a:bodyPr/>
          <a:lstStyle/>
          <a:p>
            <a:pPr>
              <a:lnSpc>
                <a:spcPct val="90000"/>
              </a:lnSpc>
            </a:pPr>
            <a:r>
              <a:rPr lang="en-US" altLang="en-US" sz="2800" smtClean="0"/>
              <a:t>Emergence of strands of revolutionary ideologies</a:t>
            </a:r>
          </a:p>
          <a:p>
            <a:pPr>
              <a:lnSpc>
                <a:spcPct val="90000"/>
              </a:lnSpc>
              <a:buFont typeface="Wingdings" panose="05000000000000000000" pitchFamily="2" charset="2"/>
              <a:buChar char="ü"/>
            </a:pPr>
            <a:r>
              <a:rPr lang="en-US" altLang="en-US" sz="2800" smtClean="0"/>
              <a:t>Anarchism: Various stripes, European influence (Bakunin, Kropotkin, Tolstoy, Emma Goldman)</a:t>
            </a:r>
          </a:p>
          <a:p>
            <a:pPr>
              <a:lnSpc>
                <a:spcPct val="90000"/>
              </a:lnSpc>
              <a:buFont typeface="Wingdings" panose="05000000000000000000" pitchFamily="2" charset="2"/>
              <a:buChar char="ü"/>
            </a:pPr>
            <a:r>
              <a:rPr lang="en-US" altLang="en-US" sz="2800" smtClean="0"/>
              <a:t>Anti-Manchu? Anti-Monarchy?</a:t>
            </a:r>
          </a:p>
          <a:p>
            <a:pPr>
              <a:lnSpc>
                <a:spcPct val="90000"/>
              </a:lnSpc>
              <a:buFont typeface="Wingdings" panose="05000000000000000000" pitchFamily="2" charset="2"/>
              <a:buChar char="ü"/>
            </a:pPr>
            <a:r>
              <a:rPr lang="en-US" altLang="en-US" sz="2800" smtClean="0"/>
              <a:t>Democracy and Republicanism (Liang Qichao, Cai Yuanpei, Yan Fu, Sun Yat-sen, Wang Jingwei)</a:t>
            </a:r>
          </a:p>
          <a:p>
            <a:pPr>
              <a:lnSpc>
                <a:spcPct val="90000"/>
              </a:lnSpc>
              <a:buFont typeface="Wingdings" panose="05000000000000000000" pitchFamily="2" charset="2"/>
              <a:buChar char="ü"/>
            </a:pPr>
            <a:r>
              <a:rPr lang="en-US" altLang="en-US" sz="2800" smtClean="0"/>
              <a:t>The contested terrain of Chinese “nationalism”</a:t>
            </a:r>
          </a:p>
          <a:p>
            <a:pPr>
              <a:lnSpc>
                <a:spcPct val="90000"/>
              </a:lnSpc>
              <a:buFont typeface="Wingdings" panose="05000000000000000000" pitchFamily="2" charset="2"/>
              <a:buChar char="ü"/>
            </a:pPr>
            <a:r>
              <a:rPr lang="en-US" altLang="en-US" sz="2800" smtClean="0"/>
              <a:t>Revolution vs. Constitution </a:t>
            </a:r>
          </a:p>
          <a:p>
            <a:pPr>
              <a:lnSpc>
                <a:spcPct val="90000"/>
              </a:lnSpc>
            </a:pPr>
            <a:r>
              <a:rPr lang="en-US" altLang="en-US" sz="2800" smtClean="0"/>
              <a:t>Revolutionary discourses: Political, national, social, cultural</a:t>
            </a:r>
          </a:p>
          <a:p>
            <a:pPr>
              <a:lnSpc>
                <a:spcPct val="90000"/>
              </a:lnSpc>
            </a:pPr>
            <a:r>
              <a:rPr lang="en-US" altLang="en-US" sz="2800" smtClean="0"/>
              <a:t>Media (Schools, newspapers, gazetteers, local publications) The </a:t>
            </a:r>
            <a:r>
              <a:rPr lang="en-US" altLang="en-US" sz="2800" i="1" smtClean="0"/>
              <a:t>Subao</a:t>
            </a:r>
            <a:r>
              <a:rPr lang="en-US" altLang="en-US" sz="2800" smtClean="0"/>
              <a:t> case (1903)</a:t>
            </a:r>
          </a:p>
          <a:p>
            <a:pPr>
              <a:lnSpc>
                <a:spcPct val="90000"/>
              </a:lnSpc>
            </a:pPr>
            <a:endParaRPr lang="en-US"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609600"/>
            <a:ext cx="8229600" cy="6096000"/>
          </a:xfrm>
        </p:spPr>
        <p:txBody>
          <a:bodyPr/>
          <a:lstStyle/>
          <a:p>
            <a:pPr>
              <a:lnSpc>
                <a:spcPct val="90000"/>
              </a:lnSpc>
              <a:buFont typeface="Arial" panose="020B0604020202020204" pitchFamily="34" charset="0"/>
              <a:buChar char="•"/>
              <a:defRPr/>
            </a:pPr>
            <a:r>
              <a:rPr lang="en-US" altLang="en-US" sz="2400" dirty="0" smtClean="0"/>
              <a:t>Sun </a:t>
            </a:r>
            <a:r>
              <a:rPr lang="en-US" altLang="en-US" sz="2400" dirty="0" err="1" smtClean="0"/>
              <a:t>Yat-sen</a:t>
            </a:r>
            <a:r>
              <a:rPr lang="en-US" altLang="en-US" sz="2400" dirty="0" smtClean="0"/>
              <a:t> and the Three-in-One Revolution (publishes in 1908 “</a:t>
            </a:r>
            <a:r>
              <a:rPr lang="en-US" altLang="en-US" sz="2400" i="1" dirty="0" err="1" smtClean="0"/>
              <a:t>Sanmin</a:t>
            </a:r>
            <a:r>
              <a:rPr lang="en-US" altLang="en-US" sz="2400" i="1" dirty="0" smtClean="0"/>
              <a:t> </a:t>
            </a:r>
            <a:r>
              <a:rPr lang="en-US" altLang="en-US" sz="2400" i="1" dirty="0" err="1" smtClean="0"/>
              <a:t>zhuyi</a:t>
            </a:r>
            <a:r>
              <a:rPr lang="en-US" altLang="en-US" sz="2400" dirty="0" smtClean="0"/>
              <a:t>” or, the Three Principles of “The People”: </a:t>
            </a:r>
            <a:r>
              <a:rPr lang="en-US" altLang="en-US" sz="2400" i="1" dirty="0" err="1" smtClean="0"/>
              <a:t>minzu</a:t>
            </a:r>
            <a:r>
              <a:rPr lang="en-US" altLang="en-US" sz="2400" dirty="0" smtClean="0"/>
              <a:t> (Principle of the people’s character as a nation, or “nationalism”); </a:t>
            </a:r>
            <a:r>
              <a:rPr lang="en-US" altLang="en-US" sz="2400" i="1" dirty="0" err="1" smtClean="0"/>
              <a:t>minzhu</a:t>
            </a:r>
            <a:r>
              <a:rPr lang="en-US" altLang="en-US" sz="2400" dirty="0" smtClean="0"/>
              <a:t> or </a:t>
            </a:r>
            <a:r>
              <a:rPr lang="en-US" altLang="en-US" sz="2400" i="1" dirty="0" err="1" smtClean="0"/>
              <a:t>minchuan</a:t>
            </a:r>
            <a:r>
              <a:rPr lang="en-US" altLang="en-US" sz="2400" dirty="0" smtClean="0"/>
              <a:t> (People’s sovereignty/power – or, the democratic principle); </a:t>
            </a:r>
            <a:r>
              <a:rPr lang="en-US" altLang="en-US" sz="2400" i="1" dirty="0" err="1" smtClean="0"/>
              <a:t>minsheng</a:t>
            </a:r>
            <a:r>
              <a:rPr lang="en-US" altLang="en-US" sz="2400" dirty="0" smtClean="0"/>
              <a:t> (the principle of a state’s responsibility to care for People’s Lives or Livelihoods – later Sun equates this with “socialism” or </a:t>
            </a:r>
            <a:r>
              <a:rPr lang="en-US" altLang="en-US" sz="2400" i="1" dirty="0" err="1" smtClean="0"/>
              <a:t>shehui</a:t>
            </a:r>
            <a:r>
              <a:rPr lang="en-US" altLang="en-US" sz="2400" i="1" dirty="0" smtClean="0"/>
              <a:t> </a:t>
            </a:r>
            <a:r>
              <a:rPr lang="en-US" altLang="en-US" sz="2400" i="1" dirty="0" err="1" smtClean="0"/>
              <a:t>zhuyi</a:t>
            </a:r>
            <a:r>
              <a:rPr lang="en-US" altLang="en-US" sz="2400" dirty="0" smtClean="0"/>
              <a:t> )</a:t>
            </a:r>
          </a:p>
          <a:p>
            <a:pPr marL="0" indent="0">
              <a:lnSpc>
                <a:spcPct val="90000"/>
              </a:lnSpc>
              <a:buFontTx/>
              <a:buNone/>
              <a:defRPr/>
            </a:pPr>
            <a:r>
              <a:rPr lang="en-US" altLang="en-US" sz="2400" dirty="0" smtClean="0"/>
              <a:t>	</a:t>
            </a:r>
            <a:endParaRPr lang="en-US" altLang="en-US" sz="2800" dirty="0" smtClean="0"/>
          </a:p>
          <a:p>
            <a:pPr>
              <a:defRPr/>
            </a:pPr>
            <a:endParaRPr lang="en-US"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sz="half" idx="2"/>
          </p:nvPr>
        </p:nvSpPr>
        <p:spPr>
          <a:xfrm>
            <a:off x="381000" y="152400"/>
            <a:ext cx="8305800" cy="6477000"/>
          </a:xfrm>
        </p:spPr>
        <p:txBody>
          <a:bodyPr/>
          <a:lstStyle/>
          <a:p>
            <a:pPr lvl="4"/>
            <a:r>
              <a:rPr lang="en-US" altLang="en-US" sz="2000" smtClean="0"/>
              <a:t>Sun Yat-sen </a:t>
            </a:r>
            <a:r>
              <a:rPr lang="zh-CN" altLang="en-US" sz="2000" smtClean="0">
                <a:ea typeface="宋体" panose="02010600030101010101" pitchFamily="2" charset="-122"/>
              </a:rPr>
              <a:t>　孙文，孙中山，孙逸仙　</a:t>
            </a:r>
            <a:r>
              <a:rPr lang="en-US" altLang="en-US" sz="2000" smtClean="0"/>
              <a:t>1866-1925 </a:t>
            </a:r>
            <a:r>
              <a:rPr lang="zh-CN" altLang="en-US" sz="2000" smtClean="0">
                <a:ea typeface="宋体" panose="02010600030101010101" pitchFamily="2" charset="-122"/>
              </a:rPr>
              <a:t>　　　</a:t>
            </a:r>
            <a:r>
              <a:rPr lang="en-US" altLang="en-US" sz="2000" smtClean="0"/>
              <a:t>b. Guangdong, Xiangshan    1878-1883 Honolulu, Iolani School, later (1882) Oahu College (today’s Punahou School)   Return to China 1883   Incurred the wrath of home village leaders when he and Lu Haodong </a:t>
            </a:r>
            <a:r>
              <a:rPr lang="zh-CN" altLang="en-US" sz="2000" smtClean="0">
                <a:ea typeface="宋体" panose="02010600030101010101" pitchFamily="2" charset="-122"/>
              </a:rPr>
              <a:t>陆皓东</a:t>
            </a:r>
            <a:r>
              <a:rPr lang="en-US" altLang="en-US" sz="2000" smtClean="0"/>
              <a:t>, a boyhood friend, toppled a temple statue. Escaped to HK. Studied at Diocesan’s Boys Sch. and at Central School. In 1886 studied Western medicine under John Kerr at the Christian Boji </a:t>
            </a:r>
            <a:r>
              <a:rPr lang="zh-CN" altLang="en-US" sz="2000" smtClean="0">
                <a:ea typeface="宋体" panose="02010600030101010101" pitchFamily="2" charset="-122"/>
              </a:rPr>
              <a:t>博济</a:t>
            </a:r>
            <a:r>
              <a:rPr lang="en-US" altLang="en-US" sz="2000" smtClean="0"/>
              <a:t>Hospital in Guangzhou.1892 grad from HK College of Medicine for the Chinese. Licensed and pract. Medicine in Guangzhou, HK, and Macau. Got involved w/ reform &amp; revolutionary thinking. Formed friendship with Chi. &amp; British progressives in HK and elsewhere. Joined the radical reformist Furen Literary Society </a:t>
            </a:r>
            <a:r>
              <a:rPr lang="zh-CN" altLang="en-US" sz="2000" smtClean="0">
                <a:ea typeface="宋体" panose="02010600030101010101" pitchFamily="2" charset="-122"/>
              </a:rPr>
              <a:t>辅仁文社 </a:t>
            </a:r>
            <a:r>
              <a:rPr lang="en-US" altLang="zh-CN" sz="2000" smtClean="0">
                <a:ea typeface="宋体" panose="02010600030101010101" pitchFamily="2" charset="-122"/>
              </a:rPr>
              <a:t>which had been formed by Yang Quyun </a:t>
            </a:r>
            <a:r>
              <a:rPr lang="zh-CN" altLang="en-US" sz="2000" smtClean="0">
                <a:ea typeface="宋体" panose="02010600030101010101" pitchFamily="2" charset="-122"/>
              </a:rPr>
              <a:t>杨衢云</a:t>
            </a:r>
            <a:r>
              <a:rPr lang="en-US" altLang="en-US" sz="2000" smtClean="0"/>
              <a:t> (a.k.a. Yeung Kuwan) in Hong Kong in 1891.</a:t>
            </a:r>
          </a:p>
        </p:txBody>
      </p:sp>
      <p:pic>
        <p:nvPicPr>
          <p:cNvPr id="1433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52400"/>
            <a:ext cx="2057400" cy="2590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p:cNvSpPr>
            <a:spLocks noGrp="1"/>
          </p:cNvSpPr>
          <p:nvPr>
            <p:ph sz="half" idx="2"/>
          </p:nvPr>
        </p:nvSpPr>
        <p:spPr>
          <a:xfrm>
            <a:off x="3276600" y="0"/>
            <a:ext cx="5638800" cy="6858000"/>
          </a:xfrm>
        </p:spPr>
        <p:txBody>
          <a:bodyPr/>
          <a:lstStyle/>
          <a:p>
            <a:pPr marL="0" indent="0">
              <a:buFontTx/>
              <a:buNone/>
            </a:pPr>
            <a:r>
              <a:rPr lang="en-US" altLang="en-US" sz="1800" smtClean="0"/>
              <a:t>Qiu Jin </a:t>
            </a:r>
            <a:r>
              <a:rPr lang="zh-CN" altLang="en-US" sz="1800" smtClean="0">
                <a:ea typeface="宋体" panose="02010600030101010101" pitchFamily="2" charset="-122"/>
              </a:rPr>
              <a:t>秋瑾 </a:t>
            </a:r>
            <a:r>
              <a:rPr lang="en-US" altLang="en-US" sz="1800" smtClean="0"/>
              <a:t>(1875-1907) b.  Xiamen, Fujian,  grew up in Shaoxing, Zhejiang. Moderately well-off family background. Entered into an arranged and oppressive marriage to Wang Tingjun. Developed women’s circle of friends to study new ideas of women’s liberation and general social reform. Left family and two children in 1903 to go to Japan to study. Enrolled in Japanese language school and then in Shimoda Utako </a:t>
            </a:r>
            <a:r>
              <a:rPr lang="zh-CN" altLang="en-US" sz="1800" smtClean="0">
                <a:ea typeface="宋体" panose="02010600030101010101" pitchFamily="2" charset="-122"/>
              </a:rPr>
              <a:t>下田歌子</a:t>
            </a:r>
            <a:r>
              <a:rPr lang="en-US" altLang="en-US" sz="1800" smtClean="0"/>
              <a:t>’s Practical School for Women (</a:t>
            </a:r>
            <a:r>
              <a:rPr lang="en-US" altLang="zh-CN" sz="1800" smtClean="0">
                <a:ea typeface="宋体" panose="02010600030101010101" pitchFamily="2" charset="-122"/>
              </a:rPr>
              <a:t>Jissen jogakuin</a:t>
            </a:r>
            <a:r>
              <a:rPr lang="zh-CN" altLang="en-US" sz="1800" smtClean="0">
                <a:ea typeface="宋体" panose="02010600030101010101" pitchFamily="2" charset="-122"/>
              </a:rPr>
              <a:t>实践女学院</a:t>
            </a:r>
            <a:r>
              <a:rPr lang="en-US" altLang="zh-CN" sz="1800" smtClean="0">
                <a:ea typeface="宋体" panose="02010600030101010101" pitchFamily="2" charset="-122"/>
              </a:rPr>
              <a:t>) </a:t>
            </a:r>
            <a:r>
              <a:rPr lang="en-US" altLang="en-US" sz="1800" smtClean="0"/>
              <a:t> Practiced martial skills training. Took on Japanese and Western dress styles. Often wore the Western clothes of men. Took name of “Jingxiong” </a:t>
            </a:r>
            <a:r>
              <a:rPr lang="zh-CN" altLang="en-US" sz="1800" smtClean="0">
                <a:ea typeface="宋体" panose="02010600030101010101" pitchFamily="2" charset="-122"/>
              </a:rPr>
              <a:t>竞雄　</a:t>
            </a:r>
            <a:r>
              <a:rPr lang="en-US" altLang="zh-CN" sz="1800" smtClean="0">
                <a:ea typeface="宋体" panose="02010600030101010101" pitchFamily="2" charset="-122"/>
              </a:rPr>
              <a:t>(competing with and surpassing men). Joined Cai Yuanpei’s Guangfuhui in 1904, and Sun Yat-sen’s Tongmenghui in 1905. Returned to China in 1906 to foment revolutionary activity. Taught at various schools. Became headmistress of Datong School in early 1907. Plotted with Xu Xilin and others in the Anqing Rebellion. Plot failed on July 6, 1907. Qiu Jin was arrested on July 12 at her school in Shaoxing, and was beheaded on July 16.</a:t>
            </a:r>
            <a:endParaRPr lang="en-US" altLang="en-US" sz="1800" smtClean="0"/>
          </a:p>
        </p:txBody>
      </p:sp>
      <p:pic>
        <p:nvPicPr>
          <p:cNvPr id="15363" name="Content Placeholder 5" descr="Qiu Jin.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0075" y="152400"/>
            <a:ext cx="2686050" cy="3581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990600"/>
          </a:xfrm>
        </p:spPr>
        <p:txBody>
          <a:bodyPr/>
          <a:lstStyle/>
          <a:p>
            <a:r>
              <a:rPr lang="en-US" altLang="en-US" sz="2400" smtClean="0"/>
              <a:t>The Organizational Phase of the Revolution 1903-1908</a:t>
            </a:r>
          </a:p>
        </p:txBody>
      </p:sp>
      <p:sp>
        <p:nvSpPr>
          <p:cNvPr id="16387" name="Rectangle 3"/>
          <p:cNvSpPr>
            <a:spLocks noGrp="1" noChangeArrowheads="1"/>
          </p:cNvSpPr>
          <p:nvPr>
            <p:ph type="body" idx="1"/>
          </p:nvPr>
        </p:nvSpPr>
        <p:spPr>
          <a:xfrm>
            <a:off x="457200" y="1143000"/>
            <a:ext cx="8229600" cy="5638800"/>
          </a:xfrm>
        </p:spPr>
        <p:txBody>
          <a:bodyPr/>
          <a:lstStyle/>
          <a:p>
            <a:r>
              <a:rPr lang="en-US" altLang="en-US" sz="2000" smtClean="0"/>
              <a:t>The precursors of the Tongmenghui</a:t>
            </a:r>
          </a:p>
          <a:p>
            <a:pPr>
              <a:lnSpc>
                <a:spcPct val="90000"/>
              </a:lnSpc>
              <a:buFont typeface="Wingdings" panose="05000000000000000000" pitchFamily="2" charset="2"/>
              <a:buChar char="ü"/>
            </a:pPr>
            <a:r>
              <a:rPr lang="en-US" altLang="en-US" sz="2000" smtClean="0"/>
              <a:t>Sun Yat-sen 1893 presents letter w/ reform proposals (relatively moderate ones) to Li Hongzhang and was ignored. Turns to a revolutionary mode. Forms the Revive China Society (Xingzhonghui </a:t>
            </a:r>
            <a:r>
              <a:rPr lang="zh-CN" altLang="en-US" sz="2000" smtClean="0">
                <a:ea typeface="宋体" panose="02010600030101010101" pitchFamily="2" charset="-122"/>
              </a:rPr>
              <a:t>兴中会</a:t>
            </a:r>
            <a:r>
              <a:rPr lang="en-US" altLang="zh-CN" sz="2000" smtClean="0">
                <a:ea typeface="宋体" panose="02010600030101010101" pitchFamily="2" charset="-122"/>
              </a:rPr>
              <a:t>) in Hong Kong, Honolulu, and London. Sets off </a:t>
            </a:r>
            <a:r>
              <a:rPr lang="en-US" altLang="en-US" sz="2000" smtClean="0"/>
              <a:t>the Guangzhou Uprising (Oct.1895), abject defeat, nearly 100 revolutionaries arrested and killed</a:t>
            </a:r>
          </a:p>
          <a:p>
            <a:pPr>
              <a:lnSpc>
                <a:spcPct val="90000"/>
              </a:lnSpc>
              <a:buFont typeface="Wingdings" panose="05000000000000000000" pitchFamily="2" charset="2"/>
              <a:buChar char="ü"/>
            </a:pPr>
            <a:r>
              <a:rPr lang="en-US" altLang="en-US" sz="2000" smtClean="0"/>
              <a:t>1896 </a:t>
            </a:r>
            <a:r>
              <a:rPr lang="en-US" altLang="zh-CN" sz="2000" smtClean="0">
                <a:ea typeface="宋体" panose="02010600030101010101" pitchFamily="2" charset="-122"/>
              </a:rPr>
              <a:t>Sun “arrested” by Qing imperial secret “police” in London, “incarcerated” for 16 days. James Cantlie’s intercession – gained support in foreign societies</a:t>
            </a:r>
            <a:endParaRPr lang="en-US" altLang="en-US" sz="2000" smtClean="0"/>
          </a:p>
          <a:p>
            <a:pPr>
              <a:lnSpc>
                <a:spcPct val="90000"/>
              </a:lnSpc>
              <a:buFont typeface="Wingdings" panose="05000000000000000000" pitchFamily="2" charset="2"/>
              <a:buChar char="ü"/>
            </a:pPr>
            <a:r>
              <a:rPr lang="en-US" altLang="en-US" sz="2000" smtClean="0"/>
              <a:t>Revive China Society tries again with the Huizhou Uprising (1900), also defeated</a:t>
            </a:r>
          </a:p>
          <a:p>
            <a:pPr>
              <a:lnSpc>
                <a:spcPct val="90000"/>
              </a:lnSpc>
              <a:buFont typeface="Wingdings" panose="05000000000000000000" pitchFamily="2" charset="2"/>
              <a:buChar char="ü"/>
            </a:pPr>
            <a:r>
              <a:rPr lang="en-US" altLang="en-US" sz="2000" smtClean="0"/>
              <a:t>Recovery Society (Guangfuhui </a:t>
            </a:r>
            <a:r>
              <a:rPr lang="zh-CN" altLang="en-US" sz="2000" smtClean="0">
                <a:ea typeface="宋体" panose="02010600030101010101" pitchFamily="2" charset="-122"/>
              </a:rPr>
              <a:t>光复会</a:t>
            </a:r>
            <a:r>
              <a:rPr lang="en-US" altLang="zh-CN" sz="2000" smtClean="0">
                <a:ea typeface="宋体" panose="02010600030101010101" pitchFamily="2" charset="-122"/>
              </a:rPr>
              <a:t>) </a:t>
            </a:r>
            <a:r>
              <a:rPr lang="en-US" altLang="en-US" sz="2000" smtClean="0"/>
              <a:t>Cai Yuanpei (1903)</a:t>
            </a:r>
          </a:p>
          <a:p>
            <a:pPr>
              <a:lnSpc>
                <a:spcPct val="90000"/>
              </a:lnSpc>
              <a:buFont typeface="Wingdings" panose="05000000000000000000" pitchFamily="2" charset="2"/>
              <a:buChar char="ü"/>
            </a:pPr>
            <a:r>
              <a:rPr lang="en-US" altLang="en-US" sz="2000" smtClean="0"/>
              <a:t>The China Revival Society (Huaxinghui</a:t>
            </a:r>
            <a:r>
              <a:rPr lang="zh-CN" altLang="en-US" sz="2000" smtClean="0">
                <a:ea typeface="宋体" panose="02010600030101010101" pitchFamily="2" charset="-122"/>
              </a:rPr>
              <a:t>华兴会</a:t>
            </a:r>
            <a:r>
              <a:rPr lang="en-US" altLang="zh-CN" sz="2000" smtClean="0">
                <a:ea typeface="宋体" panose="02010600030101010101" pitchFamily="2" charset="-122"/>
              </a:rPr>
              <a:t>)</a:t>
            </a:r>
            <a:r>
              <a:rPr lang="en-US" altLang="en-US" sz="2000" smtClean="0"/>
              <a:t> – Huang Xing (1903) &amp; the Changsha (Hunan) Uprising</a:t>
            </a:r>
          </a:p>
          <a:p>
            <a:pPr>
              <a:lnSpc>
                <a:spcPct val="90000"/>
              </a:lnSpc>
              <a:buFont typeface="Wingdings" panose="05000000000000000000" pitchFamily="2" charset="2"/>
              <a:buChar char="ü"/>
            </a:pPr>
            <a:r>
              <a:rPr lang="en-US" altLang="en-US" sz="2000" smtClean="0"/>
              <a:t>Peripheries (e.g.</a:t>
            </a:r>
            <a:r>
              <a:rPr lang="zh-CN" altLang="en-US" sz="2000" smtClean="0">
                <a:ea typeface="宋体" panose="02010600030101010101" pitchFamily="2" charset="-122"/>
              </a:rPr>
              <a:t>，</a:t>
            </a:r>
            <a:r>
              <a:rPr lang="en-US" altLang="en-US" sz="2000" smtClean="0"/>
              <a:t>Gelaohui </a:t>
            </a:r>
            <a:r>
              <a:rPr lang="zh-CN" altLang="en-US" sz="2000" smtClean="0">
                <a:ea typeface="宋体" panose="02010600030101010101" pitchFamily="2" charset="-122"/>
              </a:rPr>
              <a:t>哥老会</a:t>
            </a:r>
            <a:r>
              <a:rPr lang="en-US" altLang="en-US" sz="2000" smtClean="0"/>
              <a:t> , Hongmen</a:t>
            </a:r>
            <a:r>
              <a:rPr lang="zh-CN" altLang="en-US" sz="2000" smtClean="0">
                <a:ea typeface="宋体" panose="02010600030101010101" pitchFamily="2" charset="-122"/>
              </a:rPr>
              <a:t>洪门</a:t>
            </a:r>
            <a:r>
              <a:rPr lang="en-US" altLang="en-US" sz="2000" smtClean="0"/>
              <a:t>, Triads </a:t>
            </a:r>
            <a:r>
              <a:rPr lang="zh-CN" altLang="en-US" sz="2000" smtClean="0">
                <a:ea typeface="宋体" panose="02010600030101010101" pitchFamily="2" charset="-122"/>
              </a:rPr>
              <a:t>三合会</a:t>
            </a:r>
            <a:r>
              <a:rPr lang="en-US" altLang="en-US" sz="2000" smtClean="0"/>
              <a:t>, the Chinese Masons and Masonic lodges)</a:t>
            </a:r>
          </a:p>
          <a:p>
            <a:endParaRPr lang="en-US" altLang="en-US" smtClean="0"/>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304800"/>
            <a:ext cx="8229600" cy="6019800"/>
          </a:xfrm>
        </p:spPr>
        <p:txBody>
          <a:bodyPr/>
          <a:lstStyle/>
          <a:p>
            <a:pPr>
              <a:lnSpc>
                <a:spcPct val="90000"/>
              </a:lnSpc>
            </a:pPr>
            <a:r>
              <a:rPr lang="en-US" altLang="en-US" smtClean="0"/>
              <a:t>The Tongmenghui</a:t>
            </a:r>
          </a:p>
          <a:p>
            <a:pPr>
              <a:buFont typeface="Wingdings" panose="05000000000000000000" pitchFamily="2" charset="2"/>
              <a:buChar char="ü"/>
            </a:pPr>
            <a:r>
              <a:rPr lang="en-US" altLang="en-US" smtClean="0"/>
              <a:t>The influence of the Japanese</a:t>
            </a:r>
          </a:p>
          <a:p>
            <a:pPr>
              <a:buFont typeface="Wingdings" panose="05000000000000000000" pitchFamily="2" charset="2"/>
              <a:buChar char="ü"/>
            </a:pPr>
            <a:r>
              <a:rPr lang="en-US" altLang="en-US" smtClean="0"/>
              <a:t>The Organization of the Tongmenghui (August 1905) Yokohama &amp; Tokyo, spread</a:t>
            </a:r>
          </a:p>
          <a:p>
            <a:pPr>
              <a:buFont typeface="Wingdings" panose="05000000000000000000" pitchFamily="2" charset="2"/>
              <a:buChar char="ü"/>
            </a:pPr>
            <a:r>
              <a:rPr lang="en-US" altLang="en-US" smtClean="0"/>
              <a:t>Organizational structure: Relationship betw. Sun and others, the Xingzhonghui core and other revolutionary organizations</a:t>
            </a:r>
          </a:p>
          <a:p>
            <a:pPr>
              <a:buFont typeface="Wingdings" panose="05000000000000000000" pitchFamily="2" charset="2"/>
              <a:buChar char="ü"/>
            </a:pPr>
            <a:r>
              <a:rPr lang="en-US" altLang="en-US" smtClean="0"/>
              <a:t>The consolidation of ideology </a:t>
            </a:r>
          </a:p>
          <a:p>
            <a:pPr>
              <a:buFont typeface="Wingdings" panose="05000000000000000000" pitchFamily="2" charset="2"/>
              <a:buChar char="ü"/>
            </a:pPr>
            <a:r>
              <a:rPr lang="en-US" altLang="en-US" smtClean="0"/>
              <a:t>Dissemination of the revolutionary agenda</a:t>
            </a:r>
          </a:p>
          <a:p>
            <a:r>
              <a:rPr lang="en-US" altLang="en-US" smtClean="0"/>
              <a:t>What is lacking? (Party, unified leadership, military) </a:t>
            </a:r>
          </a:p>
          <a:p>
            <a:endParaRPr lang="en-US"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81000" y="228600"/>
            <a:ext cx="8305800" cy="6400800"/>
          </a:xfrm>
        </p:spPr>
        <p:txBody>
          <a:bodyPr/>
          <a:lstStyle/>
          <a:p>
            <a:pPr>
              <a:lnSpc>
                <a:spcPct val="80000"/>
              </a:lnSpc>
            </a:pPr>
            <a:r>
              <a:rPr lang="en-US" altLang="en-US" sz="2800" smtClean="0"/>
              <a:t>Revolutionary associations and their connections w/ “new” (or “relatively new”) social organizations </a:t>
            </a:r>
          </a:p>
          <a:p>
            <a:pPr>
              <a:lnSpc>
                <a:spcPct val="80000"/>
              </a:lnSpc>
              <a:buFont typeface="Wingdings" panose="05000000000000000000" pitchFamily="2" charset="2"/>
              <a:buChar char="ü"/>
            </a:pPr>
            <a:r>
              <a:rPr lang="en-US" altLang="en-US" sz="2800" smtClean="0"/>
              <a:t>Schools</a:t>
            </a:r>
          </a:p>
          <a:p>
            <a:pPr>
              <a:lnSpc>
                <a:spcPct val="80000"/>
              </a:lnSpc>
              <a:buFont typeface="Wingdings" panose="05000000000000000000" pitchFamily="2" charset="2"/>
              <a:buChar char="ü"/>
            </a:pPr>
            <a:r>
              <a:rPr lang="en-US" altLang="en-US" sz="2800" smtClean="0"/>
              <a:t>Publications: Newspapers and journals</a:t>
            </a:r>
          </a:p>
          <a:p>
            <a:pPr>
              <a:lnSpc>
                <a:spcPct val="80000"/>
              </a:lnSpc>
              <a:buFontTx/>
              <a:buNone/>
            </a:pPr>
            <a:r>
              <a:rPr lang="en-US" altLang="en-US" sz="2800" smtClean="0"/>
              <a:t>	The </a:t>
            </a:r>
            <a:r>
              <a:rPr lang="en-US" altLang="en-US" sz="2800" i="1" smtClean="0"/>
              <a:t>Subao</a:t>
            </a:r>
            <a:r>
              <a:rPr lang="en-US" altLang="en-US" sz="2800" smtClean="0"/>
              <a:t> Case (1903): Jiangsu province</a:t>
            </a:r>
          </a:p>
          <a:p>
            <a:pPr>
              <a:lnSpc>
                <a:spcPct val="80000"/>
              </a:lnSpc>
              <a:buFontTx/>
              <a:buNone/>
            </a:pPr>
            <a:r>
              <a:rPr lang="en-US" altLang="en-US" sz="2800" smtClean="0"/>
              <a:t>	Zou Rong, </a:t>
            </a:r>
            <a:r>
              <a:rPr lang="en-US" altLang="en-US" sz="2800" i="1" smtClean="0"/>
              <a:t>Gemingjun</a:t>
            </a:r>
            <a:r>
              <a:rPr lang="en-US" altLang="en-US" sz="2800" smtClean="0"/>
              <a:t> (The Revolutionary Army)</a:t>
            </a:r>
          </a:p>
          <a:p>
            <a:pPr>
              <a:lnSpc>
                <a:spcPct val="80000"/>
              </a:lnSpc>
              <a:buFont typeface="Wingdings" panose="05000000000000000000" pitchFamily="2" charset="2"/>
              <a:buChar char="ü"/>
            </a:pPr>
            <a:r>
              <a:rPr lang="en-US" altLang="en-US" sz="2800" smtClean="0"/>
              <a:t>Urban organizations </a:t>
            </a:r>
          </a:p>
          <a:p>
            <a:pPr>
              <a:lnSpc>
                <a:spcPct val="80000"/>
              </a:lnSpc>
              <a:buFontTx/>
              <a:buNone/>
            </a:pPr>
            <a:r>
              <a:rPr lang="en-US" altLang="en-US" sz="2800" smtClean="0"/>
              <a:t>	merchants and workers</a:t>
            </a:r>
          </a:p>
          <a:p>
            <a:pPr>
              <a:lnSpc>
                <a:spcPct val="80000"/>
              </a:lnSpc>
              <a:buFontTx/>
              <a:buNone/>
            </a:pPr>
            <a:r>
              <a:rPr lang="en-US" altLang="en-US" sz="2800" smtClean="0"/>
              <a:t>	women’s organizations</a:t>
            </a:r>
          </a:p>
          <a:p>
            <a:pPr>
              <a:lnSpc>
                <a:spcPct val="80000"/>
              </a:lnSpc>
              <a:buFont typeface="Wingdings" panose="05000000000000000000" pitchFamily="2" charset="2"/>
              <a:buChar char="ü"/>
            </a:pPr>
            <a:r>
              <a:rPr lang="en-US" altLang="en-US" sz="2800" smtClean="0"/>
              <a:t>Connections with foreign supporters</a:t>
            </a:r>
          </a:p>
          <a:p>
            <a:pPr>
              <a:lnSpc>
                <a:spcPct val="80000"/>
              </a:lnSpc>
              <a:buFont typeface="Wingdings" panose="05000000000000000000" pitchFamily="2" charset="2"/>
              <a:buChar char="ü"/>
            </a:pPr>
            <a:r>
              <a:rPr lang="en-US" altLang="en-US" sz="2800" smtClean="0"/>
              <a:t>Provincial assemblies</a:t>
            </a:r>
          </a:p>
          <a:p>
            <a:pPr>
              <a:lnSpc>
                <a:spcPct val="80000"/>
              </a:lnSpc>
              <a:buFont typeface="Wingdings" panose="05000000000000000000" pitchFamily="2" charset="2"/>
              <a:buChar char="ü"/>
            </a:pPr>
            <a:r>
              <a:rPr lang="en-US" altLang="en-US" sz="2800" smtClean="0"/>
              <a:t>Railroad companies</a:t>
            </a:r>
          </a:p>
          <a:p>
            <a:pPr>
              <a:lnSpc>
                <a:spcPct val="80000"/>
              </a:lnSpc>
              <a:buFont typeface="Wingdings" panose="05000000000000000000" pitchFamily="2" charset="2"/>
              <a:buChar char="ü"/>
            </a:pPr>
            <a:r>
              <a:rPr lang="en-US" altLang="en-US" sz="2800" smtClean="0"/>
              <a:t>Local military corps</a:t>
            </a:r>
          </a:p>
          <a:p>
            <a:pPr>
              <a:lnSpc>
                <a:spcPct val="80000"/>
              </a:lnSpc>
              <a:buFontTx/>
              <a:buNone/>
            </a:pPr>
            <a:r>
              <a:rPr lang="en-US" altLang="en-US" sz="280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000" y="762000"/>
            <a:ext cx="7086600" cy="5791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china_map.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685800"/>
            <a:ext cx="5334000" cy="5638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74638"/>
            <a:ext cx="8686800" cy="1143000"/>
          </a:xfrm>
        </p:spPr>
        <p:txBody>
          <a:bodyPr/>
          <a:lstStyle/>
          <a:p>
            <a:r>
              <a:rPr lang="en-US" altLang="en-US" sz="2800" smtClean="0"/>
              <a:t>The Revolutionary Movement: Overlapping Phases</a:t>
            </a:r>
          </a:p>
        </p:txBody>
      </p:sp>
      <p:sp>
        <p:nvSpPr>
          <p:cNvPr id="3075" name="Rectangle 3"/>
          <p:cNvSpPr>
            <a:spLocks noGrp="1" noChangeArrowheads="1"/>
          </p:cNvSpPr>
          <p:nvPr>
            <p:ph type="body" idx="1"/>
          </p:nvPr>
        </p:nvSpPr>
        <p:spPr>
          <a:xfrm>
            <a:off x="457200" y="2057400"/>
            <a:ext cx="8229600" cy="4068763"/>
          </a:xfrm>
        </p:spPr>
        <p:txBody>
          <a:bodyPr/>
          <a:lstStyle/>
          <a:p>
            <a:r>
              <a:rPr lang="en-US" altLang="en-US" smtClean="0"/>
              <a:t>The Early Phase (1895-1905)</a:t>
            </a:r>
          </a:p>
          <a:p>
            <a:endParaRPr lang="en-US" altLang="en-US" smtClean="0"/>
          </a:p>
          <a:p>
            <a:r>
              <a:rPr lang="en-US" altLang="en-US" smtClean="0"/>
              <a:t>The Organizational Phase (1903-1908)</a:t>
            </a:r>
          </a:p>
          <a:p>
            <a:endParaRPr lang="en-US" altLang="en-US" smtClean="0"/>
          </a:p>
          <a:p>
            <a:r>
              <a:rPr lang="en-US" altLang="en-US" smtClean="0"/>
              <a:t>The Activist Phase (1908-1911 &amp; beyond)</a:t>
            </a:r>
          </a:p>
          <a:p>
            <a:endParaRPr lang="en-US" altLang="en-US" smtClean="0"/>
          </a:p>
          <a:p>
            <a:r>
              <a:rPr lang="en-US" altLang="en-US" smtClean="0"/>
              <a:t>The Aftermath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457200"/>
          </a:xfrm>
        </p:spPr>
        <p:txBody>
          <a:bodyPr/>
          <a:lstStyle/>
          <a:p>
            <a:r>
              <a:rPr lang="en-US" altLang="en-US" sz="2800" smtClean="0"/>
              <a:t>The Action Phase of the Revolution (1908-1911)</a:t>
            </a:r>
          </a:p>
        </p:txBody>
      </p:sp>
      <p:sp>
        <p:nvSpPr>
          <p:cNvPr id="21507" name="Rectangle 3"/>
          <p:cNvSpPr>
            <a:spLocks noGrp="1" noChangeArrowheads="1"/>
          </p:cNvSpPr>
          <p:nvPr>
            <p:ph type="body" idx="1"/>
          </p:nvPr>
        </p:nvSpPr>
        <p:spPr>
          <a:xfrm>
            <a:off x="457200" y="609600"/>
            <a:ext cx="8229600" cy="6096000"/>
          </a:xfrm>
        </p:spPr>
        <p:txBody>
          <a:bodyPr/>
          <a:lstStyle/>
          <a:p>
            <a:pPr>
              <a:lnSpc>
                <a:spcPct val="80000"/>
              </a:lnSpc>
            </a:pPr>
            <a:r>
              <a:rPr lang="en-US" altLang="en-US" sz="2800" smtClean="0"/>
              <a:t>Fuses of the Revolution</a:t>
            </a:r>
          </a:p>
          <a:p>
            <a:pPr>
              <a:lnSpc>
                <a:spcPct val="80000"/>
              </a:lnSpc>
              <a:buFont typeface="Wingdings" panose="05000000000000000000" pitchFamily="2" charset="2"/>
              <a:buChar char="ü"/>
            </a:pPr>
            <a:r>
              <a:rPr lang="en-US" altLang="en-US" sz="2800" smtClean="0"/>
              <a:t>The New Army and the provincial academies and units, officer corps</a:t>
            </a:r>
          </a:p>
          <a:p>
            <a:pPr>
              <a:lnSpc>
                <a:spcPct val="80000"/>
              </a:lnSpc>
              <a:buFont typeface="Wingdings" panose="05000000000000000000" pitchFamily="2" charset="2"/>
              <a:buChar char="ü"/>
            </a:pPr>
            <a:r>
              <a:rPr lang="en-US" altLang="en-US" sz="2800" smtClean="0"/>
              <a:t>The provincial assemblies and new structures of provincial governments</a:t>
            </a:r>
          </a:p>
          <a:p>
            <a:pPr>
              <a:lnSpc>
                <a:spcPct val="80000"/>
              </a:lnSpc>
              <a:buFont typeface="Wingdings" panose="05000000000000000000" pitchFamily="2" charset="2"/>
              <a:buChar char="ü"/>
            </a:pPr>
            <a:r>
              <a:rPr lang="en-US" altLang="en-US" sz="2800" smtClean="0"/>
              <a:t>Assassination attempts (emulating the Japanese </a:t>
            </a:r>
            <a:r>
              <a:rPr lang="en-US" altLang="en-US" sz="2800" i="1" smtClean="0"/>
              <a:t>shishi </a:t>
            </a:r>
            <a:r>
              <a:rPr lang="en-US" altLang="en-US" sz="2800" smtClean="0"/>
              <a:t>of the 1850s? Or the European anarchists)</a:t>
            </a:r>
          </a:p>
          <a:p>
            <a:pPr>
              <a:lnSpc>
                <a:spcPct val="80000"/>
              </a:lnSpc>
              <a:buFont typeface="Wingdings" panose="05000000000000000000" pitchFamily="2" charset="2"/>
              <a:buChar char="ü"/>
            </a:pPr>
            <a:r>
              <a:rPr lang="en-US" altLang="en-US" sz="2800" smtClean="0"/>
              <a:t>The railroads: “nationalization” and “protection”</a:t>
            </a:r>
          </a:p>
          <a:p>
            <a:pPr>
              <a:lnSpc>
                <a:spcPct val="80000"/>
              </a:lnSpc>
              <a:buFont typeface="Wingdings" panose="05000000000000000000" pitchFamily="2" charset="2"/>
              <a:buChar char="ü"/>
            </a:pPr>
            <a:r>
              <a:rPr lang="en-US" altLang="en-US" sz="2800" smtClean="0"/>
              <a:t>Series of unsuccessful uprisings (e.g., the 4/27/1911Huanghuagang [Yellow Flowers Hill] uprising in Guangzhou – the 72 “Martyrs”</a:t>
            </a:r>
          </a:p>
          <a:p>
            <a:pPr>
              <a:lnSpc>
                <a:spcPct val="80000"/>
              </a:lnSpc>
            </a:pPr>
            <a:r>
              <a:rPr lang="en-US" altLang="en-US" sz="2800" smtClean="0"/>
              <a:t>The Wuchang Uprising</a:t>
            </a:r>
          </a:p>
          <a:p>
            <a:pPr>
              <a:lnSpc>
                <a:spcPct val="80000"/>
              </a:lnSpc>
            </a:pPr>
            <a:r>
              <a:rPr lang="en-US" altLang="en-US" sz="2800" smtClean="0"/>
              <a:t>A brief revolutionary war</a:t>
            </a:r>
          </a:p>
          <a:p>
            <a:pPr>
              <a:lnSpc>
                <a:spcPct val="80000"/>
              </a:lnSpc>
            </a:pPr>
            <a:r>
              <a:rPr lang="en-US" altLang="en-US" sz="2800" smtClean="0"/>
              <a:t>The abdication of the Xuantong Emperor (Feb. 1912)</a:t>
            </a:r>
          </a:p>
          <a:p>
            <a:pPr>
              <a:lnSpc>
                <a:spcPct val="80000"/>
              </a:lnSpc>
              <a:buFontTx/>
              <a:buNone/>
            </a:pPr>
            <a:r>
              <a:rPr lang="en-US" altLang="en-US" sz="280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457200"/>
          </a:xfrm>
        </p:spPr>
        <p:txBody>
          <a:bodyPr/>
          <a:lstStyle/>
          <a:p>
            <a:pPr eaLnBrk="1" hangingPunct="1"/>
            <a:r>
              <a:rPr lang="en-US" altLang="en-US" sz="3200" smtClean="0"/>
              <a:t>The Railroads Controversy</a:t>
            </a:r>
          </a:p>
        </p:txBody>
      </p:sp>
      <p:sp>
        <p:nvSpPr>
          <p:cNvPr id="22531" name="Rectangle 3"/>
          <p:cNvSpPr>
            <a:spLocks noGrp="1" noChangeArrowheads="1"/>
          </p:cNvSpPr>
          <p:nvPr>
            <p:ph type="body" idx="1"/>
          </p:nvPr>
        </p:nvSpPr>
        <p:spPr>
          <a:xfrm>
            <a:off x="457200" y="762000"/>
            <a:ext cx="8229600" cy="5364163"/>
          </a:xfrm>
        </p:spPr>
        <p:txBody>
          <a:bodyPr/>
          <a:lstStyle/>
          <a:p>
            <a:pPr eaLnBrk="1" hangingPunct="1">
              <a:lnSpc>
                <a:spcPct val="90000"/>
              </a:lnSpc>
            </a:pPr>
            <a:r>
              <a:rPr lang="en-US" altLang="en-US" sz="2800" smtClean="0"/>
              <a:t>The growth of railroads and Chinese railroad companies:</a:t>
            </a:r>
          </a:p>
          <a:p>
            <a:pPr eaLnBrk="1" hangingPunct="1">
              <a:lnSpc>
                <a:spcPct val="90000"/>
              </a:lnSpc>
              <a:buFont typeface="Wingdings" panose="05000000000000000000" pitchFamily="2" charset="2"/>
              <a:buChar char="ü"/>
            </a:pPr>
            <a:r>
              <a:rPr lang="en-US" altLang="en-US" sz="2800" smtClean="0"/>
              <a:t>Before &amp; immediately after 1895 (Scramble for Concession era): utter foreign domination</a:t>
            </a:r>
          </a:p>
          <a:p>
            <a:pPr eaLnBrk="1" hangingPunct="1">
              <a:lnSpc>
                <a:spcPct val="90000"/>
              </a:lnSpc>
              <a:buFont typeface="Wingdings" panose="05000000000000000000" pitchFamily="2" charset="2"/>
              <a:buChar char="ü"/>
            </a:pPr>
            <a:r>
              <a:rPr lang="en-US" altLang="en-US" sz="2800" smtClean="0"/>
              <a:t>1898-1906: Attempts on the part of Chinese regional gentry to build Chinese companies and participate in the enterprise: (1) Guangdong, Hunan, Hubei, Sichuan; (2) Financial problems</a:t>
            </a:r>
          </a:p>
          <a:p>
            <a:pPr eaLnBrk="1" hangingPunct="1">
              <a:lnSpc>
                <a:spcPct val="80000"/>
              </a:lnSpc>
            </a:pPr>
            <a:r>
              <a:rPr lang="en-US" altLang="en-US" sz="2800" smtClean="0"/>
              <a:t>1908 &amp; afterward: Central Qing government resumes “control” – based on negotiated loans with foreign banking consortia</a:t>
            </a:r>
          </a:p>
          <a:p>
            <a:pPr eaLnBrk="1" hangingPunct="1">
              <a:lnSpc>
                <a:spcPct val="80000"/>
              </a:lnSpc>
            </a:pPr>
            <a:r>
              <a:rPr lang="en-US" altLang="en-US" sz="2800" smtClean="0"/>
              <a:t>May 1911 Qing government orders nationalization of railroads in the 4 provinces</a:t>
            </a:r>
          </a:p>
          <a:p>
            <a:pPr eaLnBrk="1" hangingPunct="1">
              <a:lnSpc>
                <a:spcPct val="90000"/>
              </a:lnSpc>
              <a:buFont typeface="Wingdings" panose="05000000000000000000" pitchFamily="2" charset="2"/>
              <a:buChar char="ü"/>
            </a:pPr>
            <a:endParaRPr lang="en-US" altLang="en-US" sz="2800" smtClean="0"/>
          </a:p>
          <a:p>
            <a:pPr eaLnBrk="1" hangingPunct="1">
              <a:lnSpc>
                <a:spcPct val="90000"/>
              </a:lnSpc>
              <a:buFont typeface="Wingdings" panose="05000000000000000000" pitchFamily="2" charset="2"/>
              <a:buNone/>
            </a:pPr>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en-US" altLang="en-US" sz="2400" smtClean="0"/>
              <a:t>Regional gentry protest vs. government nationalization and against the invasion of foreign capital, form “railroad protection associations”</a:t>
            </a:r>
          </a:p>
          <a:p>
            <a:pPr eaLnBrk="1" hangingPunct="1">
              <a:lnSpc>
                <a:spcPct val="80000"/>
              </a:lnSpc>
            </a:pPr>
            <a:r>
              <a:rPr lang="en-US" altLang="en-US" sz="2400" smtClean="0"/>
              <a:t>Provincial assemblies (organized under the aegis of the Qing government’s “constitutional monarchy” plan) mobilized</a:t>
            </a:r>
          </a:p>
          <a:p>
            <a:pPr eaLnBrk="1" hangingPunct="1">
              <a:lnSpc>
                <a:spcPct val="90000"/>
              </a:lnSpc>
            </a:pPr>
            <a:r>
              <a:rPr lang="en-US" altLang="en-US" sz="2400" smtClean="0"/>
              <a:t>June 1911 Qing court’s plan to indemnify regional gentry railroad investors backfire due to unequal treatment of the provinces involved – Sichuan becomes the focus</a:t>
            </a:r>
          </a:p>
          <a:p>
            <a:pPr eaLnBrk="1" hangingPunct="1">
              <a:lnSpc>
                <a:spcPct val="90000"/>
              </a:lnSpc>
            </a:pPr>
            <a:r>
              <a:rPr lang="en-US" altLang="en-US" sz="2400" smtClean="0"/>
              <a:t>August 24  Massive demonstration in Chengdu (promoted by the Sichuan provincial assembly – gentry): Tax boycott, worker &amp; student strikes</a:t>
            </a:r>
          </a:p>
          <a:p>
            <a:pPr eaLnBrk="1" hangingPunct="1">
              <a:lnSpc>
                <a:spcPct val="90000"/>
              </a:lnSpc>
            </a:pPr>
            <a:r>
              <a:rPr lang="en-US" altLang="en-US" sz="2400" smtClean="0"/>
              <a:t>Governor-general action: Arrests of demonstrators, turns Sichuan gentry and assembly against Qing govt. and toward revolutionaries</a:t>
            </a:r>
          </a:p>
          <a:p>
            <a:pPr eaLnBrk="1" hangingPunct="1">
              <a:lnSpc>
                <a:spcPct val="90000"/>
              </a:lnSpc>
            </a:pPr>
            <a:r>
              <a:rPr lang="en-US" altLang="en-US" sz="2400" smtClean="0"/>
              <a:t>Fusion of the railroad issue w/ revolutionary cause</a:t>
            </a:r>
          </a:p>
          <a:p>
            <a:pPr eaLnBrk="1" hangingPunct="1">
              <a:lnSpc>
                <a:spcPct val="80000"/>
              </a:lnSpc>
            </a:pPr>
            <a:endParaRPr lang="en-US" alt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p:spPr>
        <p:txBody>
          <a:bodyPr/>
          <a:lstStyle/>
          <a:p>
            <a:pPr eaLnBrk="1" hangingPunct="1"/>
            <a:r>
              <a:rPr lang="en-US" altLang="en-US" sz="3600" smtClean="0"/>
              <a:t>Strategic Revolutionary Organization (Summer 1911)</a:t>
            </a:r>
          </a:p>
        </p:txBody>
      </p:sp>
      <p:sp>
        <p:nvSpPr>
          <p:cNvPr id="24579" name="Rectangle 3"/>
          <p:cNvSpPr>
            <a:spLocks noGrp="1" noChangeArrowheads="1"/>
          </p:cNvSpPr>
          <p:nvPr>
            <p:ph type="body" idx="1"/>
          </p:nvPr>
        </p:nvSpPr>
        <p:spPr/>
        <p:txBody>
          <a:bodyPr/>
          <a:lstStyle/>
          <a:p>
            <a:pPr eaLnBrk="1" hangingPunct="1">
              <a:lnSpc>
                <a:spcPct val="90000"/>
              </a:lnSpc>
            </a:pPr>
            <a:r>
              <a:rPr lang="en-US" altLang="en-US" sz="2400" smtClean="0"/>
              <a:t>Decision to focus revolutionary action in Central China (ability to respond to either south or north-Beijing.)</a:t>
            </a:r>
          </a:p>
          <a:p>
            <a:pPr eaLnBrk="1" hangingPunct="1">
              <a:lnSpc>
                <a:spcPct val="90000"/>
              </a:lnSpc>
            </a:pPr>
            <a:r>
              <a:rPr lang="en-US" altLang="en-US" sz="2400" smtClean="0"/>
              <a:t>7/13/1911  Organization of the Central China Bureau of the TMH (Shanghai, Song Jiaoren) – target, the upstream Yangzi River tri-city area of Wuhan (Wuchang, Hanyang, Hankou) in Hubei province</a:t>
            </a:r>
          </a:p>
          <a:p>
            <a:pPr eaLnBrk="1" hangingPunct="1">
              <a:lnSpc>
                <a:spcPct val="90000"/>
              </a:lnSpc>
            </a:pPr>
            <a:r>
              <a:rPr lang="en-US" altLang="en-US" sz="2400" smtClean="0"/>
              <a:t>Organizational liaison with the Gongjinhui (Common Advancement Society) [students] &amp; the Wenxuehui (Literary Society) [military cadets of the “New Army” in Hubei province</a:t>
            </a:r>
          </a:p>
          <a:p>
            <a:pPr eaLnBrk="1" hangingPunct="1">
              <a:lnSpc>
                <a:spcPct val="90000"/>
              </a:lnSpc>
            </a:pPr>
            <a:r>
              <a:rPr lang="en-US" altLang="en-US" sz="2400" smtClean="0"/>
              <a:t>Song &amp; Huang Xing: Revolutionary leadership and tactical planning for action later that year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1219200"/>
          </a:xfrm>
        </p:spPr>
        <p:txBody>
          <a:bodyPr/>
          <a:lstStyle/>
          <a:p>
            <a:pPr eaLnBrk="1" hangingPunct="1"/>
            <a:r>
              <a:rPr lang="en-US" altLang="en-US" sz="4000" smtClean="0"/>
              <a:t>Wuchang Uprising and the Revolutionary War</a:t>
            </a:r>
          </a:p>
        </p:txBody>
      </p:sp>
      <p:sp>
        <p:nvSpPr>
          <p:cNvPr id="25603" name="Rectangle 3"/>
          <p:cNvSpPr>
            <a:spLocks noGrp="1" noChangeArrowheads="1"/>
          </p:cNvSpPr>
          <p:nvPr>
            <p:ph type="body" idx="1"/>
          </p:nvPr>
        </p:nvSpPr>
        <p:spPr/>
        <p:txBody>
          <a:bodyPr/>
          <a:lstStyle/>
          <a:p>
            <a:pPr eaLnBrk="1" hangingPunct="1">
              <a:lnSpc>
                <a:spcPct val="80000"/>
              </a:lnSpc>
            </a:pPr>
            <a:r>
              <a:rPr lang="en-US" altLang="en-US" sz="2800" smtClean="0"/>
              <a:t>Transfer of “New Army” HQ to Wuchang (to deal w/ Sichuan railroad issue)</a:t>
            </a:r>
          </a:p>
          <a:p>
            <a:pPr eaLnBrk="1" hangingPunct="1">
              <a:lnSpc>
                <a:spcPct val="80000"/>
              </a:lnSpc>
            </a:pPr>
            <a:r>
              <a:rPr lang="en-US" altLang="en-US" sz="2800" smtClean="0"/>
              <a:t>Members of the Hubei New Army junior officer corps infiltrated by revolutionary movt.</a:t>
            </a:r>
          </a:p>
          <a:p>
            <a:pPr eaLnBrk="1" hangingPunct="1">
              <a:lnSpc>
                <a:spcPct val="80000"/>
              </a:lnSpc>
            </a:pPr>
            <a:r>
              <a:rPr lang="en-US" altLang="en-US" sz="2800" smtClean="0"/>
              <a:t>10/9/1911   Bomb accidentally exploded in revolutionary HQ (Russian concession in Hankou): Police raids and arrests led to seizure of weapons and lists of revolutionaries</a:t>
            </a:r>
          </a:p>
          <a:p>
            <a:pPr eaLnBrk="1" hangingPunct="1">
              <a:lnSpc>
                <a:spcPct val="80000"/>
              </a:lnSpc>
            </a:pPr>
            <a:r>
              <a:rPr lang="en-US" altLang="en-US" sz="2800" smtClean="0"/>
              <a:t>Forced the revolutionaries in the Engr. And Artillery battalions in the Hubei New Army to move up the plans of action </a:t>
            </a:r>
          </a:p>
          <a:p>
            <a:pPr eaLnBrk="1" hangingPunct="1">
              <a:lnSpc>
                <a:spcPct val="80000"/>
              </a:lnSpc>
            </a:pPr>
            <a:endParaRPr lang="en-US" altLang="en-US"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lstStyle/>
          <a:p>
            <a:pPr eaLnBrk="1" hangingPunct="1"/>
            <a:r>
              <a:rPr lang="en-US" altLang="en-US" sz="4000" smtClean="0"/>
              <a:t>The “Revolutionary War”</a:t>
            </a:r>
          </a:p>
        </p:txBody>
      </p:sp>
      <p:sp>
        <p:nvSpPr>
          <p:cNvPr id="26627" name="Rectangle 3"/>
          <p:cNvSpPr>
            <a:spLocks noGrp="1" noChangeArrowheads="1"/>
          </p:cNvSpPr>
          <p:nvPr>
            <p:ph type="body" idx="1"/>
          </p:nvPr>
        </p:nvSpPr>
        <p:spPr>
          <a:xfrm>
            <a:off x="457200" y="990600"/>
            <a:ext cx="8229600" cy="5562600"/>
          </a:xfrm>
        </p:spPr>
        <p:txBody>
          <a:bodyPr/>
          <a:lstStyle/>
          <a:p>
            <a:pPr eaLnBrk="1" hangingPunct="1">
              <a:lnSpc>
                <a:spcPct val="90000"/>
              </a:lnSpc>
            </a:pPr>
            <a:r>
              <a:rPr lang="en-US" altLang="en-US" sz="2400" smtClean="0"/>
              <a:t>10/10/1911 Army units seized munitions depot &amp; prov gov-general in Wuchang, gained control of city of Wuchang</a:t>
            </a:r>
          </a:p>
          <a:p>
            <a:pPr eaLnBrk="1" hangingPunct="1">
              <a:lnSpc>
                <a:spcPct val="90000"/>
              </a:lnSpc>
            </a:pPr>
            <a:r>
              <a:rPr lang="en-US" altLang="en-US" sz="2400" smtClean="0"/>
              <a:t>10/12   Fall of Hanyang &amp; Hankou to revs.</a:t>
            </a:r>
          </a:p>
          <a:p>
            <a:pPr eaLnBrk="1" hangingPunct="1">
              <a:lnSpc>
                <a:spcPct val="90000"/>
              </a:lnSpc>
            </a:pPr>
            <a:r>
              <a:rPr lang="en-US" altLang="en-US" sz="2400" smtClean="0"/>
              <a:t>Li Yuanhong (Hubei New Army brigade commander) became military gov. of Hubei; Tang Hualong (chairman of Hubei prov assembly) chief exec of revolutionary govt in Hubei</a:t>
            </a:r>
          </a:p>
          <a:p>
            <a:pPr eaLnBrk="1" hangingPunct="1">
              <a:lnSpc>
                <a:spcPct val="90000"/>
              </a:lnSpc>
            </a:pPr>
            <a:r>
              <a:rPr lang="en-US" altLang="en-US" sz="2400" smtClean="0"/>
              <a:t>Li (Tang) (1) issued telegrams to other provinces and municipalities, urging declarations of independence from Qing govt; (2) urged foreign consuls in Wuhan to stay neutral: Methods worked</a:t>
            </a:r>
          </a:p>
          <a:p>
            <a:pPr eaLnBrk="1" hangingPunct="1">
              <a:lnSpc>
                <a:spcPct val="90000"/>
              </a:lnSpc>
            </a:pPr>
            <a:r>
              <a:rPr lang="en-US" altLang="en-US" sz="2400" smtClean="0"/>
              <a:t>The War:  Qing govt recovers Hankou &amp; Hanyang in November, but loses Shanghai &amp; Nanjing in December</a:t>
            </a:r>
          </a:p>
          <a:p>
            <a:pPr eaLnBrk="1" hangingPunct="1">
              <a:lnSpc>
                <a:spcPct val="90000"/>
              </a:lnSpc>
            </a:pPr>
            <a:endParaRPr lang="en-US" altLang="en-US"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305800" cy="1143000"/>
          </a:xfrm>
        </p:spPr>
        <p:txBody>
          <a:bodyPr/>
          <a:lstStyle/>
          <a:p>
            <a:pPr eaLnBrk="1" hangingPunct="1"/>
            <a:r>
              <a:rPr lang="en-US" altLang="en-US" sz="4000" smtClean="0"/>
              <a:t>Defection of Provinces &amp; Municipalities</a:t>
            </a:r>
          </a:p>
        </p:txBody>
      </p:sp>
      <p:sp>
        <p:nvSpPr>
          <p:cNvPr id="27651" name="Rectangle 3"/>
          <p:cNvSpPr>
            <a:spLocks noGrp="1" noChangeArrowheads="1"/>
          </p:cNvSpPr>
          <p:nvPr>
            <p:ph type="body" idx="1"/>
          </p:nvPr>
        </p:nvSpPr>
        <p:spPr>
          <a:xfrm>
            <a:off x="381000" y="1447800"/>
            <a:ext cx="8305800" cy="5029200"/>
          </a:xfrm>
        </p:spPr>
        <p:txBody>
          <a:bodyPr/>
          <a:lstStyle/>
          <a:p>
            <a:pPr eaLnBrk="1" hangingPunct="1">
              <a:lnSpc>
                <a:spcPct val="90000"/>
              </a:lnSpc>
            </a:pPr>
            <a:r>
              <a:rPr lang="en-US" altLang="en-US" sz="2800" smtClean="0"/>
              <a:t>Municipalities: Changsha (Hunan) 10/22; Shanghai 11/3; Nanjing “liberated” 12/4;</a:t>
            </a:r>
          </a:p>
          <a:p>
            <a:pPr eaLnBrk="1" hangingPunct="1">
              <a:lnSpc>
                <a:spcPct val="90000"/>
              </a:lnSpc>
            </a:pPr>
            <a:r>
              <a:rPr lang="en-US" altLang="en-US" sz="2800" smtClean="0"/>
              <a:t>Provinces: Yunnan 10/31; Zhejiang 11/5; Fujian 11/9; Guangdong 11/9; Sichuan 11/27; 10 others followed in early December</a:t>
            </a:r>
          </a:p>
          <a:p>
            <a:pPr eaLnBrk="1" hangingPunct="1">
              <a:lnSpc>
                <a:spcPct val="90000"/>
              </a:lnSpc>
            </a:pPr>
            <a:r>
              <a:rPr lang="en-US" altLang="en-US" sz="2800" smtClean="0"/>
              <a:t>12/25 Sun Yat-sen returned to Shanghai from the US via Britain &amp; France; 12/29 elected provisional president of the Republic of China (Li Yuanhong: provisional VP; Huang Xing: Min. of War)</a:t>
            </a:r>
          </a:p>
          <a:p>
            <a:pPr eaLnBrk="1" hangingPunct="1">
              <a:lnSpc>
                <a:spcPct val="90000"/>
              </a:lnSpc>
            </a:pPr>
            <a:r>
              <a:rPr lang="en-US" altLang="en-US" sz="2800" smtClean="0"/>
              <a:t>January 1, 1912  Declared 1</a:t>
            </a:r>
            <a:r>
              <a:rPr lang="en-US" altLang="en-US" sz="2800" baseline="30000" smtClean="0"/>
              <a:t>st</a:t>
            </a:r>
            <a:r>
              <a:rPr lang="en-US" altLang="en-US" sz="2800" smtClean="0"/>
              <a:t> day of the Republic of China in Nanjing </a:t>
            </a:r>
          </a:p>
          <a:p>
            <a:pPr eaLnBrk="1" hangingPunct="1">
              <a:lnSpc>
                <a:spcPct val="90000"/>
              </a:lnSpc>
              <a:buFontTx/>
              <a:buNone/>
            </a:pPr>
            <a:endParaRPr lang="en-US" altLang="en-US" sz="2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Wuhan material 4 25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066800"/>
            <a:ext cx="6934200" cy="5257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Wuhan material 4 25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6248400" cy="4572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000" smtClean="0"/>
              <a:t>The Aftermath of the Revolution</a:t>
            </a:r>
          </a:p>
        </p:txBody>
      </p:sp>
      <p:sp>
        <p:nvSpPr>
          <p:cNvPr id="30723" name="Rectangle 3"/>
          <p:cNvSpPr>
            <a:spLocks noGrp="1" noChangeArrowheads="1"/>
          </p:cNvSpPr>
          <p:nvPr>
            <p:ph type="body" idx="1"/>
          </p:nvPr>
        </p:nvSpPr>
        <p:spPr/>
        <p:txBody>
          <a:bodyPr/>
          <a:lstStyle/>
          <a:p>
            <a:r>
              <a:rPr lang="en-US" altLang="en-US" smtClean="0"/>
              <a:t>The Rise of warlordism</a:t>
            </a:r>
          </a:p>
          <a:p>
            <a:endParaRPr lang="en-US" altLang="en-US" smtClean="0"/>
          </a:p>
          <a:p>
            <a:r>
              <a:rPr lang="en-US" altLang="en-US" smtClean="0"/>
              <a:t>The weaknesses of the revolutionary movement</a:t>
            </a:r>
          </a:p>
          <a:p>
            <a:endParaRPr lang="en-US" altLang="en-US" smtClean="0"/>
          </a:p>
          <a:p>
            <a:r>
              <a:rPr lang="en-US" altLang="en-US" smtClean="0"/>
              <a:t>China divided: The abortion of the revolution, Warlord rule and regrouping of the revolution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458200" cy="609600"/>
          </a:xfrm>
        </p:spPr>
        <p:txBody>
          <a:bodyPr/>
          <a:lstStyle/>
          <a:p>
            <a:r>
              <a:rPr lang="en-US" altLang="en-US" sz="2800" smtClean="0"/>
              <a:t>The Early Phase  1895-1905</a:t>
            </a:r>
          </a:p>
        </p:txBody>
      </p:sp>
      <p:sp>
        <p:nvSpPr>
          <p:cNvPr id="4099" name="Rectangle 3"/>
          <p:cNvSpPr>
            <a:spLocks noGrp="1" noChangeArrowheads="1"/>
          </p:cNvSpPr>
          <p:nvPr>
            <p:ph type="body" idx="1"/>
          </p:nvPr>
        </p:nvSpPr>
        <p:spPr>
          <a:xfrm>
            <a:off x="457200" y="533400"/>
            <a:ext cx="8229600" cy="6324600"/>
          </a:xfrm>
        </p:spPr>
        <p:txBody>
          <a:bodyPr/>
          <a:lstStyle/>
          <a:p>
            <a:r>
              <a:rPr lang="en-US" altLang="en-US" sz="2000" smtClean="0"/>
              <a:t>The Sino-Japanese War and the T. of Shimonoseki (1895) galvanized not only the Radical Reform movement but also “jump-started” the Chinese Rev. movt.</a:t>
            </a:r>
          </a:p>
          <a:p>
            <a:r>
              <a:rPr lang="en-US" altLang="en-US" sz="2000" smtClean="0"/>
              <a:t>The roots of revolutionary ideas</a:t>
            </a:r>
          </a:p>
          <a:p>
            <a:pPr>
              <a:buFont typeface="Wingdings" panose="05000000000000000000" pitchFamily="2" charset="2"/>
              <a:buChar char="ü"/>
            </a:pPr>
            <a:r>
              <a:rPr lang="en-US" altLang="en-US" sz="2000" smtClean="0"/>
              <a:t>Inspirations from the Taiping</a:t>
            </a:r>
          </a:p>
          <a:p>
            <a:pPr>
              <a:buFont typeface="Wingdings" panose="05000000000000000000" pitchFamily="2" charset="2"/>
              <a:buChar char="ü"/>
            </a:pPr>
            <a:r>
              <a:rPr lang="en-US" altLang="en-US" sz="2000" smtClean="0"/>
              <a:t>Influence of the West: Ideas and “national” revolutions</a:t>
            </a:r>
          </a:p>
          <a:p>
            <a:pPr>
              <a:buFont typeface="Wingdings" panose="05000000000000000000" pitchFamily="2" charset="2"/>
              <a:buChar char="ü"/>
            </a:pPr>
            <a:r>
              <a:rPr lang="en-US" altLang="en-US" sz="2000" smtClean="0"/>
              <a:t>Chinese history: Rebellions and revolutions</a:t>
            </a:r>
          </a:p>
          <a:p>
            <a:r>
              <a:rPr lang="en-US" altLang="en-US" sz="2000" smtClean="0"/>
              <a:t>Revolutionary personalities (some arbitrary typologies)</a:t>
            </a:r>
          </a:p>
          <a:p>
            <a:pPr>
              <a:buFont typeface="Wingdings" panose="05000000000000000000" pitchFamily="2" charset="2"/>
              <a:buChar char="ü"/>
            </a:pPr>
            <a:r>
              <a:rPr lang="en-US" altLang="en-US" sz="2000" smtClean="0"/>
              <a:t>Anarchists (Wu Zhihui, The </a:t>
            </a:r>
            <a:r>
              <a:rPr lang="en-US" altLang="en-US" sz="2000" i="1" smtClean="0"/>
              <a:t>Nouveau Siecle</a:t>
            </a:r>
            <a:r>
              <a:rPr lang="en-US" altLang="en-US" sz="2000" smtClean="0"/>
              <a:t> group in Europe, Liu Shipei, He Zhen, Liu Sifu: European and American influence) </a:t>
            </a:r>
          </a:p>
          <a:p>
            <a:pPr>
              <a:buFont typeface="Wingdings" panose="05000000000000000000" pitchFamily="2" charset="2"/>
              <a:buChar char="ü"/>
            </a:pPr>
            <a:r>
              <a:rPr lang="en-US" altLang="en-US" sz="2000" smtClean="0"/>
              <a:t>Anti-dynastic and anti-Manchu (Zhang Taiyan)</a:t>
            </a:r>
          </a:p>
          <a:p>
            <a:pPr>
              <a:buFont typeface="Wingdings" panose="05000000000000000000" pitchFamily="2" charset="2"/>
              <a:buChar char="ü"/>
            </a:pPr>
            <a:r>
              <a:rPr lang="en-US" altLang="en-US" sz="2000" smtClean="0"/>
              <a:t>Revolutionary organizers (Cai Yuanpei, Sun Yat-sen [Sun Zhongshan], Huang Xing, Song Jiaoren)</a:t>
            </a:r>
          </a:p>
          <a:p>
            <a:pPr>
              <a:buFont typeface="Wingdings" panose="05000000000000000000" pitchFamily="2" charset="2"/>
              <a:buChar char="ü"/>
            </a:pPr>
            <a:r>
              <a:rPr lang="en-US" altLang="en-US" sz="2000" smtClean="0"/>
              <a:t>Revolutionary romantics (Zou Rong, Chen Tianhua, Qiu Jin, Wu Zhiying, Xu Xilin)</a:t>
            </a:r>
          </a:p>
          <a:p>
            <a:pPr>
              <a:buFont typeface="Wingdings" panose="05000000000000000000" pitchFamily="2" charset="2"/>
              <a:buChar char="ü"/>
            </a:pPr>
            <a:r>
              <a:rPr lang="en-US" altLang="en-US" sz="2000" smtClean="0"/>
              <a:t>Others (Military types, e.g., Yuan Shikai, Cai Songbo, Li Liejun)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Wuhan material 4 26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19200"/>
            <a:ext cx="6629400" cy="4800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Rise of warlordism </a:t>
            </a:r>
          </a:p>
        </p:txBody>
      </p:sp>
      <p:sp>
        <p:nvSpPr>
          <p:cNvPr id="32771" name="Rectangle 3"/>
          <p:cNvSpPr>
            <a:spLocks noGrp="1" noChangeArrowheads="1"/>
          </p:cNvSpPr>
          <p:nvPr>
            <p:ph type="body" idx="1"/>
          </p:nvPr>
        </p:nvSpPr>
        <p:spPr/>
        <p:txBody>
          <a:bodyPr/>
          <a:lstStyle/>
          <a:p>
            <a:pPr>
              <a:lnSpc>
                <a:spcPct val="80000"/>
              </a:lnSpc>
            </a:pPr>
            <a:r>
              <a:rPr lang="en-US" altLang="en-US" sz="2800" smtClean="0"/>
              <a:t>The Rise of warlordism</a:t>
            </a:r>
          </a:p>
          <a:p>
            <a:pPr>
              <a:lnSpc>
                <a:spcPct val="80000"/>
              </a:lnSpc>
              <a:buFontTx/>
              <a:buNone/>
            </a:pPr>
            <a:r>
              <a:rPr lang="en-US" altLang="en-US" sz="2800" smtClean="0"/>
              <a:t>	The seeds of a warlord system in Qing history: The post-Taiping environment and the late-19</a:t>
            </a:r>
            <a:r>
              <a:rPr lang="en-US" altLang="en-US" sz="2800" baseline="30000" smtClean="0"/>
              <a:t>th</a:t>
            </a:r>
            <a:r>
              <a:rPr lang="en-US" altLang="en-US" sz="2800" smtClean="0"/>
              <a:t> C military reforms</a:t>
            </a:r>
          </a:p>
          <a:p>
            <a:pPr>
              <a:lnSpc>
                <a:spcPct val="80000"/>
              </a:lnSpc>
            </a:pPr>
            <a:r>
              <a:rPr lang="en-US" altLang="en-US" sz="2800" smtClean="0"/>
              <a:t>Yuan Shikai and suppression of opposition</a:t>
            </a:r>
          </a:p>
          <a:p>
            <a:pPr>
              <a:lnSpc>
                <a:spcPct val="80000"/>
              </a:lnSpc>
              <a:buFontTx/>
              <a:buNone/>
            </a:pPr>
            <a:r>
              <a:rPr lang="en-US" altLang="en-US" sz="2800" smtClean="0"/>
              <a:t>	The national assembly and Song Jiaoren</a:t>
            </a:r>
          </a:p>
          <a:p>
            <a:pPr>
              <a:lnSpc>
                <a:spcPct val="80000"/>
              </a:lnSpc>
              <a:buFontTx/>
              <a:buNone/>
            </a:pPr>
            <a:r>
              <a:rPr lang="en-US" altLang="en-US" sz="2800" smtClean="0"/>
              <a:t>	The “Second Revolution” of 1913</a:t>
            </a:r>
          </a:p>
          <a:p>
            <a:pPr>
              <a:lnSpc>
                <a:spcPct val="80000"/>
              </a:lnSpc>
              <a:buFontTx/>
              <a:buNone/>
            </a:pPr>
            <a:r>
              <a:rPr lang="en-US" altLang="en-US" sz="2800" smtClean="0"/>
              <a:t>	The “Protect the Nation” campaign – Cai E and Yunnan</a:t>
            </a:r>
          </a:p>
          <a:p>
            <a:pPr>
              <a:lnSpc>
                <a:spcPct val="80000"/>
              </a:lnSpc>
            </a:pPr>
            <a:r>
              <a:rPr lang="en-US" altLang="en-US" sz="2800" smtClean="0"/>
              <a:t>The formation of the Beiyang warlord system</a:t>
            </a:r>
          </a:p>
          <a:p>
            <a:pPr>
              <a:lnSpc>
                <a:spcPct val="80000"/>
              </a:lnSpc>
              <a:buFontTx/>
              <a:buNone/>
            </a:pPr>
            <a:r>
              <a:rPr lang="en-US" altLang="en-US" sz="2800" smtClean="0"/>
              <a:t> </a:t>
            </a:r>
          </a:p>
          <a:p>
            <a:pPr>
              <a:lnSpc>
                <a:spcPct val="80000"/>
              </a:lnSpc>
            </a:pPr>
            <a:endParaRPr lang="en-US" altLang="en-US"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609600"/>
          </a:xfrm>
        </p:spPr>
        <p:txBody>
          <a:bodyPr/>
          <a:lstStyle/>
          <a:p>
            <a:r>
              <a:rPr lang="en-US" altLang="en-US" sz="4000" smtClean="0"/>
              <a:t>Weaknesses of the Revolution</a:t>
            </a:r>
          </a:p>
        </p:txBody>
      </p:sp>
      <p:sp>
        <p:nvSpPr>
          <p:cNvPr id="33795" name="Rectangle 3"/>
          <p:cNvSpPr>
            <a:spLocks noGrp="1" noChangeArrowheads="1"/>
          </p:cNvSpPr>
          <p:nvPr>
            <p:ph type="body" idx="1"/>
          </p:nvPr>
        </p:nvSpPr>
        <p:spPr>
          <a:xfrm>
            <a:off x="457200" y="1066800"/>
            <a:ext cx="8229600" cy="5059363"/>
          </a:xfrm>
        </p:spPr>
        <p:txBody>
          <a:bodyPr/>
          <a:lstStyle/>
          <a:p>
            <a:r>
              <a:rPr lang="en-US" altLang="en-US" sz="2800" smtClean="0"/>
              <a:t>Military weakness</a:t>
            </a:r>
          </a:p>
          <a:p>
            <a:r>
              <a:rPr lang="en-US" altLang="en-US" sz="2800" smtClean="0"/>
              <a:t>China remained regionalized and divided</a:t>
            </a:r>
          </a:p>
          <a:p>
            <a:r>
              <a:rPr lang="en-US" altLang="en-US" sz="2800" smtClean="0"/>
              <a:t>Lack of a disciplined political party or structure. Weakness of the national assembly</a:t>
            </a:r>
          </a:p>
          <a:p>
            <a:r>
              <a:rPr lang="en-US" altLang="en-US" sz="2800" smtClean="0"/>
              <a:t>“Neutrality” of foreign powers &amp; Japan’s ambitions</a:t>
            </a:r>
          </a:p>
          <a:p>
            <a:r>
              <a:rPr lang="en-US" altLang="en-US" sz="2800" smtClean="0"/>
              <a:t>Lack of social and cultural agenda. Falling short of the “Three People’s Principles”</a:t>
            </a:r>
          </a:p>
          <a:p>
            <a:r>
              <a:rPr lang="en-US" altLang="en-US" sz="2800" smtClean="0"/>
              <a:t>Lack of any mass social revolutionary movt.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descr="Wu Zhihui.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600200"/>
            <a:ext cx="3048000" cy="4114800"/>
          </a:xfrm>
        </p:spPr>
      </p:pic>
      <p:pic>
        <p:nvPicPr>
          <p:cNvPr id="5123" name="Content Placeholder 5" descr="Liu Shi-fu.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676400"/>
            <a:ext cx="2971800" cy="38623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2"/>
          <p:cNvSpPr>
            <a:spLocks noGrp="1"/>
          </p:cNvSpPr>
          <p:nvPr>
            <p:ph type="body" idx="1"/>
          </p:nvPr>
        </p:nvSpPr>
        <p:spPr>
          <a:xfrm>
            <a:off x="457200" y="457200"/>
            <a:ext cx="4040188" cy="457200"/>
          </a:xfrm>
        </p:spPr>
        <p:txBody>
          <a:bodyPr/>
          <a:lstStyle/>
          <a:p>
            <a:pPr algn="ctr"/>
            <a:r>
              <a:rPr lang="en-US" altLang="en-US" smtClean="0"/>
              <a:t>Liu Shipei and He Zhen	</a:t>
            </a:r>
          </a:p>
        </p:txBody>
      </p:sp>
      <p:pic>
        <p:nvPicPr>
          <p:cNvPr id="614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1295400"/>
            <a:ext cx="3235325" cy="4830763"/>
          </a:xfrm>
        </p:spPr>
      </p:pic>
      <p:sp>
        <p:nvSpPr>
          <p:cNvPr id="6148" name="Text Placeholder 4"/>
          <p:cNvSpPr>
            <a:spLocks noGrp="1"/>
          </p:cNvSpPr>
          <p:nvPr>
            <p:ph type="body" sz="quarter" idx="3"/>
          </p:nvPr>
        </p:nvSpPr>
        <p:spPr>
          <a:xfrm>
            <a:off x="4645025" y="228600"/>
            <a:ext cx="4041775" cy="914400"/>
          </a:xfrm>
        </p:spPr>
        <p:txBody>
          <a:bodyPr/>
          <a:lstStyle/>
          <a:p>
            <a:pPr algn="ctr"/>
            <a:r>
              <a:rPr lang="en-US" altLang="en-US" smtClean="0"/>
              <a:t>Zhang Taiyan</a:t>
            </a:r>
          </a:p>
          <a:p>
            <a:endParaRPr lang="en-US" altLang="en-US" smtClean="0"/>
          </a:p>
        </p:txBody>
      </p:sp>
      <p:pic>
        <p:nvPicPr>
          <p:cNvPr id="6149"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143000"/>
            <a:ext cx="3352800" cy="46704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1"/>
          </p:nvPr>
        </p:nvSpPr>
        <p:spPr>
          <a:xfrm>
            <a:off x="457200" y="304800"/>
            <a:ext cx="4040188" cy="685800"/>
          </a:xfrm>
        </p:spPr>
        <p:txBody>
          <a:bodyPr/>
          <a:lstStyle/>
          <a:p>
            <a:pPr algn="ctr"/>
            <a:r>
              <a:rPr lang="en-US" altLang="en-US" smtClean="0"/>
              <a:t>Cai Yuanpei</a:t>
            </a:r>
          </a:p>
        </p:txBody>
      </p:sp>
      <p:pic>
        <p:nvPicPr>
          <p:cNvPr id="7171"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1524000"/>
            <a:ext cx="2819400" cy="4114800"/>
          </a:xfrm>
        </p:spPr>
      </p:pic>
      <p:sp>
        <p:nvSpPr>
          <p:cNvPr id="7172" name="Text Placeholder 4"/>
          <p:cNvSpPr>
            <a:spLocks noGrp="1"/>
          </p:cNvSpPr>
          <p:nvPr>
            <p:ph type="body" sz="quarter" idx="3"/>
          </p:nvPr>
        </p:nvSpPr>
        <p:spPr>
          <a:xfrm>
            <a:off x="4645025" y="304800"/>
            <a:ext cx="4041775" cy="609600"/>
          </a:xfrm>
        </p:spPr>
        <p:txBody>
          <a:bodyPr/>
          <a:lstStyle/>
          <a:p>
            <a:pPr algn="ctr"/>
            <a:r>
              <a:rPr lang="en-US" altLang="en-US" smtClean="0"/>
              <a:t>Sun Yat-sen</a:t>
            </a:r>
          </a:p>
        </p:txBody>
      </p:sp>
      <p:pic>
        <p:nvPicPr>
          <p:cNvPr id="7173"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303838" y="1524000"/>
            <a:ext cx="3382962" cy="43957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idx="1"/>
          </p:nvPr>
        </p:nvSpPr>
        <p:spPr>
          <a:xfrm>
            <a:off x="457200" y="609600"/>
            <a:ext cx="4040188" cy="457200"/>
          </a:xfrm>
        </p:spPr>
        <p:txBody>
          <a:bodyPr/>
          <a:lstStyle/>
          <a:p>
            <a:pPr algn="ctr"/>
            <a:r>
              <a:rPr lang="en-US" altLang="en-US" smtClean="0"/>
              <a:t>Huang Xing</a:t>
            </a:r>
          </a:p>
        </p:txBody>
      </p:sp>
      <p:pic>
        <p:nvPicPr>
          <p:cNvPr id="819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1752600"/>
            <a:ext cx="3124200" cy="4191000"/>
          </a:xfrm>
        </p:spPr>
      </p:pic>
      <p:sp>
        <p:nvSpPr>
          <p:cNvPr id="8196" name="Text Placeholder 4"/>
          <p:cNvSpPr>
            <a:spLocks noGrp="1"/>
          </p:cNvSpPr>
          <p:nvPr>
            <p:ph type="body" sz="quarter" idx="3"/>
          </p:nvPr>
        </p:nvSpPr>
        <p:spPr>
          <a:xfrm>
            <a:off x="4645025" y="457200"/>
            <a:ext cx="4041775" cy="609600"/>
          </a:xfrm>
        </p:spPr>
        <p:txBody>
          <a:bodyPr/>
          <a:lstStyle/>
          <a:p>
            <a:pPr algn="ctr"/>
            <a:r>
              <a:rPr lang="en-US" altLang="en-US" smtClean="0"/>
              <a:t>Song Jiaoren</a:t>
            </a:r>
          </a:p>
        </p:txBody>
      </p:sp>
      <p:pic>
        <p:nvPicPr>
          <p:cNvPr id="8197"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257800" y="1752600"/>
            <a:ext cx="3581400" cy="4648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idx="1"/>
          </p:nvPr>
        </p:nvSpPr>
        <p:spPr>
          <a:xfrm>
            <a:off x="457200" y="533400"/>
            <a:ext cx="4040188" cy="685800"/>
          </a:xfrm>
        </p:spPr>
        <p:txBody>
          <a:bodyPr/>
          <a:lstStyle/>
          <a:p>
            <a:pPr algn="ctr"/>
            <a:r>
              <a:rPr lang="en-US" altLang="en-US" smtClean="0"/>
              <a:t>Chen Tianhua</a:t>
            </a:r>
          </a:p>
        </p:txBody>
      </p:sp>
      <p:pic>
        <p:nvPicPr>
          <p:cNvPr id="9219"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057400"/>
            <a:ext cx="2895600" cy="3962400"/>
          </a:xfrm>
        </p:spPr>
      </p:pic>
      <p:sp>
        <p:nvSpPr>
          <p:cNvPr id="9220" name="Text Placeholder 4"/>
          <p:cNvSpPr>
            <a:spLocks noGrp="1"/>
          </p:cNvSpPr>
          <p:nvPr>
            <p:ph type="body" sz="quarter" idx="3"/>
          </p:nvPr>
        </p:nvSpPr>
        <p:spPr>
          <a:xfrm>
            <a:off x="4500563" y="-609600"/>
            <a:ext cx="4041775" cy="1641475"/>
          </a:xfrm>
        </p:spPr>
        <p:txBody>
          <a:bodyPr/>
          <a:lstStyle/>
          <a:p>
            <a:pPr algn="ctr"/>
            <a:r>
              <a:rPr lang="en-US" altLang="en-US" smtClean="0"/>
              <a:t>Qiu Jin</a:t>
            </a:r>
          </a:p>
        </p:txBody>
      </p:sp>
      <p:pic>
        <p:nvPicPr>
          <p:cNvPr id="9221"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029200" y="1219200"/>
            <a:ext cx="3657600" cy="5029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idx="1"/>
          </p:nvPr>
        </p:nvSpPr>
        <p:spPr>
          <a:xfrm>
            <a:off x="457200" y="304800"/>
            <a:ext cx="4040188" cy="914400"/>
          </a:xfrm>
        </p:spPr>
        <p:txBody>
          <a:bodyPr/>
          <a:lstStyle/>
          <a:p>
            <a:pPr algn="ctr"/>
            <a:r>
              <a:rPr lang="en-US" altLang="en-US" smtClean="0"/>
              <a:t>Zou Rong, </a:t>
            </a:r>
            <a:r>
              <a:rPr lang="en-US" altLang="en-US" i="1" smtClean="0"/>
              <a:t>The Revolutionary Army</a:t>
            </a:r>
          </a:p>
        </p:txBody>
      </p:sp>
      <p:pic>
        <p:nvPicPr>
          <p:cNvPr id="10243"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1603375"/>
            <a:ext cx="4648200" cy="4419600"/>
          </a:xfrm>
        </p:spPr>
      </p:pic>
      <p:sp>
        <p:nvSpPr>
          <p:cNvPr id="10244" name="Text Placeholder 4"/>
          <p:cNvSpPr>
            <a:spLocks noGrp="1"/>
          </p:cNvSpPr>
          <p:nvPr>
            <p:ph type="body" sz="quarter" idx="3"/>
          </p:nvPr>
        </p:nvSpPr>
        <p:spPr>
          <a:xfrm>
            <a:off x="4645025" y="609600"/>
            <a:ext cx="4041775" cy="609600"/>
          </a:xfrm>
        </p:spPr>
        <p:txBody>
          <a:bodyPr/>
          <a:lstStyle/>
          <a:p>
            <a:pPr algn="ctr"/>
            <a:r>
              <a:rPr lang="en-US" altLang="en-US" smtClean="0"/>
              <a:t>Wu Zhiying</a:t>
            </a:r>
          </a:p>
        </p:txBody>
      </p:sp>
      <p:pic>
        <p:nvPicPr>
          <p:cNvPr id="10245"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522913" y="1600200"/>
            <a:ext cx="3240087" cy="4191000"/>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730</TotalTime>
  <Words>1596</Words>
  <Application>Microsoft Office PowerPoint</Application>
  <PresentationFormat>On-screen Show (4:3)</PresentationFormat>
  <Paragraphs>139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宋体</vt:lpstr>
      <vt:lpstr>Arial</vt:lpstr>
      <vt:lpstr>Wingdings</vt:lpstr>
      <vt:lpstr>Default Design</vt:lpstr>
      <vt:lpstr>China in [Nationalist] Revolution  国民革命 2:  The 1911Revolution辛亥革命, End of the Qing Era, and a Historical Assessment  </vt:lpstr>
      <vt:lpstr>The Revolutionary Movement: Overlapping Phases</vt:lpstr>
      <vt:lpstr>The Early Phase  1895-1905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Organizational Phase of the Revolution 1903-1908</vt:lpstr>
      <vt:lpstr>PowerPoint Presentation</vt:lpstr>
      <vt:lpstr>PowerPoint Presentation</vt:lpstr>
      <vt:lpstr>PowerPoint Presentation</vt:lpstr>
      <vt:lpstr>PowerPoint Presentation</vt:lpstr>
      <vt:lpstr>The Action Phase of the Revolution (1908-1911)</vt:lpstr>
      <vt:lpstr>The Railroads Controversy</vt:lpstr>
      <vt:lpstr>PowerPoint Presentation</vt:lpstr>
      <vt:lpstr>Strategic Revolutionary Organization (Summer 1911)</vt:lpstr>
      <vt:lpstr>Wuchang Uprising and the Revolutionary War</vt:lpstr>
      <vt:lpstr>The “Revolutionary War”</vt:lpstr>
      <vt:lpstr>Defection of Provinces &amp; Municipalities</vt:lpstr>
      <vt:lpstr>PowerPoint Presentation</vt:lpstr>
      <vt:lpstr>PowerPoint Presentation</vt:lpstr>
      <vt:lpstr>The Aftermath of the Revolution</vt:lpstr>
      <vt:lpstr>PowerPoint Presentation</vt:lpstr>
      <vt:lpstr>Rise of warlordism </vt:lpstr>
      <vt:lpstr>Weaknesses of the Revolution</vt:lpstr>
    </vt:vector>
  </TitlesOfParts>
  <Company>Northern Arizona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Xinzheng Reforms, and the Constitutional Movement</dc:title>
  <dc:creator>jkl</dc:creator>
  <cp:lastModifiedBy>Sanjay Joshi</cp:lastModifiedBy>
  <cp:revision>59</cp:revision>
  <cp:lastPrinted>2015-12-01T02:42:50Z</cp:lastPrinted>
  <dcterms:created xsi:type="dcterms:W3CDTF">2009-10-30T01:24:19Z</dcterms:created>
  <dcterms:modified xsi:type="dcterms:W3CDTF">2016-04-04T21:34:10Z</dcterms:modified>
</cp:coreProperties>
</file>