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0" r:id="rId5"/>
    <p:sldId id="265" r:id="rId6"/>
    <p:sldId id="262" r:id="rId7"/>
    <p:sldId id="264"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01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3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266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242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456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055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136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747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916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703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359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2/14/2023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44140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omepages.stmartin.edu/Fac_Staff/rlangill/HIS%20217%20maps/Taiping%20Rebellion%20Map.jp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media-2.web.britannica.com/eb-media/59/117159-004-AF41477A.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dn.britannica.com/46/26646-004-EFCCF88E/Zeng-Guofan-detail-portrait-Taipei-National-Palace.jp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nghunan.gov.cn/AboutHunan/HistoryCulture/Celebrities/201508/W020150807517608078876.jpg" TargetMode="External"/><Relationship Id="rId7" Type="http://schemas.openxmlformats.org/officeDocument/2006/relationships/hyperlink" Target="http://internationalschoolhistory.weebly.com/uploads/1/8/3/3/18339453/3138162_orig.jp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upload.wikimedia.org/wikipedia/commons/2/27/Foochow_Arsenal.jpg" TargetMode="External"/><Relationship Id="rId5" Type="http://schemas.openxmlformats.org/officeDocument/2006/relationships/hyperlink" Target="https://upload.wikimedia.org/wikipedia/commons/4/42/The_Portrait_of_the_Qing_Dynasty_Cixi_Imperial_Dowager_Empress_of_China_in_the_1900s.PNG" TargetMode="External"/><Relationship Id="rId4" Type="http://schemas.openxmlformats.org/officeDocument/2006/relationships/hyperlink" Target="https://upload.wikimedia.org/wikipedia/commons/d/d7/Li_Hung_Chang_in_1896.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hinasage.info/imgs/ImperialAmbitions.jp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2"/>
            <a:ext cx="8791575" cy="3486707"/>
          </a:xfrm>
        </p:spPr>
        <p:txBody>
          <a:bodyPr/>
          <a:lstStyle/>
          <a:p>
            <a:r>
              <a:rPr lang="en-US" dirty="0"/>
              <a:t>CHINA: RESPONSES TO IMPERIALISM</a:t>
            </a:r>
            <a:br>
              <a:rPr lang="en-US" dirty="0"/>
            </a:br>
            <a:endParaRPr lang="en-US" dirty="0"/>
          </a:p>
        </p:txBody>
      </p:sp>
      <p:sp>
        <p:nvSpPr>
          <p:cNvPr id="3" name="Subtitle 2"/>
          <p:cNvSpPr>
            <a:spLocks noGrp="1"/>
          </p:cNvSpPr>
          <p:nvPr>
            <p:ph type="subTitle" idx="1"/>
          </p:nvPr>
        </p:nvSpPr>
        <p:spPr>
          <a:xfrm>
            <a:off x="1876424" y="5004486"/>
            <a:ext cx="8791575" cy="253314"/>
          </a:xfrm>
        </p:spPr>
        <p:txBody>
          <a:bodyPr>
            <a:normAutofit fontScale="32500" lnSpcReduction="20000"/>
          </a:bodyPr>
          <a:lstStyle/>
          <a:p>
            <a:endParaRPr lang="en-US" dirty="0"/>
          </a:p>
        </p:txBody>
      </p:sp>
    </p:spTree>
    <p:extLst>
      <p:ext uri="{BB962C8B-B14F-4D97-AF65-F5344CB8AC3E}">
        <p14:creationId xmlns:p14="http://schemas.microsoft.com/office/powerpoint/2010/main" val="142453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293223"/>
          </a:xfrm>
        </p:spPr>
        <p:txBody>
          <a:bodyPr/>
          <a:lstStyle/>
          <a:p>
            <a:r>
              <a:rPr lang="en-US" dirty="0">
                <a:solidFill>
                  <a:schemeClr val="bg1"/>
                </a:solidFill>
              </a:rPr>
              <a:t>Overview	</a:t>
            </a:r>
          </a:p>
        </p:txBody>
      </p:sp>
      <p:sp>
        <p:nvSpPr>
          <p:cNvPr id="3" name="Content Placeholder 2"/>
          <p:cNvSpPr>
            <a:spLocks noGrp="1"/>
          </p:cNvSpPr>
          <p:nvPr>
            <p:ph idx="1"/>
          </p:nvPr>
        </p:nvSpPr>
        <p:spPr>
          <a:xfrm>
            <a:off x="1141412" y="1554480"/>
            <a:ext cx="9905999" cy="5068389"/>
          </a:xfrm>
        </p:spPr>
        <p:txBody>
          <a:bodyPr>
            <a:normAutofit/>
          </a:bodyPr>
          <a:lstStyle/>
          <a:p>
            <a:r>
              <a:rPr lang="en-US" dirty="0">
                <a:solidFill>
                  <a:srgbClr val="000000"/>
                </a:solidFill>
              </a:rPr>
              <a:t>We will focus on two aspects</a:t>
            </a:r>
          </a:p>
          <a:p>
            <a:pPr lvl="1"/>
            <a:r>
              <a:rPr lang="en-US" sz="3200" dirty="0">
                <a:solidFill>
                  <a:srgbClr val="000000"/>
                </a:solidFill>
              </a:rPr>
              <a:t>INTERNAL TENSIONS</a:t>
            </a:r>
          </a:p>
          <a:p>
            <a:pPr lvl="2"/>
            <a:r>
              <a:rPr lang="en-US" sz="3200" dirty="0">
                <a:solidFill>
                  <a:srgbClr val="000000"/>
                </a:solidFill>
              </a:rPr>
              <a:t>Lead to Revolts, such as the TAIPING</a:t>
            </a:r>
          </a:p>
          <a:p>
            <a:pPr lvl="1"/>
            <a:r>
              <a:rPr lang="en-US" sz="3400" dirty="0">
                <a:solidFill>
                  <a:srgbClr val="000000"/>
                </a:solidFill>
              </a:rPr>
              <a:t>STATE RESPONSES</a:t>
            </a:r>
          </a:p>
          <a:p>
            <a:pPr lvl="2"/>
            <a:r>
              <a:rPr lang="en-US" sz="3200" dirty="0" err="1">
                <a:solidFill>
                  <a:srgbClr val="000000"/>
                </a:solidFill>
              </a:rPr>
              <a:t>Restorationist</a:t>
            </a:r>
            <a:r>
              <a:rPr lang="en-US" sz="3000" dirty="0">
                <a:solidFill>
                  <a:srgbClr val="000000"/>
                </a:solidFill>
              </a:rPr>
              <a:t> efforts</a:t>
            </a:r>
          </a:p>
          <a:p>
            <a:pPr lvl="2"/>
            <a:r>
              <a:rPr lang="en-US" sz="3200" dirty="0">
                <a:solidFill>
                  <a:srgbClr val="000000"/>
                </a:solidFill>
              </a:rPr>
              <a:t>Reforms</a:t>
            </a:r>
          </a:p>
          <a:p>
            <a:pPr marL="1371600" lvl="3" indent="0">
              <a:buNone/>
            </a:pPr>
            <a:endParaRPr lang="en-US" sz="3000" dirty="0">
              <a:solidFill>
                <a:srgbClr val="000000"/>
              </a:solidFill>
            </a:endParaRPr>
          </a:p>
        </p:txBody>
      </p:sp>
    </p:spTree>
    <p:extLst>
      <p:ext uri="{BB962C8B-B14F-4D97-AF65-F5344CB8AC3E}">
        <p14:creationId xmlns:p14="http://schemas.microsoft.com/office/powerpoint/2010/main" val="388912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1440"/>
            <a:ext cx="9905998" cy="940526"/>
          </a:xfrm>
          <a:pattFill prst="pct50">
            <a:fgClr>
              <a:schemeClr val="tx1"/>
            </a:fgClr>
            <a:bgClr>
              <a:schemeClr val="bg1"/>
            </a:bgClr>
          </a:pattFill>
        </p:spPr>
        <p:txBody>
          <a:bodyPr>
            <a:normAutofit fontScale="90000"/>
          </a:bodyPr>
          <a:lstStyle/>
          <a:p>
            <a:r>
              <a:rPr lang="en-US" dirty="0">
                <a:solidFill>
                  <a:schemeClr val="bg1"/>
                </a:solidFill>
              </a:rPr>
              <a:t>INTERNAL TENSIONS:  TAIPING &amp; OTHER REVOLTS</a:t>
            </a:r>
          </a:p>
        </p:txBody>
      </p:sp>
      <p:sp>
        <p:nvSpPr>
          <p:cNvPr id="3" name="Content Placeholder 2"/>
          <p:cNvSpPr>
            <a:spLocks noGrp="1"/>
          </p:cNvSpPr>
          <p:nvPr>
            <p:ph idx="1"/>
          </p:nvPr>
        </p:nvSpPr>
        <p:spPr>
          <a:xfrm>
            <a:off x="0" y="1031966"/>
            <a:ext cx="12192000" cy="5590903"/>
          </a:xfrm>
          <a:blipFill dpi="0" rotWithShape="1">
            <a:blip r:embed="rId2">
              <a:alphaModFix amt="50000"/>
            </a:blip>
            <a:srcRect/>
            <a:stretch>
              <a:fillRect/>
            </a:stretch>
          </a:blipFill>
        </p:spPr>
        <p:txBody>
          <a:bodyPr>
            <a:normAutofit fontScale="85000" lnSpcReduction="20000"/>
          </a:bodyPr>
          <a:lstStyle/>
          <a:p>
            <a:r>
              <a:rPr lang="en-US" dirty="0"/>
              <a:t>TAIPING (1840s to 1868) largest and best known, but second half of 19thC saw a SERIES of revolts against Manchu authority.</a:t>
            </a:r>
          </a:p>
          <a:p>
            <a:r>
              <a:rPr lang="en-US" dirty="0"/>
              <a:t>NIAN  (1851-1873) Northwestern Muslim revolt (1862-1873) among others</a:t>
            </a:r>
          </a:p>
          <a:p>
            <a:r>
              <a:rPr lang="en-US" dirty="0"/>
              <a:t>WHY? ANY REVOLT has to be understood in two contexts</a:t>
            </a:r>
          </a:p>
          <a:p>
            <a:pPr lvl="1"/>
            <a:r>
              <a:rPr lang="en-US" dirty="0"/>
              <a:t>OBJECTIVE CONDITIONS  &amp; SUBJECTIVE PERCEPTIONS</a:t>
            </a:r>
          </a:p>
          <a:p>
            <a:r>
              <a:rPr lang="en-US" dirty="0"/>
              <a:t>OBJECTIVE conditions included </a:t>
            </a:r>
          </a:p>
          <a:p>
            <a:pPr lvl="1"/>
            <a:r>
              <a:rPr lang="en-US" dirty="0"/>
              <a:t>Population Growth of18thC, pressure on land and fragmentation of holding</a:t>
            </a:r>
          </a:p>
          <a:p>
            <a:pPr lvl="1"/>
            <a:r>
              <a:rPr lang="en-US" dirty="0"/>
              <a:t>Bureaucracy less under control (Corruption: impact of Opium on China)</a:t>
            </a:r>
          </a:p>
          <a:p>
            <a:pPr lvl="1"/>
            <a:r>
              <a:rPr lang="en-US" dirty="0"/>
              <a:t>Natural disasters and flooding</a:t>
            </a:r>
          </a:p>
          <a:p>
            <a:pPr lvl="1"/>
            <a:r>
              <a:rPr lang="en-US" dirty="0"/>
              <a:t>OPIUM trade led to outflow of silver and rise in real taxes (see previous)</a:t>
            </a:r>
          </a:p>
          <a:p>
            <a:r>
              <a:rPr lang="en-US" dirty="0"/>
              <a:t>SUBJECTIVE PERCEPTIONS</a:t>
            </a:r>
          </a:p>
          <a:p>
            <a:pPr lvl="1"/>
            <a:r>
              <a:rPr lang="en-US" dirty="0"/>
              <a:t>Mandate of Heaven Lost</a:t>
            </a:r>
          </a:p>
          <a:p>
            <a:pPr lvl="1"/>
            <a:r>
              <a:rPr lang="en-US" dirty="0"/>
              <a:t>Increase in activities of TRIADS -- secret societies that blur line between self-help, rebellion, and criminality -- who stress ANTI FOREIGN nature of MANCHUS</a:t>
            </a:r>
          </a:p>
          <a:p>
            <a:endParaRPr lang="en-US" dirty="0">
              <a:solidFill>
                <a:srgbClr val="FFFF00"/>
              </a:solidFill>
            </a:endParaRPr>
          </a:p>
        </p:txBody>
      </p:sp>
    </p:spTree>
    <p:extLst>
      <p:ext uri="{BB962C8B-B14F-4D97-AF65-F5344CB8AC3E}">
        <p14:creationId xmlns:p14="http://schemas.microsoft.com/office/powerpoint/2010/main" val="329160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83000" b="-18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136822"/>
          </a:xfrm>
        </p:spPr>
        <p:txBody>
          <a:bodyPr>
            <a:normAutofit/>
          </a:bodyPr>
          <a:lstStyle/>
          <a:p>
            <a:r>
              <a:rPr lang="en-US" dirty="0"/>
              <a:t>TAIPING  </a:t>
            </a:r>
          </a:p>
        </p:txBody>
      </p:sp>
      <p:sp>
        <p:nvSpPr>
          <p:cNvPr id="3" name="Content Placeholder 2"/>
          <p:cNvSpPr>
            <a:spLocks noGrp="1"/>
          </p:cNvSpPr>
          <p:nvPr>
            <p:ph idx="1"/>
          </p:nvPr>
        </p:nvSpPr>
        <p:spPr>
          <a:xfrm>
            <a:off x="0" y="1136822"/>
            <a:ext cx="12192000" cy="5634681"/>
          </a:xfrm>
        </p:spPr>
        <p:txBody>
          <a:bodyPr>
            <a:normAutofit/>
          </a:bodyPr>
          <a:lstStyle/>
          <a:p>
            <a:pPr lvl="1"/>
            <a:r>
              <a:rPr lang="en-US" sz="2800" dirty="0">
                <a:solidFill>
                  <a:srgbClr val="000000"/>
                </a:solidFill>
              </a:rPr>
              <a:t>LOCATION:  S-E China, </a:t>
            </a:r>
            <a:r>
              <a:rPr lang="en-US" sz="2800" dirty="0">
                <a:solidFill>
                  <a:srgbClr val="000000"/>
                </a:solidFill>
                <a:hlinkClick r:id="rId3"/>
              </a:rPr>
              <a:t>near Guangzhou </a:t>
            </a:r>
            <a:r>
              <a:rPr lang="en-US" sz="2800" dirty="0">
                <a:solidFill>
                  <a:srgbClr val="000000"/>
                </a:solidFill>
              </a:rPr>
              <a:t>(CANTON)</a:t>
            </a:r>
          </a:p>
          <a:p>
            <a:pPr lvl="1"/>
            <a:r>
              <a:rPr lang="en-US" sz="2800" dirty="0">
                <a:solidFill>
                  <a:srgbClr val="000000"/>
                </a:solidFill>
                <a:hlinkClick r:id="rId4"/>
              </a:rPr>
              <a:t>HONG XIUQUAN </a:t>
            </a:r>
            <a:r>
              <a:rPr lang="en-US" sz="2800" dirty="0">
                <a:solidFill>
                  <a:srgbClr val="000000"/>
                </a:solidFill>
              </a:rPr>
              <a:t>poor family, repeated failure to pass exam for bureaucracy 1836, learn about Christianity from some missionaries,  started to get dreams where he sees himself as younger brother of Jesus</a:t>
            </a:r>
          </a:p>
          <a:p>
            <a:pPr lvl="1"/>
            <a:r>
              <a:rPr lang="en-US" sz="2800" dirty="0">
                <a:solidFill>
                  <a:srgbClr val="000000"/>
                </a:solidFill>
              </a:rPr>
              <a:t>1840s starts to preach about HEAVENLY KINGDOM OF GREAT PEACE (TAIPING TIANGUO)  Lots of followers by 1850s</a:t>
            </a:r>
          </a:p>
          <a:p>
            <a:pPr lvl="1"/>
            <a:r>
              <a:rPr lang="en-US" sz="2800" dirty="0">
                <a:solidFill>
                  <a:srgbClr val="000000"/>
                </a:solidFill>
              </a:rPr>
              <a:t>1853 Capture NANJING and next 11 years run a parallel government</a:t>
            </a:r>
          </a:p>
          <a:p>
            <a:pPr lvl="2"/>
            <a:r>
              <a:rPr lang="en-US" sz="2600" dirty="0">
                <a:solidFill>
                  <a:srgbClr val="000000"/>
                </a:solidFill>
              </a:rPr>
              <a:t>EGALITARIAN  Land redistribution, and equality between men and women</a:t>
            </a:r>
          </a:p>
          <a:p>
            <a:pPr lvl="2"/>
            <a:r>
              <a:rPr lang="en-US" sz="2600" dirty="0">
                <a:solidFill>
                  <a:srgbClr val="000000"/>
                </a:solidFill>
              </a:rPr>
              <a:t>PURITANICAL  Fiercely Anti Opium</a:t>
            </a:r>
          </a:p>
          <a:p>
            <a:pPr lvl="1"/>
            <a:r>
              <a:rPr lang="en-US" sz="2800" dirty="0">
                <a:solidFill>
                  <a:srgbClr val="000000"/>
                </a:solidFill>
              </a:rPr>
              <a:t>But divisions within, inspired by foreign ideologies, military state becomes exploitative.  No Coordination with other rebellions  </a:t>
            </a:r>
          </a:p>
          <a:p>
            <a:endParaRPr lang="en-US" dirty="0"/>
          </a:p>
        </p:txBody>
      </p:sp>
    </p:spTree>
    <p:extLst>
      <p:ext uri="{BB962C8B-B14F-4D97-AF65-F5344CB8AC3E}">
        <p14:creationId xmlns:p14="http://schemas.microsoft.com/office/powerpoint/2010/main" val="97256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B76AB-19D3-EDFF-FD1B-CB3E29357515}"/>
              </a:ext>
            </a:extLst>
          </p:cNvPr>
          <p:cNvSpPr>
            <a:spLocks noGrp="1"/>
          </p:cNvSpPr>
          <p:nvPr>
            <p:ph type="title"/>
          </p:nvPr>
        </p:nvSpPr>
        <p:spPr>
          <a:xfrm>
            <a:off x="640080" y="325369"/>
            <a:ext cx="4368602" cy="1956841"/>
          </a:xfrm>
        </p:spPr>
        <p:txBody>
          <a:bodyPr anchor="b">
            <a:normAutofit/>
          </a:bodyPr>
          <a:lstStyle/>
          <a:p>
            <a:r>
              <a:rPr lang="en-US" sz="5400" dirty="0"/>
              <a:t>TAIPING SPLENDOR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FB22AD8-ECB0-B6CA-5F91-CE5790F0BC50}"/>
              </a:ext>
            </a:extLst>
          </p:cNvPr>
          <p:cNvSpPr>
            <a:spLocks noGrp="1"/>
          </p:cNvSpPr>
          <p:nvPr>
            <p:ph idx="1"/>
          </p:nvPr>
        </p:nvSpPr>
        <p:spPr>
          <a:xfrm>
            <a:off x="640080" y="2872899"/>
            <a:ext cx="4243589" cy="3320668"/>
          </a:xfrm>
        </p:spPr>
        <p:txBody>
          <a:bodyPr>
            <a:normAutofit/>
          </a:bodyPr>
          <a:lstStyle/>
          <a:p>
            <a:r>
              <a:rPr lang="en-US" sz="2200" dirty="0"/>
              <a:t>Originally an oppositional (people’s or peasants) movement, soon the Taiping government acquired all trappings of traditional power.  This is the image of the “Throne of Heavenly Kingdom” at Nanjing, reportedly used by the new rulers and former rebels!</a:t>
            </a:r>
          </a:p>
        </p:txBody>
      </p:sp>
      <p:pic>
        <p:nvPicPr>
          <p:cNvPr id="4" name="Content Placeholder 3">
            <a:extLst>
              <a:ext uri="{FF2B5EF4-FFF2-40B4-BE49-F238E27FC236}">
                <a16:creationId xmlns:a16="http://schemas.microsoft.com/office/drawing/2014/main" id="{EFF1C6BB-AE62-0B06-7936-E9DB44B96F34}"/>
              </a:ext>
            </a:extLst>
          </p:cNvPr>
          <p:cNvPicPr>
            <a:picLocks noChangeAspect="1"/>
          </p:cNvPicPr>
          <p:nvPr/>
        </p:nvPicPr>
        <p:blipFill rotWithShape="1">
          <a:blip r:embed="rId2"/>
          <a:srcRect l="16672" r="1010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1051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69000" b="-8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78195"/>
          </a:xfrm>
        </p:spPr>
        <p:txBody>
          <a:bodyPr/>
          <a:lstStyle/>
          <a:p>
            <a:r>
              <a:rPr lang="en-US" dirty="0"/>
              <a:t>DEFEATING THE REBELS</a:t>
            </a:r>
          </a:p>
        </p:txBody>
      </p:sp>
      <p:sp>
        <p:nvSpPr>
          <p:cNvPr id="3" name="Content Placeholder 2"/>
          <p:cNvSpPr>
            <a:spLocks noGrp="1"/>
          </p:cNvSpPr>
          <p:nvPr>
            <p:ph idx="1"/>
          </p:nvPr>
        </p:nvSpPr>
        <p:spPr>
          <a:xfrm>
            <a:off x="0" y="744279"/>
            <a:ext cx="12192000" cy="6018028"/>
          </a:xfrm>
        </p:spPr>
        <p:txBody>
          <a:bodyPr/>
          <a:lstStyle/>
          <a:p>
            <a:r>
              <a:rPr lang="en-US" dirty="0"/>
              <a:t>Manchu state in no shape to defeat rebels.  Lack of finances,  bureaucracy in shambles</a:t>
            </a:r>
          </a:p>
          <a:p>
            <a:r>
              <a:rPr lang="en-US" dirty="0"/>
              <a:t>Role of Han Confucian scholars such as </a:t>
            </a:r>
            <a:r>
              <a:rPr lang="en-US" dirty="0">
                <a:hlinkClick r:id="rId3"/>
              </a:rPr>
              <a:t>ZENG GUOFAN </a:t>
            </a:r>
            <a:r>
              <a:rPr lang="en-US" dirty="0"/>
              <a:t>:  Zeng raises Hunan Army (and naval force) to defeat the rebels</a:t>
            </a:r>
          </a:p>
          <a:p>
            <a:r>
              <a:rPr lang="en-US" dirty="0"/>
              <a:t>“Restored” Imperial authority, but with their regional bases, also undermined that authority</a:t>
            </a:r>
          </a:p>
          <a:p>
            <a:r>
              <a:rPr lang="en-US" dirty="0"/>
              <a:t>Role of WESTERN POWERS </a:t>
            </a:r>
          </a:p>
          <a:p>
            <a:pPr lvl="1"/>
            <a:r>
              <a:rPr lang="en-US" dirty="0"/>
              <a:t>Why Support the enemy and not a Christian-inspired rebel?</a:t>
            </a:r>
          </a:p>
          <a:p>
            <a:pPr lvl="2"/>
            <a:r>
              <a:rPr lang="en-US" dirty="0"/>
              <a:t>Role of Wade and Gordon</a:t>
            </a:r>
          </a:p>
          <a:p>
            <a:pPr lvl="1"/>
            <a:r>
              <a:rPr lang="en-US" dirty="0"/>
              <a:t>OPIUM and Anti-Colonial sentiments of the rebels</a:t>
            </a:r>
          </a:p>
          <a:p>
            <a:pPr lvl="1"/>
            <a:r>
              <a:rPr lang="en-US" dirty="0"/>
              <a:t>Manchus now under their control  and able to OPEN the CHINA MARKET</a:t>
            </a:r>
          </a:p>
          <a:p>
            <a:pPr lvl="1"/>
            <a:endParaRPr lang="en-US" dirty="0"/>
          </a:p>
        </p:txBody>
      </p:sp>
    </p:spTree>
    <p:extLst>
      <p:ext uri="{BB962C8B-B14F-4D97-AF65-F5344CB8AC3E}">
        <p14:creationId xmlns:p14="http://schemas.microsoft.com/office/powerpoint/2010/main" val="423454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Strengthening: Restoring Manchu Power?</a:t>
            </a:r>
          </a:p>
        </p:txBody>
      </p:sp>
      <p:sp>
        <p:nvSpPr>
          <p:cNvPr id="3" name="Content Placeholder 2"/>
          <p:cNvSpPr>
            <a:spLocks noGrp="1"/>
          </p:cNvSpPr>
          <p:nvPr>
            <p:ph idx="1"/>
          </p:nvPr>
        </p:nvSpPr>
        <p:spPr>
          <a:xfrm>
            <a:off x="96625" y="1214905"/>
            <a:ext cx="11871067" cy="5467072"/>
          </a:xfrm>
          <a:blipFill>
            <a:blip r:embed="rId2">
              <a:alphaModFix amt="35000"/>
            </a:blip>
            <a:stretch>
              <a:fillRect/>
            </a:stretch>
          </a:blipFill>
        </p:spPr>
        <p:txBody>
          <a:bodyPr>
            <a:normAutofit fontScale="85000" lnSpcReduction="10000"/>
          </a:bodyPr>
          <a:lstStyle/>
          <a:p>
            <a:r>
              <a:rPr lang="en-US" dirty="0"/>
              <a:t>Role of Confucian Scholar-Officials such as </a:t>
            </a:r>
            <a:r>
              <a:rPr lang="en-US" dirty="0">
                <a:hlinkClick r:id="rId3"/>
              </a:rPr>
              <a:t>ZENG GUOFAN </a:t>
            </a:r>
            <a:r>
              <a:rPr lang="en-US" dirty="0"/>
              <a:t>and his protégé, </a:t>
            </a:r>
            <a:r>
              <a:rPr lang="en-US" dirty="0">
                <a:hlinkClick r:id="rId4"/>
              </a:rPr>
              <a:t>LI HONGZHANG</a:t>
            </a:r>
            <a:r>
              <a:rPr lang="en-US" dirty="0"/>
              <a:t> as well as Prince Gong and the </a:t>
            </a:r>
            <a:r>
              <a:rPr lang="en-US" dirty="0">
                <a:hlinkClick r:id="rId5"/>
              </a:rPr>
              <a:t>Dowager Empress </a:t>
            </a:r>
            <a:r>
              <a:rPr lang="en-US" dirty="0" err="1">
                <a:hlinkClick r:id="rId5"/>
              </a:rPr>
              <a:t>Cixi</a:t>
            </a:r>
            <a:endParaRPr lang="en-US" dirty="0"/>
          </a:p>
          <a:p>
            <a:r>
              <a:rPr lang="en-US" dirty="0"/>
              <a:t> Sought to strengthen China through adoption of western technology but retain Confucian ideology and hierarchies</a:t>
            </a:r>
          </a:p>
          <a:p>
            <a:r>
              <a:rPr lang="en-US" dirty="0"/>
              <a:t>Initial institutional changes such as the ZONGLI YAMEN</a:t>
            </a:r>
          </a:p>
          <a:p>
            <a:r>
              <a:rPr lang="en-US" dirty="0"/>
              <a:t>Adopt Western technology, establish </a:t>
            </a:r>
            <a:r>
              <a:rPr lang="en-US" dirty="0">
                <a:hlinkClick r:id="rId6"/>
              </a:rPr>
              <a:t>arsenals</a:t>
            </a:r>
            <a:r>
              <a:rPr lang="en-US" dirty="0"/>
              <a:t>, </a:t>
            </a:r>
            <a:r>
              <a:rPr lang="en-US" dirty="0">
                <a:hlinkClick r:id="rId7"/>
              </a:rPr>
              <a:t>shipyards</a:t>
            </a:r>
            <a:r>
              <a:rPr lang="en-US" dirty="0"/>
              <a:t>, military academies, mines, factories</a:t>
            </a:r>
          </a:p>
          <a:p>
            <a:r>
              <a:rPr lang="en-US" dirty="0"/>
              <a:t>Ultimately, a limited movement, almost doomed to fail, as not far reaching enough.  Corruption, regionalism, etc., but most significantly, tried to graft western technology to a Confucian outlook.  And of course, intrigues at the Imperial Court contributed their mite!</a:t>
            </a:r>
          </a:p>
          <a:p>
            <a:r>
              <a:rPr lang="en-US" dirty="0"/>
              <a:t>Could not strengthen China enough to resist the continuing advance of Imperialism, from the West, and also, more recently, from Japan</a:t>
            </a:r>
          </a:p>
        </p:txBody>
      </p:sp>
    </p:spTree>
    <p:extLst>
      <p:ext uri="{BB962C8B-B14F-4D97-AF65-F5344CB8AC3E}">
        <p14:creationId xmlns:p14="http://schemas.microsoft.com/office/powerpoint/2010/main" val="199257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p>
            <a:r>
              <a:rPr lang="en-US" dirty="0"/>
              <a:t>Imperialism </a:t>
            </a:r>
            <a:r>
              <a:rPr lang="en-US" dirty="0" err="1"/>
              <a:t>Redux</a:t>
            </a:r>
            <a:endParaRPr lang="en-US" dirty="0"/>
          </a:p>
        </p:txBody>
      </p:sp>
      <p:sp>
        <p:nvSpPr>
          <p:cNvPr id="3" name="Content Placeholder 2"/>
          <p:cNvSpPr>
            <a:spLocks noGrp="1"/>
          </p:cNvSpPr>
          <p:nvPr>
            <p:ph idx="1"/>
          </p:nvPr>
        </p:nvSpPr>
        <p:spPr>
          <a:xfrm>
            <a:off x="621160" y="1049236"/>
            <a:ext cx="10961240" cy="5674158"/>
          </a:xfrm>
          <a:blipFill>
            <a:blip r:embed="rId2">
              <a:alphaModFix amt="35000"/>
            </a:blip>
            <a:stretch>
              <a:fillRect/>
            </a:stretch>
          </a:blipFill>
        </p:spPr>
        <p:txBody>
          <a:bodyPr/>
          <a:lstStyle/>
          <a:p>
            <a:r>
              <a:rPr lang="en-US" dirty="0"/>
              <a:t>Settlements in Treaty Ports</a:t>
            </a:r>
          </a:p>
          <a:p>
            <a:pPr lvl="1"/>
            <a:r>
              <a:rPr lang="en-US" dirty="0"/>
              <a:t>Shanghai Park notice “no dogs or </a:t>
            </a:r>
            <a:r>
              <a:rPr lang="en-US"/>
              <a:t>Chinese allowed” </a:t>
            </a:r>
            <a:endParaRPr lang="en-US" dirty="0"/>
          </a:p>
          <a:p>
            <a:r>
              <a:rPr lang="en-US" dirty="0"/>
              <a:t>Missionary Activities</a:t>
            </a:r>
          </a:p>
          <a:p>
            <a:pPr lvl="1"/>
            <a:r>
              <a:rPr lang="en-US" dirty="0"/>
              <a:t>Some positive impacts, new knowledge, but also  </a:t>
            </a:r>
          </a:p>
          <a:p>
            <a:pPr lvl="1"/>
            <a:r>
              <a:rPr lang="en-US" dirty="0"/>
              <a:t>Attacks on Confucianism, Racism, Tianjin Massacre 1870</a:t>
            </a:r>
          </a:p>
          <a:p>
            <a:r>
              <a:rPr lang="en-US" dirty="0">
                <a:hlinkClick r:id="rId3"/>
              </a:rPr>
              <a:t>Territorial Expansion</a:t>
            </a:r>
            <a:r>
              <a:rPr lang="en-US" dirty="0"/>
              <a:t> in and around China</a:t>
            </a:r>
          </a:p>
          <a:p>
            <a:pPr lvl="1"/>
            <a:r>
              <a:rPr lang="en-US" dirty="0"/>
              <a:t>French in Indo China</a:t>
            </a:r>
          </a:p>
          <a:p>
            <a:pPr lvl="1"/>
            <a:r>
              <a:rPr lang="en-US" dirty="0"/>
              <a:t>British in Burma</a:t>
            </a:r>
          </a:p>
          <a:p>
            <a:pPr lvl="1"/>
            <a:r>
              <a:rPr lang="en-US" dirty="0"/>
              <a:t>Japan and </a:t>
            </a:r>
            <a:r>
              <a:rPr lang="en-US" dirty="0" err="1"/>
              <a:t>Ruyuku</a:t>
            </a:r>
            <a:r>
              <a:rPr lang="en-US" dirty="0"/>
              <a:t> Islands</a:t>
            </a:r>
          </a:p>
          <a:p>
            <a:pPr lvl="1"/>
            <a:r>
              <a:rPr lang="en-US" dirty="0"/>
              <a:t>Korea and humiliation in Sino-Japanese War, 1894</a:t>
            </a:r>
          </a:p>
        </p:txBody>
      </p:sp>
    </p:spTree>
    <p:extLst>
      <p:ext uri="{BB962C8B-B14F-4D97-AF65-F5344CB8AC3E}">
        <p14:creationId xmlns:p14="http://schemas.microsoft.com/office/powerpoint/2010/main" val="386540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627</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CHINA: RESPONSES TO IMPERIALISM </vt:lpstr>
      <vt:lpstr>Overview </vt:lpstr>
      <vt:lpstr>INTERNAL TENSIONS:  TAIPING &amp; OTHER REVOLTS</vt:lpstr>
      <vt:lpstr>TAIPING  </vt:lpstr>
      <vt:lpstr>TAIPING SPLENDOR </vt:lpstr>
      <vt:lpstr>DEFEATING THE REBELS</vt:lpstr>
      <vt:lpstr>Self Strengthening: Restoring Manchu Power?</vt:lpstr>
      <vt:lpstr>Imperialism Redux</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China:Responses to ImPERIALISM</dc:title>
  <dc:creator>Sanjay Joshi</dc:creator>
  <cp:lastModifiedBy>Sanjay Joshi</cp:lastModifiedBy>
  <cp:revision>31</cp:revision>
  <dcterms:created xsi:type="dcterms:W3CDTF">2016-02-08T20:11:28Z</dcterms:created>
  <dcterms:modified xsi:type="dcterms:W3CDTF">2023-02-14T19:17:46Z</dcterms:modified>
</cp:coreProperties>
</file>