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6" r:id="rId4"/>
    <p:sldId id="297" r:id="rId5"/>
    <p:sldId id="298" r:id="rId6"/>
    <p:sldId id="258" r:id="rId7"/>
    <p:sldId id="268" r:id="rId8"/>
    <p:sldId id="274" r:id="rId9"/>
    <p:sldId id="262" r:id="rId10"/>
    <p:sldId id="271" r:id="rId11"/>
    <p:sldId id="272" r:id="rId12"/>
    <p:sldId id="273" r:id="rId13"/>
    <p:sldId id="270" r:id="rId14"/>
    <p:sldId id="260" r:id="rId15"/>
    <p:sldId id="275" r:id="rId16"/>
    <p:sldId id="276" r:id="rId17"/>
    <p:sldId id="259" r:id="rId18"/>
    <p:sldId id="285" r:id="rId19"/>
    <p:sldId id="288" r:id="rId20"/>
    <p:sldId id="289" r:id="rId21"/>
    <p:sldId id="277" r:id="rId22"/>
    <p:sldId id="278" r:id="rId23"/>
    <p:sldId id="279" r:id="rId24"/>
    <p:sldId id="280" r:id="rId25"/>
    <p:sldId id="293" r:id="rId26"/>
    <p:sldId id="294" r:id="rId27"/>
    <p:sldId id="295" r:id="rId28"/>
    <p:sldId id="264" r:id="rId29"/>
    <p:sldId id="291" r:id="rId30"/>
    <p:sldId id="2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90" d="100"/>
          <a:sy n="90" d="100"/>
        </p:scale>
        <p:origin x="67"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1C46AB-16E4-4BF1-BD05-097F45A13BBD}"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C8CCC-B353-4F38-9E57-DC5C4D4E2CB9}" type="slidenum">
              <a:rPr lang="en-US" smtClean="0"/>
              <a:t>‹#›</a:t>
            </a:fld>
            <a:endParaRPr lang="en-US"/>
          </a:p>
        </p:txBody>
      </p:sp>
    </p:spTree>
    <p:extLst>
      <p:ext uri="{BB962C8B-B14F-4D97-AF65-F5344CB8AC3E}">
        <p14:creationId xmlns:p14="http://schemas.microsoft.com/office/powerpoint/2010/main" val="1808232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C46AB-16E4-4BF1-BD05-097F45A13BBD}"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C8CCC-B353-4F38-9E57-DC5C4D4E2CB9}" type="slidenum">
              <a:rPr lang="en-US" smtClean="0"/>
              <a:t>‹#›</a:t>
            </a:fld>
            <a:endParaRPr lang="en-US"/>
          </a:p>
        </p:txBody>
      </p:sp>
    </p:spTree>
    <p:extLst>
      <p:ext uri="{BB962C8B-B14F-4D97-AF65-F5344CB8AC3E}">
        <p14:creationId xmlns:p14="http://schemas.microsoft.com/office/powerpoint/2010/main" val="4597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C46AB-16E4-4BF1-BD05-097F45A13BBD}"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C8CCC-B353-4F38-9E57-DC5C4D4E2CB9}" type="slidenum">
              <a:rPr lang="en-US" smtClean="0"/>
              <a:t>‹#›</a:t>
            </a:fld>
            <a:endParaRPr lang="en-US"/>
          </a:p>
        </p:txBody>
      </p:sp>
    </p:spTree>
    <p:extLst>
      <p:ext uri="{BB962C8B-B14F-4D97-AF65-F5344CB8AC3E}">
        <p14:creationId xmlns:p14="http://schemas.microsoft.com/office/powerpoint/2010/main" val="54699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C46AB-16E4-4BF1-BD05-097F45A13BBD}"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C8CCC-B353-4F38-9E57-DC5C4D4E2CB9}" type="slidenum">
              <a:rPr lang="en-US" smtClean="0"/>
              <a:t>‹#›</a:t>
            </a:fld>
            <a:endParaRPr lang="en-US"/>
          </a:p>
        </p:txBody>
      </p:sp>
    </p:spTree>
    <p:extLst>
      <p:ext uri="{BB962C8B-B14F-4D97-AF65-F5344CB8AC3E}">
        <p14:creationId xmlns:p14="http://schemas.microsoft.com/office/powerpoint/2010/main" val="177450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1C46AB-16E4-4BF1-BD05-097F45A13BBD}"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C8CCC-B353-4F38-9E57-DC5C4D4E2CB9}" type="slidenum">
              <a:rPr lang="en-US" smtClean="0"/>
              <a:t>‹#›</a:t>
            </a:fld>
            <a:endParaRPr lang="en-US"/>
          </a:p>
        </p:txBody>
      </p:sp>
    </p:spTree>
    <p:extLst>
      <p:ext uri="{BB962C8B-B14F-4D97-AF65-F5344CB8AC3E}">
        <p14:creationId xmlns:p14="http://schemas.microsoft.com/office/powerpoint/2010/main" val="264530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1C46AB-16E4-4BF1-BD05-097F45A13BBD}"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C8CCC-B353-4F38-9E57-DC5C4D4E2CB9}" type="slidenum">
              <a:rPr lang="en-US" smtClean="0"/>
              <a:t>‹#›</a:t>
            </a:fld>
            <a:endParaRPr lang="en-US"/>
          </a:p>
        </p:txBody>
      </p:sp>
    </p:spTree>
    <p:extLst>
      <p:ext uri="{BB962C8B-B14F-4D97-AF65-F5344CB8AC3E}">
        <p14:creationId xmlns:p14="http://schemas.microsoft.com/office/powerpoint/2010/main" val="3148695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1C46AB-16E4-4BF1-BD05-097F45A13BBD}" type="datetimeFigureOut">
              <a:rPr lang="en-US" smtClean="0"/>
              <a:t>3/21/2023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FC8CCC-B353-4F38-9E57-DC5C4D4E2CB9}" type="slidenum">
              <a:rPr lang="en-US" smtClean="0"/>
              <a:t>‹#›</a:t>
            </a:fld>
            <a:endParaRPr lang="en-US"/>
          </a:p>
        </p:txBody>
      </p:sp>
    </p:spTree>
    <p:extLst>
      <p:ext uri="{BB962C8B-B14F-4D97-AF65-F5344CB8AC3E}">
        <p14:creationId xmlns:p14="http://schemas.microsoft.com/office/powerpoint/2010/main" val="299348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1C46AB-16E4-4BF1-BD05-097F45A13BBD}" type="datetimeFigureOut">
              <a:rPr lang="en-US" smtClean="0"/>
              <a:t>3/21/2023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FC8CCC-B353-4F38-9E57-DC5C4D4E2CB9}" type="slidenum">
              <a:rPr lang="en-US" smtClean="0"/>
              <a:t>‹#›</a:t>
            </a:fld>
            <a:endParaRPr lang="en-US"/>
          </a:p>
        </p:txBody>
      </p:sp>
    </p:spTree>
    <p:extLst>
      <p:ext uri="{BB962C8B-B14F-4D97-AF65-F5344CB8AC3E}">
        <p14:creationId xmlns:p14="http://schemas.microsoft.com/office/powerpoint/2010/main" val="323942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C46AB-16E4-4BF1-BD05-097F45A13BBD}" type="datetimeFigureOut">
              <a:rPr lang="en-US" smtClean="0"/>
              <a:t>3/21/2023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FC8CCC-B353-4F38-9E57-DC5C4D4E2CB9}" type="slidenum">
              <a:rPr lang="en-US" smtClean="0"/>
              <a:t>‹#›</a:t>
            </a:fld>
            <a:endParaRPr lang="en-US"/>
          </a:p>
        </p:txBody>
      </p:sp>
    </p:spTree>
    <p:extLst>
      <p:ext uri="{BB962C8B-B14F-4D97-AF65-F5344CB8AC3E}">
        <p14:creationId xmlns:p14="http://schemas.microsoft.com/office/powerpoint/2010/main" val="2164366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1C46AB-16E4-4BF1-BD05-097F45A13BBD}"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C8CCC-B353-4F38-9E57-DC5C4D4E2CB9}" type="slidenum">
              <a:rPr lang="en-US" smtClean="0"/>
              <a:t>‹#›</a:t>
            </a:fld>
            <a:endParaRPr lang="en-US"/>
          </a:p>
        </p:txBody>
      </p:sp>
    </p:spTree>
    <p:extLst>
      <p:ext uri="{BB962C8B-B14F-4D97-AF65-F5344CB8AC3E}">
        <p14:creationId xmlns:p14="http://schemas.microsoft.com/office/powerpoint/2010/main" val="3530413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1C46AB-16E4-4BF1-BD05-097F45A13BBD}"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C8CCC-B353-4F38-9E57-DC5C4D4E2CB9}" type="slidenum">
              <a:rPr lang="en-US" smtClean="0"/>
              <a:t>‹#›</a:t>
            </a:fld>
            <a:endParaRPr lang="en-US"/>
          </a:p>
        </p:txBody>
      </p:sp>
    </p:spTree>
    <p:extLst>
      <p:ext uri="{BB962C8B-B14F-4D97-AF65-F5344CB8AC3E}">
        <p14:creationId xmlns:p14="http://schemas.microsoft.com/office/powerpoint/2010/main" val="824519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C46AB-16E4-4BF1-BD05-097F45A13BBD}" type="datetimeFigureOut">
              <a:rPr lang="en-US" smtClean="0"/>
              <a:t>3/21/2023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C8CCC-B353-4F38-9E57-DC5C4D4E2CB9}" type="slidenum">
              <a:rPr lang="en-US" smtClean="0"/>
              <a:t>‹#›</a:t>
            </a:fld>
            <a:endParaRPr lang="en-US"/>
          </a:p>
        </p:txBody>
      </p:sp>
    </p:spTree>
    <p:extLst>
      <p:ext uri="{BB962C8B-B14F-4D97-AF65-F5344CB8AC3E}">
        <p14:creationId xmlns:p14="http://schemas.microsoft.com/office/powerpoint/2010/main" val="2605400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enghunan.gov.cn/AboutHunan/HistoryCulture/Celebrities/201508/W020150807517608078876.jpg" TargetMode="External"/><Relationship Id="rId7" Type="http://schemas.openxmlformats.org/officeDocument/2006/relationships/hyperlink" Target="http://internationalschoolhistory.weebly.com/uploads/1/8/3/3/18339453/3138162_orig.jpg"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upload.wikimedia.org/wikipedia/commons/2/27/Foochow_Arsenal.jpg" TargetMode="External"/><Relationship Id="rId5" Type="http://schemas.openxmlformats.org/officeDocument/2006/relationships/hyperlink" Target="https://upload.wikimedia.org/wikipedia/commons/4/42/The_Portrait_of_the_Qing_Dynasty_Cixi_Imperial_Dowager_Empress_of_China_in_the_1900s.PNG" TargetMode="External"/><Relationship Id="rId4" Type="http://schemas.openxmlformats.org/officeDocument/2006/relationships/hyperlink" Target="https://upload.wikimedia.org/wikipedia/commons/d/d7/Li_Hung_Chang_in_1896.jp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chinasage.info/imgs/ImperialAmbitions.jp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China in [Nationalist] Revolution: 1898-1912</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77852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981200" y="0"/>
            <a:ext cx="8229600" cy="990600"/>
          </a:xfrm>
        </p:spPr>
        <p:txBody>
          <a:bodyPr/>
          <a:lstStyle/>
          <a:p>
            <a:r>
              <a:rPr lang="en-US" altLang="en-US" sz="2800"/>
              <a:t>Ideologies of Reform: Elements of Radicalism</a:t>
            </a:r>
          </a:p>
        </p:txBody>
      </p:sp>
      <p:sp>
        <p:nvSpPr>
          <p:cNvPr id="9219" name="Content Placeholder 2"/>
          <p:cNvSpPr>
            <a:spLocks noGrp="1"/>
          </p:cNvSpPr>
          <p:nvPr>
            <p:ph idx="1"/>
          </p:nvPr>
        </p:nvSpPr>
        <p:spPr>
          <a:xfrm>
            <a:off x="1828800" y="1066800"/>
            <a:ext cx="8610600" cy="5638800"/>
          </a:xfrm>
        </p:spPr>
        <p:txBody>
          <a:bodyPr/>
          <a:lstStyle/>
          <a:p>
            <a:r>
              <a:rPr lang="en-US" altLang="en-US" dirty="0"/>
              <a:t>Kang, Liang, and Tan</a:t>
            </a:r>
          </a:p>
          <a:p>
            <a:r>
              <a:rPr lang="en-US" altLang="en-US" dirty="0"/>
              <a:t>Kang: Radical reinterpretation of Confucianism</a:t>
            </a:r>
          </a:p>
          <a:p>
            <a:r>
              <a:rPr lang="en-US" altLang="en-US" dirty="0"/>
              <a:t>Kang: A utopian vision of the future of the world (</a:t>
            </a:r>
            <a:r>
              <a:rPr lang="en-US" altLang="en-US" i="1" dirty="0" err="1"/>
              <a:t>Datongshu</a:t>
            </a:r>
            <a:r>
              <a:rPr lang="en-US" altLang="en-US" dirty="0"/>
              <a:t>, or The Book of Great Harmony) – the “Three Worlds” of Chaos, Development and Great Harmony from the Confucian classic “</a:t>
            </a:r>
            <a:r>
              <a:rPr lang="en-US" altLang="en-US" i="1" dirty="0" err="1"/>
              <a:t>Liyun</a:t>
            </a:r>
            <a:r>
              <a:rPr lang="en-US" altLang="en-US" dirty="0"/>
              <a:t>” 1887</a:t>
            </a:r>
          </a:p>
          <a:p>
            <a:r>
              <a:rPr lang="en-US" altLang="en-US" dirty="0"/>
              <a:t>Tan </a:t>
            </a:r>
            <a:r>
              <a:rPr lang="en-US" altLang="en-US" dirty="0" err="1"/>
              <a:t>Sitong’s</a:t>
            </a:r>
            <a:r>
              <a:rPr lang="en-US" altLang="en-US" dirty="0"/>
              <a:t> theories of cosmic compassion (</a:t>
            </a:r>
            <a:r>
              <a:rPr lang="en-US" altLang="en-US" i="1" dirty="0"/>
              <a:t>Ether</a:t>
            </a:r>
            <a:r>
              <a:rPr lang="en-US" altLang="en-US" dirty="0"/>
              <a:t>), </a:t>
            </a:r>
            <a:r>
              <a:rPr lang="en-US" altLang="en-US" i="1" dirty="0" err="1"/>
              <a:t>Renxue</a:t>
            </a:r>
            <a:r>
              <a:rPr lang="en-US" altLang="en-US" dirty="0"/>
              <a:t>, “Breaking all conventional bonds”</a:t>
            </a:r>
          </a:p>
          <a:p>
            <a:r>
              <a:rPr lang="en-US" altLang="en-US" dirty="0"/>
              <a:t>Liang </a:t>
            </a:r>
            <a:r>
              <a:rPr lang="en-US" altLang="en-US" dirty="0" err="1"/>
              <a:t>Qichao</a:t>
            </a:r>
            <a:r>
              <a:rPr lang="en-US" altLang="en-US" dirty="0"/>
              <a:t>: Fundamental change of institution and society; “renew the people”, democratic ideas</a:t>
            </a:r>
          </a:p>
        </p:txBody>
      </p:sp>
    </p:spTree>
    <p:extLst>
      <p:ext uri="{BB962C8B-B14F-4D97-AF65-F5344CB8AC3E}">
        <p14:creationId xmlns:p14="http://schemas.microsoft.com/office/powerpoint/2010/main" val="2357506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1828800" y="613065"/>
            <a:ext cx="8610600" cy="5673436"/>
          </a:xfrm>
        </p:spPr>
        <p:txBody>
          <a:bodyPr/>
          <a:lstStyle/>
          <a:p>
            <a:r>
              <a:rPr lang="en-US" altLang="en-US" sz="2400" dirty="0"/>
              <a:t>Western influences</a:t>
            </a:r>
          </a:p>
          <a:p>
            <a:pPr>
              <a:buFont typeface="Wingdings" panose="05000000000000000000" pitchFamily="2" charset="2"/>
              <a:buChar char="ü"/>
            </a:pPr>
            <a:r>
              <a:rPr lang="en-US" altLang="en-US" sz="2400" dirty="0"/>
              <a:t>The role of the “new missionaries” (Timothy Richards, J. Young Allen), secularization, the social gospel, concern for China’s fate, promotion of education and dissemination of ideas of change through newspapers (the </a:t>
            </a:r>
            <a:r>
              <a:rPr lang="en-US" altLang="en-US" sz="2400" i="1" dirty="0" err="1"/>
              <a:t>Wanguo</a:t>
            </a:r>
            <a:r>
              <a:rPr lang="en-US" altLang="en-US" sz="2400" i="1" dirty="0"/>
              <a:t> </a:t>
            </a:r>
            <a:r>
              <a:rPr lang="en-US" altLang="en-US" sz="2400" i="1" dirty="0" err="1"/>
              <a:t>gongbao</a:t>
            </a:r>
            <a:r>
              <a:rPr lang="en-US" altLang="en-US" sz="2400" dirty="0"/>
              <a:t>)</a:t>
            </a:r>
          </a:p>
          <a:p>
            <a:pPr>
              <a:buFont typeface="Wingdings" panose="05000000000000000000" pitchFamily="2" charset="2"/>
              <a:buChar char="ü"/>
            </a:pPr>
            <a:r>
              <a:rPr lang="en-US" altLang="en-US" sz="2400" dirty="0"/>
              <a:t>Translation work and writing: Kang, Liang, but especially Yan Fu </a:t>
            </a:r>
            <a:r>
              <a:rPr lang="en-US" altLang="en-US" sz="2400" dirty="0" smtClean="0"/>
              <a:t>studied </a:t>
            </a:r>
            <a:r>
              <a:rPr lang="en-US" altLang="en-US" sz="2400" dirty="0"/>
              <a:t>naval practices in Br. 1876, examined Br. political system and legal thought, constitutionalism, Darwin and Social Darwinism. Promoted idea of a deeper understanding of the West: not just </a:t>
            </a:r>
            <a:r>
              <a:rPr lang="en-US" altLang="en-US" sz="2400" i="1" dirty="0" err="1"/>
              <a:t>yangwu</a:t>
            </a:r>
            <a:r>
              <a:rPr lang="en-US" altLang="en-US" sz="2400" dirty="0"/>
              <a:t>, but that the West had a “different vision of reality” and strength lie in deeper cultural elements and factors (anti- </a:t>
            </a:r>
            <a:r>
              <a:rPr lang="en-US" altLang="en-US" sz="2400" i="1" dirty="0" err="1"/>
              <a:t>tiyong</a:t>
            </a:r>
            <a:r>
              <a:rPr lang="en-US" altLang="en-US" sz="2400" dirty="0"/>
              <a:t> view) Subsequent (1900-09) translations: Thomas Huxley, </a:t>
            </a:r>
            <a:r>
              <a:rPr lang="en-US" altLang="en-US" sz="2400" i="1" dirty="0"/>
              <a:t>Evolution and Ethics</a:t>
            </a:r>
            <a:r>
              <a:rPr lang="en-US" altLang="en-US" sz="2400" dirty="0"/>
              <a:t>, Adam Smith excerpts from </a:t>
            </a:r>
            <a:r>
              <a:rPr lang="en-US" altLang="en-US" sz="2400" i="1" dirty="0"/>
              <a:t>Wealth of Nations</a:t>
            </a:r>
            <a:r>
              <a:rPr lang="en-US" altLang="en-US" sz="2400" dirty="0"/>
              <a:t>, J.S. Mills </a:t>
            </a:r>
            <a:r>
              <a:rPr lang="en-US" altLang="en-US" sz="2400" i="1" dirty="0"/>
              <a:t>On Liberty</a:t>
            </a:r>
            <a:r>
              <a:rPr lang="en-US" altLang="en-US" sz="2400" dirty="0"/>
              <a:t>, </a:t>
            </a:r>
            <a:r>
              <a:rPr lang="en-US" altLang="en-US" sz="2400" i="1" dirty="0"/>
              <a:t>Logic</a:t>
            </a:r>
            <a:r>
              <a:rPr lang="en-US" altLang="en-US" sz="2400" dirty="0"/>
              <a:t>, Rousseau, Montesquieu, H. Spencer, </a:t>
            </a:r>
            <a:r>
              <a:rPr lang="en-US" altLang="en-US" sz="2400" i="1" dirty="0"/>
              <a:t>Sociology</a:t>
            </a:r>
          </a:p>
        </p:txBody>
      </p:sp>
    </p:spTree>
    <p:extLst>
      <p:ext uri="{BB962C8B-B14F-4D97-AF65-F5344CB8AC3E}">
        <p14:creationId xmlns:p14="http://schemas.microsoft.com/office/powerpoint/2010/main" val="717014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1981200" y="332509"/>
            <a:ext cx="8229600" cy="6525490"/>
          </a:xfrm>
        </p:spPr>
        <p:txBody>
          <a:bodyPr/>
          <a:lstStyle/>
          <a:p>
            <a:pPr>
              <a:buFont typeface="Wingdings" panose="05000000000000000000" pitchFamily="2" charset="2"/>
              <a:buChar char="ü"/>
            </a:pPr>
            <a:r>
              <a:rPr lang="en-US" altLang="en-US" dirty="0"/>
              <a:t>Literary </a:t>
            </a:r>
            <a:r>
              <a:rPr lang="en-US" altLang="en-US" dirty="0" smtClean="0"/>
              <a:t>translations – in Classical Chinese writing style: Lin Shu (1892-1924</a:t>
            </a:r>
            <a:r>
              <a:rPr lang="en-US" altLang="en-US" dirty="0"/>
              <a:t>, </a:t>
            </a:r>
            <a:r>
              <a:rPr lang="en-US" altLang="en-US" i="1" dirty="0" smtClean="0"/>
              <a:t>Aesop’s Fables,  </a:t>
            </a:r>
            <a:r>
              <a:rPr lang="en-US" altLang="en-US" dirty="0" smtClean="0"/>
              <a:t>Shakespeare</a:t>
            </a:r>
            <a:r>
              <a:rPr lang="en-US" altLang="en-US" dirty="0"/>
              <a:t>, </a:t>
            </a:r>
            <a:r>
              <a:rPr lang="en-US" altLang="en-US" dirty="0" smtClean="0"/>
              <a:t>Chaucer, Dumas</a:t>
            </a:r>
            <a:r>
              <a:rPr lang="en-US" altLang="en-US" dirty="0"/>
              <a:t>, Dickens, Walter Scott, Rider </a:t>
            </a:r>
            <a:r>
              <a:rPr lang="en-US" altLang="en-US" dirty="0" smtClean="0"/>
              <a:t>Haggard, Hugo, Jonathan Swift, Dafoe, Washington Irving, Harriet Beecher Stowe, R.L. Stevenson, Arthur Conan Doyle, Balzac, Tolstoy); Su </a:t>
            </a:r>
            <a:r>
              <a:rPr lang="en-US" altLang="en-US" dirty="0" err="1" smtClean="0"/>
              <a:t>Manshu</a:t>
            </a:r>
            <a:r>
              <a:rPr lang="en-US" altLang="en-US" dirty="0" smtClean="0"/>
              <a:t> (1884-1918, poetry of Keats, Shelley, and Wordsworth)</a:t>
            </a:r>
            <a:endParaRPr lang="en-US" altLang="en-US" dirty="0"/>
          </a:p>
          <a:p>
            <a:r>
              <a:rPr lang="en-US" altLang="en-US" dirty="0"/>
              <a:t>Western modeling for reforms</a:t>
            </a:r>
          </a:p>
          <a:p>
            <a:pPr>
              <a:buFont typeface="Wingdings" panose="05000000000000000000" pitchFamily="2" charset="2"/>
              <a:buChar char="ü"/>
            </a:pPr>
            <a:r>
              <a:rPr lang="en-US" altLang="en-US" dirty="0"/>
              <a:t>Idea of new nations and nation states: Chinese nationalism</a:t>
            </a:r>
          </a:p>
          <a:p>
            <a:pPr>
              <a:buFont typeface="Wingdings" panose="05000000000000000000" pitchFamily="2" charset="2"/>
              <a:buChar char="ü"/>
            </a:pPr>
            <a:r>
              <a:rPr lang="en-US" altLang="en-US" dirty="0"/>
              <a:t>Development: Industrial Rev., Russia, Germany, Japan</a:t>
            </a:r>
          </a:p>
          <a:p>
            <a:pPr>
              <a:buFont typeface="Wingdings" panose="05000000000000000000" pitchFamily="2" charset="2"/>
              <a:buChar char="ü"/>
            </a:pPr>
            <a:r>
              <a:rPr lang="en-US" altLang="en-US" dirty="0"/>
              <a:t>Democratic institutions: Britain, France, USA</a:t>
            </a:r>
          </a:p>
          <a:p>
            <a:pPr>
              <a:buFont typeface="Wingdings" panose="05000000000000000000" pitchFamily="2" charset="2"/>
              <a:buChar char="ü"/>
            </a:pPr>
            <a:r>
              <a:rPr lang="en-US" altLang="en-US" dirty="0"/>
              <a:t>Romanticism and revolution: French Revolution, Italy</a:t>
            </a:r>
          </a:p>
        </p:txBody>
      </p:sp>
    </p:spTree>
    <p:extLst>
      <p:ext uri="{BB962C8B-B14F-4D97-AF65-F5344CB8AC3E}">
        <p14:creationId xmlns:p14="http://schemas.microsoft.com/office/powerpoint/2010/main" val="983476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81200" y="0"/>
            <a:ext cx="8229600" cy="838200"/>
          </a:xfrm>
        </p:spPr>
        <p:txBody>
          <a:bodyPr/>
          <a:lstStyle/>
          <a:p>
            <a:r>
              <a:rPr lang="en-US" altLang="en-US" smtClean="0"/>
              <a:t>Processes in 1898</a:t>
            </a:r>
          </a:p>
        </p:txBody>
      </p:sp>
      <p:sp>
        <p:nvSpPr>
          <p:cNvPr id="8195" name="Content Placeholder 2"/>
          <p:cNvSpPr>
            <a:spLocks noGrp="1"/>
          </p:cNvSpPr>
          <p:nvPr>
            <p:ph idx="1"/>
          </p:nvPr>
        </p:nvSpPr>
        <p:spPr>
          <a:xfrm>
            <a:off x="1981200" y="762000"/>
            <a:ext cx="8229600" cy="6096000"/>
          </a:xfrm>
        </p:spPr>
        <p:txBody>
          <a:bodyPr/>
          <a:lstStyle/>
          <a:p>
            <a:r>
              <a:rPr lang="en-US" altLang="en-US" sz="2400"/>
              <a:t>The Guangxu Emperor (r. 1875-1908)  only 3 when ascended to the throne, came “of age” in 1889 to reign on his own, but under the influence of Empress Dowager</a:t>
            </a:r>
          </a:p>
          <a:p>
            <a:r>
              <a:rPr lang="en-US" altLang="en-US" sz="2400"/>
              <a:t>The role of Weng Tonghe and the “conservative reformers” 1895-1898</a:t>
            </a:r>
          </a:p>
          <a:p>
            <a:r>
              <a:rPr lang="en-US" altLang="en-US" sz="2400"/>
              <a:t>Kang’s 1</a:t>
            </a:r>
            <a:r>
              <a:rPr lang="en-US" altLang="en-US" sz="2400" baseline="30000"/>
              <a:t>st</a:t>
            </a:r>
            <a:r>
              <a:rPr lang="en-US" altLang="en-US" sz="2400"/>
              <a:t> “interview w/ high officials (Jan 1898)</a:t>
            </a:r>
          </a:p>
          <a:p>
            <a:r>
              <a:rPr lang="en-US" altLang="en-US" sz="2400"/>
              <a:t>Allowed to present memorials (6 in the month of January; the 7</a:t>
            </a:r>
            <a:r>
              <a:rPr lang="en-US" altLang="en-US" sz="2400" baseline="30000"/>
              <a:t>th</a:t>
            </a:r>
            <a:r>
              <a:rPr lang="en-US" altLang="en-US" sz="2400"/>
              <a:t>, in Feb. introduced emperor to the examples of reform in Meiji Japan and Russia (Peter the Great)</a:t>
            </a:r>
          </a:p>
          <a:p>
            <a:r>
              <a:rPr lang="en-US" altLang="en-US" sz="2400"/>
              <a:t>June 16, 1898, Kang, attended by Liang, had audience with Guangxu, laid out ideas, convinced Guangxu about reforms, allowed to send memorials directly to the emperor</a:t>
            </a:r>
          </a:p>
          <a:p>
            <a:r>
              <a:rPr lang="en-US" altLang="en-US" sz="2400"/>
              <a:t>June 11 to Sept 20, Hundred Days Reform</a:t>
            </a:r>
          </a:p>
          <a:p>
            <a:endParaRPr lang="en-US" altLang="en-US" smtClean="0"/>
          </a:p>
        </p:txBody>
      </p:sp>
    </p:spTree>
    <p:extLst>
      <p:ext uri="{BB962C8B-B14F-4D97-AF65-F5344CB8AC3E}">
        <p14:creationId xmlns:p14="http://schemas.microsoft.com/office/powerpoint/2010/main" val="822552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Emperor </a:t>
            </a:r>
            <a:r>
              <a:rPr lang="en-US" dirty="0" err="1" smtClean="0"/>
              <a:t>Guangxu</a:t>
            </a:r>
            <a:r>
              <a:rPr lang="en-US" dirty="0" smtClean="0"/>
              <a:t> &amp; Empress Dowager </a:t>
            </a:r>
            <a:r>
              <a:rPr lang="en-US" dirty="0" err="1" smtClean="0"/>
              <a:t>Cixi</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3767" y="1520043"/>
            <a:ext cx="4085112" cy="4857006"/>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29844" y="1971304"/>
            <a:ext cx="6121730" cy="4191990"/>
          </a:xfrm>
        </p:spPr>
      </p:pic>
    </p:spTree>
    <p:extLst>
      <p:ext uri="{BB962C8B-B14F-4D97-AF65-F5344CB8AC3E}">
        <p14:creationId xmlns:p14="http://schemas.microsoft.com/office/powerpoint/2010/main" val="1329844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81200" y="0"/>
            <a:ext cx="8229600" cy="533400"/>
          </a:xfrm>
        </p:spPr>
        <p:txBody>
          <a:bodyPr>
            <a:normAutofit fontScale="90000"/>
          </a:bodyPr>
          <a:lstStyle/>
          <a:p>
            <a:r>
              <a:rPr lang="en-US" altLang="en-US" dirty="0" smtClean="0"/>
              <a:t>The 100 Days: June 11-Sept. 20, 1898</a:t>
            </a:r>
          </a:p>
        </p:txBody>
      </p:sp>
      <p:sp>
        <p:nvSpPr>
          <p:cNvPr id="12291" name="Content Placeholder 2"/>
          <p:cNvSpPr>
            <a:spLocks noGrp="1"/>
          </p:cNvSpPr>
          <p:nvPr>
            <p:ph idx="1"/>
          </p:nvPr>
        </p:nvSpPr>
        <p:spPr>
          <a:xfrm>
            <a:off x="1981200" y="1143000"/>
            <a:ext cx="8229600" cy="5486400"/>
          </a:xfrm>
        </p:spPr>
        <p:txBody>
          <a:bodyPr/>
          <a:lstStyle/>
          <a:p>
            <a:r>
              <a:rPr lang="en-US" altLang="en-US" sz="2400" dirty="0"/>
              <a:t>Education (Replacing traditional essays for new forms and subjects in the </a:t>
            </a:r>
            <a:r>
              <a:rPr lang="en-US" altLang="en-US" sz="2400" i="1" dirty="0" err="1"/>
              <a:t>keju</a:t>
            </a:r>
            <a:r>
              <a:rPr lang="en-US" altLang="en-US" sz="2400" i="1" dirty="0"/>
              <a:t> </a:t>
            </a:r>
            <a:r>
              <a:rPr lang="en-US" altLang="en-US" sz="2400" dirty="0"/>
              <a:t>examination system; a modern school system to replace old academies) </a:t>
            </a:r>
          </a:p>
          <a:p>
            <a:r>
              <a:rPr lang="en-US" altLang="en-US" sz="2400" dirty="0"/>
              <a:t>Political system (Abolition of unnecessary offices, simplification and efficiency, encouraging private citizens – gentry – to provide </a:t>
            </a:r>
            <a:r>
              <a:rPr lang="en-US" altLang="en-US" sz="2400" dirty="0" err="1"/>
              <a:t>govt</a:t>
            </a:r>
            <a:r>
              <a:rPr lang="en-US" altLang="en-US" sz="2400" dirty="0"/>
              <a:t> with suggestions)</a:t>
            </a:r>
          </a:p>
          <a:p>
            <a:r>
              <a:rPr lang="en-US" altLang="en-US" sz="2400" dirty="0"/>
              <a:t>Industrial and commercial development</a:t>
            </a:r>
          </a:p>
          <a:p>
            <a:r>
              <a:rPr lang="en-US" altLang="en-US" sz="2400" dirty="0"/>
              <a:t>Development of capital</a:t>
            </a:r>
          </a:p>
          <a:p>
            <a:r>
              <a:rPr lang="en-US" altLang="en-US" sz="2400" dirty="0"/>
              <a:t>Diplomacy and foreign relations</a:t>
            </a:r>
          </a:p>
          <a:p>
            <a:r>
              <a:rPr lang="en-US" altLang="en-US" sz="2400" dirty="0"/>
              <a:t>Legal codes reform</a:t>
            </a:r>
          </a:p>
          <a:p>
            <a:r>
              <a:rPr lang="en-US" altLang="en-US" sz="2400" dirty="0"/>
              <a:t>Government </a:t>
            </a:r>
            <a:r>
              <a:rPr lang="en-US" altLang="en-US" sz="2400" dirty="0" smtClean="0"/>
              <a:t>budget</a:t>
            </a:r>
          </a:p>
          <a:p>
            <a:r>
              <a:rPr lang="en-US" altLang="en-US" sz="2400" dirty="0" smtClean="0"/>
              <a:t>Perhaps most importantly, the idea of a constitutional monarchy</a:t>
            </a:r>
            <a:endParaRPr lang="en-US" altLang="en-US" sz="2400" dirty="0"/>
          </a:p>
          <a:p>
            <a:endParaRPr lang="en-US" altLang="en-US" sz="2400" dirty="0"/>
          </a:p>
        </p:txBody>
      </p:sp>
    </p:spTree>
    <p:extLst>
      <p:ext uri="{BB962C8B-B14F-4D97-AF65-F5344CB8AC3E}">
        <p14:creationId xmlns:p14="http://schemas.microsoft.com/office/powerpoint/2010/main" val="3108100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600200" y="0"/>
            <a:ext cx="9067800" cy="685800"/>
          </a:xfrm>
        </p:spPr>
        <p:txBody>
          <a:bodyPr/>
          <a:lstStyle/>
          <a:p>
            <a:r>
              <a:rPr lang="en-US" altLang="en-US" sz="2800"/>
              <a:t>The Failure and the collapse of the Reform Movement</a:t>
            </a:r>
          </a:p>
        </p:txBody>
      </p:sp>
      <p:sp>
        <p:nvSpPr>
          <p:cNvPr id="15363" name="Content Placeholder 2"/>
          <p:cNvSpPr>
            <a:spLocks noGrp="1"/>
          </p:cNvSpPr>
          <p:nvPr>
            <p:ph idx="1"/>
          </p:nvPr>
        </p:nvSpPr>
        <p:spPr>
          <a:xfrm>
            <a:off x="1981200" y="533400"/>
            <a:ext cx="8229600" cy="6324600"/>
          </a:xfrm>
        </p:spPr>
        <p:txBody>
          <a:bodyPr/>
          <a:lstStyle/>
          <a:p>
            <a:r>
              <a:rPr lang="en-US" altLang="en-US" sz="2400"/>
              <a:t>The role of the Empress Dowager Cixi; Rong Lu and Yuan Shikai (Yuan summoned by Rong – at the behest of ED, to Beijing on 9/14; Tan Sitong’s visit night of 9/18; 9/20, Emperor Guangxu’s audience w/ Yuan, appoints him, that day, Yuan betrays the reform movt)</a:t>
            </a:r>
          </a:p>
          <a:p>
            <a:r>
              <a:rPr lang="en-US" altLang="en-US" sz="2400"/>
              <a:t>9/21, ED raids the emperor’s palace, seizing evidence; declares that the emperor had become incapacitated due to serious illness (actually under house arrest since then)</a:t>
            </a:r>
          </a:p>
          <a:p>
            <a:r>
              <a:rPr lang="en-US" altLang="en-US" sz="2400"/>
              <a:t>Kang and Liang had fled; Tan Sitong, Yang Rui, Liu Guangdi, Lin Xu, Kang Guangren, Yang Shenxiu beheaded, 22 others arrested, imprisoned or banished.</a:t>
            </a:r>
          </a:p>
          <a:p>
            <a:r>
              <a:rPr lang="en-US" altLang="en-US" sz="2400"/>
              <a:t>The important legacies</a:t>
            </a:r>
          </a:p>
          <a:p>
            <a:pPr>
              <a:buFont typeface="Wingdings" panose="05000000000000000000" pitchFamily="2" charset="2"/>
              <a:buChar char="ü"/>
            </a:pPr>
            <a:r>
              <a:rPr lang="en-US" altLang="en-US" sz="2400"/>
              <a:t>Constitutionalism movement</a:t>
            </a:r>
          </a:p>
          <a:p>
            <a:pPr>
              <a:buFont typeface="Wingdings" panose="05000000000000000000" pitchFamily="2" charset="2"/>
              <a:buChar char="ü"/>
            </a:pPr>
            <a:r>
              <a:rPr lang="en-US" altLang="en-US" sz="2400"/>
              <a:t>Radical vision</a:t>
            </a:r>
          </a:p>
        </p:txBody>
      </p:sp>
    </p:spTree>
    <p:extLst>
      <p:ext uri="{BB962C8B-B14F-4D97-AF65-F5344CB8AC3E}">
        <p14:creationId xmlns:p14="http://schemas.microsoft.com/office/powerpoint/2010/main" val="898369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Boxer Rebellion:1899-1901</a:t>
            </a:r>
            <a:endParaRPr lang="en-US" dirty="0"/>
          </a:p>
        </p:txBody>
      </p:sp>
      <p:sp>
        <p:nvSpPr>
          <p:cNvPr id="3" name="Content Placeholder 2"/>
          <p:cNvSpPr>
            <a:spLocks noGrp="1"/>
          </p:cNvSpPr>
          <p:nvPr>
            <p:ph idx="1"/>
          </p:nvPr>
        </p:nvSpPr>
        <p:spPr>
          <a:xfrm>
            <a:off x="838200" y="1984664"/>
            <a:ext cx="10515600" cy="3782291"/>
          </a:xfrm>
        </p:spPr>
        <p:txBody>
          <a:bodyPr>
            <a:normAutofit/>
          </a:bodyPr>
          <a:lstStyle/>
          <a:p>
            <a:r>
              <a:rPr lang="en-US" dirty="0" smtClean="0"/>
              <a:t>Background: People, organizations, locations</a:t>
            </a:r>
          </a:p>
          <a:p>
            <a:r>
              <a:rPr lang="en-US" dirty="0" smtClean="0"/>
              <a:t>Phases of Development: From Anti-Qing to Pro-Qing, but always Anti-Foreign (“</a:t>
            </a:r>
            <a:r>
              <a:rPr lang="en-US" i="1" dirty="0" err="1" smtClean="0"/>
              <a:t>mieyang</a:t>
            </a:r>
            <a:r>
              <a:rPr lang="en-US" dirty="0" smtClean="0"/>
              <a:t>”: Destroy the foreign)</a:t>
            </a:r>
          </a:p>
          <a:p>
            <a:r>
              <a:rPr lang="en-US" dirty="0" smtClean="0"/>
              <a:t>The Expeditionary Army: Britain, France, Germany, Austria-Hungary, Italy, Russia, Japan</a:t>
            </a:r>
          </a:p>
          <a:p>
            <a:r>
              <a:rPr lang="en-US" dirty="0" smtClean="0"/>
              <a:t>The Boxer Protocol</a:t>
            </a:r>
          </a:p>
          <a:p>
            <a:pPr marL="0" indent="0">
              <a:buNone/>
            </a:pPr>
            <a:r>
              <a:rPr lang="en-US" dirty="0" smtClean="0"/>
              <a:t> </a:t>
            </a:r>
            <a:endParaRPr lang="en-US" dirty="0"/>
          </a:p>
        </p:txBody>
      </p:sp>
    </p:spTree>
    <p:extLst>
      <p:ext uri="{BB962C8B-B14F-4D97-AF65-F5344CB8AC3E}">
        <p14:creationId xmlns:p14="http://schemas.microsoft.com/office/powerpoint/2010/main" val="3627588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1449" y="1019175"/>
            <a:ext cx="6296025" cy="5157788"/>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43674" y="781050"/>
            <a:ext cx="5438775" cy="5648325"/>
          </a:xfrm>
        </p:spPr>
      </p:pic>
    </p:spTree>
    <p:extLst>
      <p:ext uri="{BB962C8B-B14F-4D97-AF65-F5344CB8AC3E}">
        <p14:creationId xmlns:p14="http://schemas.microsoft.com/office/powerpoint/2010/main" val="841427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476251"/>
            <a:ext cx="5157787" cy="704850"/>
          </a:xfrm>
        </p:spPr>
        <p:txBody>
          <a:bodyPr>
            <a:normAutofit lnSpcReduction="10000"/>
          </a:bodyPr>
          <a:lstStyle/>
          <a:p>
            <a:r>
              <a:rPr lang="en-US" dirty="0" smtClean="0"/>
              <a:t>W.A. Rogers in Harper’s Magazine, 2/1900</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2001" y="1485900"/>
            <a:ext cx="4524374" cy="4838700"/>
          </a:xfrm>
        </p:spPr>
      </p:pic>
      <p:sp>
        <p:nvSpPr>
          <p:cNvPr id="5" name="Text Placeholder 4"/>
          <p:cNvSpPr>
            <a:spLocks noGrp="1"/>
          </p:cNvSpPr>
          <p:nvPr>
            <p:ph type="body" sz="quarter" idx="3"/>
          </p:nvPr>
        </p:nvSpPr>
        <p:spPr>
          <a:xfrm>
            <a:off x="6172200" y="704850"/>
            <a:ext cx="5183188" cy="676275"/>
          </a:xfrm>
        </p:spPr>
        <p:txBody>
          <a:bodyPr>
            <a:normAutofit fontScale="92500" lnSpcReduction="10000"/>
          </a:bodyPr>
          <a:lstStyle/>
          <a:p>
            <a:r>
              <a:rPr lang="en-US" dirty="0" smtClean="0"/>
              <a:t>Chinese </a:t>
            </a:r>
            <a:r>
              <a:rPr lang="en-US" dirty="0"/>
              <a:t>w</a:t>
            </a:r>
            <a:r>
              <a:rPr lang="en-US" dirty="0" smtClean="0"/>
              <a:t>oodblock print (The Fall of Beijing to the Allied Armies)</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505574" y="1704975"/>
            <a:ext cx="4962525" cy="4581525"/>
          </a:xfrm>
        </p:spPr>
      </p:pic>
    </p:spTree>
    <p:extLst>
      <p:ext uri="{BB962C8B-B14F-4D97-AF65-F5344CB8AC3E}">
        <p14:creationId xmlns:p14="http://schemas.microsoft.com/office/powerpoint/2010/main" val="307115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646"/>
            <a:ext cx="10515600" cy="696190"/>
          </a:xfrm>
        </p:spPr>
        <p:txBody>
          <a:bodyPr>
            <a:normAutofit/>
          </a:bodyPr>
          <a:lstStyle/>
          <a:p>
            <a:pPr algn="ctr"/>
            <a:r>
              <a:rPr lang="en-US" sz="2800" dirty="0" smtClean="0"/>
              <a:t>Prelude to the Chinese Nationalist Revolution:    1895-~1905</a:t>
            </a:r>
            <a:endParaRPr lang="en-US" sz="2800" dirty="0"/>
          </a:p>
        </p:txBody>
      </p:sp>
      <p:sp>
        <p:nvSpPr>
          <p:cNvPr id="3" name="Content Placeholder 2"/>
          <p:cNvSpPr>
            <a:spLocks noGrp="1"/>
          </p:cNvSpPr>
          <p:nvPr>
            <p:ph idx="1"/>
          </p:nvPr>
        </p:nvSpPr>
        <p:spPr>
          <a:xfrm>
            <a:off x="838200" y="966355"/>
            <a:ext cx="10515600" cy="5611090"/>
          </a:xfrm>
        </p:spPr>
        <p:txBody>
          <a:bodyPr/>
          <a:lstStyle/>
          <a:p>
            <a:r>
              <a:rPr lang="en-US" dirty="0" smtClean="0"/>
              <a:t>The final stages of two modalities of change in 19-20C China</a:t>
            </a:r>
          </a:p>
          <a:p>
            <a:r>
              <a:rPr lang="en-US" dirty="0" smtClean="0"/>
              <a:t>To review: </a:t>
            </a:r>
          </a:p>
          <a:p>
            <a:pPr>
              <a:buFont typeface="Wingdings" panose="05000000000000000000" pitchFamily="2" charset="2"/>
              <a:buChar char="ü"/>
            </a:pPr>
            <a:r>
              <a:rPr lang="en-US" dirty="0" smtClean="0"/>
              <a:t>Rebellion:	The Taiping Rebellion; the </a:t>
            </a:r>
            <a:r>
              <a:rPr lang="en-US" dirty="0" err="1" smtClean="0"/>
              <a:t>Nian</a:t>
            </a:r>
            <a:r>
              <a:rPr lang="en-US" dirty="0" smtClean="0"/>
              <a:t> Rebellion; the </a:t>
            </a:r>
            <a:r>
              <a:rPr lang="en-US" dirty="0" err="1" smtClean="0"/>
              <a:t>Dongan</a:t>
            </a:r>
            <a:r>
              <a:rPr lang="en-US" dirty="0" smtClean="0"/>
              <a:t> and </a:t>
            </a:r>
            <a:r>
              <a:rPr lang="en-US" dirty="0" err="1" smtClean="0"/>
              <a:t>Panthay</a:t>
            </a:r>
            <a:r>
              <a:rPr lang="en-US" dirty="0" smtClean="0"/>
              <a:t> (Muslim) Rebellions</a:t>
            </a:r>
          </a:p>
          <a:p>
            <a:pPr>
              <a:buFont typeface="Wingdings" panose="05000000000000000000" pitchFamily="2" charset="2"/>
              <a:buChar char="ü"/>
            </a:pPr>
            <a:r>
              <a:rPr lang="en-US" dirty="0" smtClean="0"/>
              <a:t>Reform: The Self-Strengthening Reforms</a:t>
            </a:r>
          </a:p>
          <a:p>
            <a:pPr>
              <a:buFont typeface="Wingdings" panose="05000000000000000000" pitchFamily="2" charset="2"/>
              <a:buChar char="ü"/>
            </a:pPr>
            <a:r>
              <a:rPr lang="en-US" dirty="0" smtClean="0"/>
              <a:t>(Revolution)</a:t>
            </a:r>
          </a:p>
          <a:p>
            <a:r>
              <a:rPr lang="en-US" dirty="0" smtClean="0"/>
              <a:t>Developments in 1895-1905</a:t>
            </a:r>
          </a:p>
          <a:p>
            <a:pPr>
              <a:buFont typeface="Wingdings" panose="05000000000000000000" pitchFamily="2" charset="2"/>
              <a:buChar char="ü"/>
            </a:pPr>
            <a:r>
              <a:rPr lang="en-US" dirty="0" smtClean="0"/>
              <a:t>A more radical reform movement: The “Hundred Days Reform” (1898)</a:t>
            </a:r>
          </a:p>
          <a:p>
            <a:pPr>
              <a:buFont typeface="Wingdings" panose="05000000000000000000" pitchFamily="2" charset="2"/>
              <a:buChar char="ü"/>
            </a:pPr>
            <a:r>
              <a:rPr lang="en-US" dirty="0" smtClean="0"/>
              <a:t>The Boxer “Rebellion” (Insurgency) 1899-1900</a:t>
            </a:r>
          </a:p>
          <a:p>
            <a:pPr>
              <a:buFont typeface="Wingdings" panose="05000000000000000000" pitchFamily="2" charset="2"/>
              <a:buChar char="ü"/>
            </a:pPr>
            <a:r>
              <a:rPr lang="en-US" dirty="0" smtClean="0"/>
              <a:t>The Qing government’s last-ditch Reforms: </a:t>
            </a:r>
            <a:r>
              <a:rPr lang="en-US" dirty="0" err="1" smtClean="0"/>
              <a:t>Xinzheng</a:t>
            </a:r>
            <a:r>
              <a:rPr lang="en-US" dirty="0" smtClean="0"/>
              <a:t> 1903-1910</a:t>
            </a:r>
            <a:endParaRPr lang="en-US" dirty="0"/>
          </a:p>
        </p:txBody>
      </p:sp>
    </p:spTree>
    <p:extLst>
      <p:ext uri="{BB962C8B-B14F-4D97-AF65-F5344CB8AC3E}">
        <p14:creationId xmlns:p14="http://schemas.microsoft.com/office/powerpoint/2010/main" val="345034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365125"/>
            <a:ext cx="11458575" cy="1325563"/>
          </a:xfrm>
        </p:spPr>
        <p:txBody>
          <a:bodyPr/>
          <a:lstStyle/>
          <a:p>
            <a:r>
              <a:rPr lang="en-US" dirty="0" smtClean="0"/>
              <a:t>Scenes of Executions of Boxer “Rebels” in 1900</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4824" y="1904999"/>
            <a:ext cx="4467225" cy="3381375"/>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00825" y="1762125"/>
            <a:ext cx="4876800" cy="4476749"/>
          </a:xfrm>
        </p:spPr>
      </p:pic>
    </p:spTree>
    <p:extLst>
      <p:ext uri="{BB962C8B-B14F-4D97-AF65-F5344CB8AC3E}">
        <p14:creationId xmlns:p14="http://schemas.microsoft.com/office/powerpoint/2010/main" val="2678109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675409" y="228600"/>
            <a:ext cx="11211791" cy="6380017"/>
          </a:xfrm>
        </p:spPr>
        <p:txBody>
          <a:bodyPr>
            <a:normAutofit lnSpcReduction="10000"/>
          </a:bodyPr>
          <a:lstStyle/>
          <a:p>
            <a:r>
              <a:rPr lang="en-US" altLang="en-US" sz="2400" dirty="0"/>
              <a:t>Origins of the “Boxers”</a:t>
            </a:r>
          </a:p>
          <a:p>
            <a:pPr>
              <a:buFont typeface="Wingdings" panose="05000000000000000000" pitchFamily="2" charset="2"/>
              <a:buChar char="ü"/>
            </a:pPr>
            <a:r>
              <a:rPr lang="en-US" altLang="en-US" sz="2400" dirty="0"/>
              <a:t>Northern China: mainly Shandong, </a:t>
            </a:r>
            <a:r>
              <a:rPr lang="en-US" altLang="en-US" sz="2400" dirty="0" err="1"/>
              <a:t>Zhili</a:t>
            </a:r>
            <a:r>
              <a:rPr lang="en-US" altLang="en-US" sz="2400" dirty="0"/>
              <a:t> provinces </a:t>
            </a:r>
          </a:p>
          <a:p>
            <a:pPr>
              <a:buFont typeface="Wingdings" panose="05000000000000000000" pitchFamily="2" charset="2"/>
              <a:buChar char="ü"/>
            </a:pPr>
            <a:r>
              <a:rPr lang="en-US" altLang="en-US" sz="2400" dirty="0"/>
              <a:t>The </a:t>
            </a:r>
            <a:r>
              <a:rPr lang="en-US" altLang="en-US" sz="2400" dirty="0" err="1"/>
              <a:t>Yihequan</a:t>
            </a:r>
            <a:r>
              <a:rPr lang="en-US" altLang="en-US" sz="2400" dirty="0"/>
              <a:t> (Righteous and Harmonious Fists)</a:t>
            </a:r>
          </a:p>
          <a:p>
            <a:pPr>
              <a:buFont typeface="Wingdings" panose="05000000000000000000" pitchFamily="2" charset="2"/>
              <a:buChar char="ü"/>
            </a:pPr>
            <a:r>
              <a:rPr lang="en-US" altLang="en-US" sz="2400" dirty="0" smtClean="0"/>
              <a:t>Related secret society and underground social (some millenarian) movements: The </a:t>
            </a:r>
            <a:r>
              <a:rPr lang="en-US" altLang="en-US" sz="2400" dirty="0"/>
              <a:t>White Lotus Sect (</a:t>
            </a:r>
            <a:r>
              <a:rPr lang="en-US" altLang="en-US" sz="2400" dirty="0" err="1"/>
              <a:t>Bailianjiao</a:t>
            </a:r>
            <a:r>
              <a:rPr lang="en-US" altLang="en-US" sz="2400" dirty="0"/>
              <a:t>) and the Eight Trigram Sect (</a:t>
            </a:r>
            <a:r>
              <a:rPr lang="en-US" altLang="en-US" sz="2400" dirty="0" err="1"/>
              <a:t>Baguajiao</a:t>
            </a:r>
            <a:r>
              <a:rPr lang="en-US" altLang="en-US" sz="2400" dirty="0" smtClean="0"/>
              <a:t>); </a:t>
            </a:r>
            <a:r>
              <a:rPr lang="en-US" altLang="en-US" sz="2400" dirty="0"/>
              <a:t>Big </a:t>
            </a:r>
            <a:r>
              <a:rPr lang="en-US" altLang="en-US" sz="2400" dirty="0" smtClean="0"/>
              <a:t>Swords Society </a:t>
            </a:r>
            <a:r>
              <a:rPr lang="en-US" altLang="en-US" sz="2400" dirty="0"/>
              <a:t>(</a:t>
            </a:r>
            <a:r>
              <a:rPr lang="en-US" altLang="en-US" sz="2400" dirty="0" err="1"/>
              <a:t>Dadaohui</a:t>
            </a:r>
            <a:r>
              <a:rPr lang="en-US" altLang="en-US" sz="2400" dirty="0" smtClean="0"/>
              <a:t>); Small Swords Society (</a:t>
            </a:r>
            <a:r>
              <a:rPr lang="en-US" altLang="en-US" sz="2400" dirty="0" err="1" smtClean="0"/>
              <a:t>Xiaodaohui</a:t>
            </a:r>
            <a:r>
              <a:rPr lang="en-US" altLang="en-US" sz="2400" dirty="0" smtClean="0"/>
              <a:t>); Red Lanterns (</a:t>
            </a:r>
            <a:r>
              <a:rPr lang="en-US" altLang="en-US" sz="2400" dirty="0" err="1" smtClean="0"/>
              <a:t>Hongdenghui</a:t>
            </a:r>
            <a:r>
              <a:rPr lang="en-US" altLang="en-US" sz="2400" dirty="0" smtClean="0"/>
              <a:t>)  </a:t>
            </a:r>
            <a:endParaRPr lang="en-US" altLang="en-US" sz="2400" dirty="0"/>
          </a:p>
          <a:p>
            <a:pPr>
              <a:buFont typeface="Wingdings" panose="05000000000000000000" pitchFamily="2" charset="2"/>
              <a:buChar char="ü"/>
            </a:pPr>
            <a:r>
              <a:rPr lang="en-US" altLang="en-US" sz="2400" dirty="0"/>
              <a:t>Character, Ideology and symbolism</a:t>
            </a:r>
          </a:p>
          <a:p>
            <a:r>
              <a:rPr lang="en-US" altLang="en-US" sz="2400" dirty="0"/>
              <a:t>Short-term Background</a:t>
            </a:r>
          </a:p>
          <a:p>
            <a:pPr>
              <a:buFont typeface="Wingdings" panose="05000000000000000000" pitchFamily="2" charset="2"/>
              <a:buChar char="ü"/>
            </a:pPr>
            <a:r>
              <a:rPr lang="en-US" altLang="en-US" sz="2400" dirty="0"/>
              <a:t>Late-19C anti-monarchical and anarchistic movements</a:t>
            </a:r>
          </a:p>
          <a:p>
            <a:pPr>
              <a:buFont typeface="Wingdings" panose="05000000000000000000" pitchFamily="2" charset="2"/>
              <a:buChar char="ü"/>
            </a:pPr>
            <a:r>
              <a:rPr lang="en-US" altLang="en-US" sz="2400" dirty="0" smtClean="0"/>
              <a:t>Response </a:t>
            </a:r>
            <a:r>
              <a:rPr lang="en-US" altLang="en-US" sz="2400" dirty="0"/>
              <a:t>to local disasters and economic </a:t>
            </a:r>
            <a:r>
              <a:rPr lang="en-US" altLang="en-US" sz="2400" dirty="0" smtClean="0"/>
              <a:t>distress</a:t>
            </a:r>
          </a:p>
          <a:p>
            <a:pPr>
              <a:buFont typeface="Wingdings" panose="05000000000000000000" pitchFamily="2" charset="2"/>
              <a:buChar char="ü"/>
            </a:pPr>
            <a:r>
              <a:rPr lang="en-US" altLang="en-US" sz="2400" dirty="0"/>
              <a:t>Anti-Western Anti-Christian reactions to imperialism erupted 1896 in Shandong (</a:t>
            </a:r>
            <a:r>
              <a:rPr lang="en-US" altLang="en-US" sz="2400" dirty="0" err="1"/>
              <a:t>Dadaohui</a:t>
            </a:r>
            <a:r>
              <a:rPr lang="en-US" altLang="en-US" sz="2400" dirty="0"/>
              <a:t> in </a:t>
            </a:r>
            <a:r>
              <a:rPr lang="en-US" altLang="en-US" sz="2400" dirty="0" err="1"/>
              <a:t>Caozhou</a:t>
            </a:r>
            <a:r>
              <a:rPr lang="en-US" altLang="en-US" sz="2400" dirty="0"/>
              <a:t>, under Zhu </a:t>
            </a:r>
            <a:r>
              <a:rPr lang="en-US" altLang="en-US" sz="2400" dirty="0" err="1"/>
              <a:t>Hongdeng</a:t>
            </a:r>
            <a:r>
              <a:rPr lang="en-US" altLang="en-US" sz="2400" dirty="0"/>
              <a:t> in </a:t>
            </a:r>
            <a:r>
              <a:rPr lang="en-US" altLang="en-US" sz="2400" dirty="0" err="1"/>
              <a:t>Dezhou</a:t>
            </a:r>
            <a:r>
              <a:rPr lang="en-US" altLang="en-US" sz="2400" dirty="0"/>
              <a:t>) Loose federation, women </a:t>
            </a:r>
            <a:r>
              <a:rPr lang="en-US" altLang="en-US" sz="2400" dirty="0" smtClean="0"/>
              <a:t>groups; two German missionaries murdered in Shandong in 1896; German govt. retaliation</a:t>
            </a:r>
            <a:endParaRPr lang="en-US" altLang="en-US" sz="2400" dirty="0"/>
          </a:p>
          <a:p>
            <a:pPr>
              <a:buFont typeface="Wingdings" panose="05000000000000000000" pitchFamily="2" charset="2"/>
              <a:buChar char="ü"/>
            </a:pPr>
            <a:r>
              <a:rPr lang="en-US" altLang="en-US" sz="2400" dirty="0" smtClean="0"/>
              <a:t>The </a:t>
            </a:r>
            <a:r>
              <a:rPr lang="en-US" altLang="en-US" sz="2400" dirty="0" err="1" smtClean="0"/>
              <a:t>Yihequan</a:t>
            </a:r>
            <a:r>
              <a:rPr lang="en-US" altLang="en-US" sz="2400" dirty="0" smtClean="0"/>
              <a:t>, “Self-defense</a:t>
            </a:r>
            <a:r>
              <a:rPr lang="en-US" altLang="en-US" sz="2400" dirty="0"/>
              <a:t>” teaching </a:t>
            </a:r>
            <a:r>
              <a:rPr lang="en-US" altLang="en-US" sz="2400" dirty="0" smtClean="0"/>
              <a:t>units, formed tighter organizations through ritualized relations: </a:t>
            </a:r>
            <a:r>
              <a:rPr lang="en-US" altLang="en-US" sz="2400" dirty="0"/>
              <a:t>“</a:t>
            </a:r>
            <a:r>
              <a:rPr lang="en-US" altLang="en-US" sz="2400" i="1" dirty="0"/>
              <a:t>tan</a:t>
            </a:r>
            <a:r>
              <a:rPr lang="en-US" altLang="en-US" sz="2400" dirty="0" smtClean="0"/>
              <a:t>” (“temples,” “altars”) and “</a:t>
            </a:r>
            <a:r>
              <a:rPr lang="en-US" altLang="en-US" sz="2400" dirty="0" err="1" smtClean="0"/>
              <a:t>tuan</a:t>
            </a:r>
            <a:r>
              <a:rPr lang="en-US" altLang="en-US" sz="2400" dirty="0" smtClean="0"/>
              <a:t>” (leagues)</a:t>
            </a:r>
          </a:p>
          <a:p>
            <a:pPr>
              <a:buFont typeface="Wingdings" panose="05000000000000000000" pitchFamily="2" charset="2"/>
              <a:buChar char="ü"/>
            </a:pPr>
            <a:endParaRPr lang="en-US" altLang="en-US" sz="2400" dirty="0"/>
          </a:p>
          <a:p>
            <a:pPr>
              <a:buFont typeface="Wingdings" panose="05000000000000000000" pitchFamily="2" charset="2"/>
              <a:buChar char="ü"/>
            </a:pPr>
            <a:endParaRPr lang="en-US" altLang="en-US" sz="2400" dirty="0"/>
          </a:p>
          <a:p>
            <a:pPr>
              <a:buFont typeface="Wingdings" panose="05000000000000000000" pitchFamily="2" charset="2"/>
              <a:buChar char="ü"/>
            </a:pPr>
            <a:endParaRPr lang="en-US" altLang="en-US" sz="2400" dirty="0"/>
          </a:p>
          <a:p>
            <a:pPr>
              <a:buFont typeface="Wingdings" panose="05000000000000000000" pitchFamily="2" charset="2"/>
              <a:buChar char="ü"/>
            </a:pPr>
            <a:endParaRPr lang="en-US" altLang="en-US" sz="2400" dirty="0"/>
          </a:p>
        </p:txBody>
      </p:sp>
    </p:spTree>
    <p:extLst>
      <p:ext uri="{BB962C8B-B14F-4D97-AF65-F5344CB8AC3E}">
        <p14:creationId xmlns:p14="http://schemas.microsoft.com/office/powerpoint/2010/main" val="2207016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81200" y="0"/>
            <a:ext cx="8229600" cy="533400"/>
          </a:xfrm>
        </p:spPr>
        <p:txBody>
          <a:bodyPr/>
          <a:lstStyle/>
          <a:p>
            <a:r>
              <a:rPr lang="en-US" altLang="en-US" sz="2800"/>
              <a:t>Boxer Activities and Developments, 1899-1900</a:t>
            </a:r>
          </a:p>
        </p:txBody>
      </p:sp>
      <p:sp>
        <p:nvSpPr>
          <p:cNvPr id="15363" name="Rectangle 3"/>
          <p:cNvSpPr>
            <a:spLocks noGrp="1" noChangeArrowheads="1"/>
          </p:cNvSpPr>
          <p:nvPr>
            <p:ph type="body" idx="1"/>
          </p:nvPr>
        </p:nvSpPr>
        <p:spPr>
          <a:xfrm>
            <a:off x="1828800" y="838200"/>
            <a:ext cx="8534400" cy="5791200"/>
          </a:xfrm>
        </p:spPr>
        <p:txBody>
          <a:bodyPr/>
          <a:lstStyle/>
          <a:p>
            <a:r>
              <a:rPr lang="en-US" altLang="en-US" sz="2400"/>
              <a:t>Mid-1899 formed league, re-named Yihetuan; still not centralized; many local leagues carrying out local disturbances</a:t>
            </a:r>
          </a:p>
          <a:p>
            <a:r>
              <a:rPr lang="en-US" altLang="en-US" sz="2400"/>
              <a:t>Late- 1899 Shandong “league” first adopted slogan “Support the Qing, Eliminate the Foreigners” (</a:t>
            </a:r>
            <a:r>
              <a:rPr lang="en-US" altLang="en-US" sz="2400" i="1"/>
              <a:t>fuqing mieyang</a:t>
            </a:r>
            <a:r>
              <a:rPr lang="en-US" altLang="en-US" sz="2400"/>
              <a:t>), became a pro-dynastic anti-Western force of disturbance</a:t>
            </a:r>
          </a:p>
          <a:p>
            <a:r>
              <a:rPr lang="en-US" altLang="en-US" sz="2400"/>
              <a:t>Rapid expansion in early-Spring 1900, esp. in Tianjin-Beijing area (800+ “tan” in Beijing alone)</a:t>
            </a:r>
          </a:p>
          <a:p>
            <a:r>
              <a:rPr lang="en-US" altLang="en-US" sz="2400"/>
              <a:t>Movement reaches peak in mid-1900, threatens legations</a:t>
            </a:r>
          </a:p>
          <a:p>
            <a:r>
              <a:rPr lang="en-US" altLang="en-US" sz="2400"/>
              <a:t>April 1900 Jt dispatch by Br., US, Fr., Germany to Qing court demanding that Boxers be eliminated</a:t>
            </a:r>
          </a:p>
          <a:p>
            <a:r>
              <a:rPr lang="en-US" altLang="en-US" sz="2400"/>
              <a:t>Late May 1900 foreign troops begin manoeuvering into Beijing-Tianjin region to protect embassies</a:t>
            </a:r>
          </a:p>
          <a:p>
            <a:endParaRPr lang="en-US" altLang="en-US" sz="2400"/>
          </a:p>
        </p:txBody>
      </p:sp>
    </p:spTree>
    <p:extLst>
      <p:ext uri="{BB962C8B-B14F-4D97-AF65-F5344CB8AC3E}">
        <p14:creationId xmlns:p14="http://schemas.microsoft.com/office/powerpoint/2010/main" val="3672397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1905000" y="228600"/>
            <a:ext cx="8305800" cy="6477000"/>
          </a:xfrm>
        </p:spPr>
        <p:txBody>
          <a:bodyPr/>
          <a:lstStyle/>
          <a:p>
            <a:r>
              <a:rPr lang="en-US" altLang="en-US" sz="2400"/>
              <a:t>June 10, 1900, Joint expeditionary force (Britain, USA, France, Russia, Japan, Austria, Italy, Germany) amass in Tianjin and head toward Beijing on troop transport trains. Boxers sabotage tracks and stop troop movt at Lanfang</a:t>
            </a:r>
          </a:p>
          <a:p>
            <a:r>
              <a:rPr lang="en-US" altLang="en-US" sz="2400"/>
              <a:t>6/17, off shore foreign troops land, assault Tagu forts</a:t>
            </a:r>
          </a:p>
          <a:p>
            <a:r>
              <a:rPr lang="en-US" altLang="en-US" sz="2400"/>
              <a:t>6/18 the B. of Tianjin begins</a:t>
            </a:r>
          </a:p>
          <a:p>
            <a:r>
              <a:rPr lang="en-US" altLang="en-US" sz="2400"/>
              <a:t>6/20-21 Court mtg. Empress Dowager Cixi decides to use Boxers and go to war with the foreigners</a:t>
            </a:r>
          </a:p>
          <a:p>
            <a:r>
              <a:rPr lang="en-US" altLang="en-US" sz="2400"/>
              <a:t>7/14 Expeditionary force takes Tianjin</a:t>
            </a:r>
          </a:p>
          <a:p>
            <a:r>
              <a:rPr lang="en-US" altLang="en-US" sz="2400"/>
              <a:t>8/4 begins march on Beijing (20,000+ troops)</a:t>
            </a:r>
          </a:p>
          <a:p>
            <a:r>
              <a:rPr lang="en-US" altLang="en-US" sz="2400"/>
              <a:t>8/14 breaks into Beijing, burns the city and the summer palace compound. Qing court flees to Xian (Shaanxi)</a:t>
            </a:r>
          </a:p>
          <a:p>
            <a:r>
              <a:rPr lang="en-US" altLang="en-US" sz="2400"/>
              <a:t>Foreign force expands to 100,000; massacres in Beijing and Tianjin, attacks Baoding and Zhangjiakou (outlying Hebei/Zhili)</a:t>
            </a:r>
          </a:p>
          <a:p>
            <a:r>
              <a:rPr lang="en-US" altLang="en-US" sz="2400"/>
              <a:t>Russian action in Manchuria, Japanese in Shandong </a:t>
            </a:r>
          </a:p>
        </p:txBody>
      </p:sp>
    </p:spTree>
    <p:extLst>
      <p:ext uri="{BB962C8B-B14F-4D97-AF65-F5344CB8AC3E}">
        <p14:creationId xmlns:p14="http://schemas.microsoft.com/office/powerpoint/2010/main" val="918814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4000"/>
              <a:t>Aftermath</a:t>
            </a:r>
            <a:br>
              <a:rPr lang="en-US" altLang="en-US" sz="4000"/>
            </a:br>
            <a:endParaRPr lang="en-US" altLang="en-US" sz="4000"/>
          </a:p>
        </p:txBody>
      </p:sp>
      <p:sp>
        <p:nvSpPr>
          <p:cNvPr id="17411" name="Rectangle 3"/>
          <p:cNvSpPr>
            <a:spLocks noGrp="1" noChangeArrowheads="1"/>
          </p:cNvSpPr>
          <p:nvPr>
            <p:ph type="body" idx="1"/>
          </p:nvPr>
        </p:nvSpPr>
        <p:spPr>
          <a:xfrm>
            <a:off x="1981200" y="1600200"/>
            <a:ext cx="8229600" cy="4724400"/>
          </a:xfrm>
        </p:spPr>
        <p:txBody>
          <a:bodyPr/>
          <a:lstStyle/>
          <a:p>
            <a:r>
              <a:rPr lang="en-US" altLang="en-US" dirty="0" smtClean="0"/>
              <a:t>The Boxer Protocol (Dec. 1900 -1901)</a:t>
            </a:r>
          </a:p>
          <a:p>
            <a:pPr>
              <a:buFontTx/>
              <a:buNone/>
            </a:pPr>
            <a:r>
              <a:rPr lang="en-US" altLang="en-US" dirty="0" smtClean="0"/>
              <a:t>	Punishment</a:t>
            </a:r>
          </a:p>
          <a:p>
            <a:pPr>
              <a:buFontTx/>
              <a:buNone/>
            </a:pPr>
            <a:r>
              <a:rPr lang="en-US" altLang="en-US" dirty="0" smtClean="0"/>
              <a:t>	Indemnity</a:t>
            </a:r>
          </a:p>
          <a:p>
            <a:pPr>
              <a:buFontTx/>
              <a:buNone/>
            </a:pPr>
            <a:r>
              <a:rPr lang="en-US" altLang="en-US" dirty="0" smtClean="0"/>
              <a:t>	Apology</a:t>
            </a:r>
          </a:p>
          <a:p>
            <a:pPr>
              <a:buFontTx/>
              <a:buNone/>
            </a:pPr>
            <a:r>
              <a:rPr lang="en-US" altLang="en-US" dirty="0" smtClean="0"/>
              <a:t>	Destruction of fortifications</a:t>
            </a:r>
          </a:p>
          <a:p>
            <a:pPr>
              <a:buFontTx/>
              <a:buNone/>
            </a:pPr>
            <a:r>
              <a:rPr lang="en-US" altLang="en-US" dirty="0" smtClean="0"/>
              <a:t>	Stationing of foreign troops</a:t>
            </a:r>
          </a:p>
          <a:p>
            <a:pPr>
              <a:buFontTx/>
              <a:buNone/>
            </a:pPr>
            <a:r>
              <a:rPr lang="en-US" altLang="en-US" dirty="0" smtClean="0"/>
              <a:t>	Cession of railroads</a:t>
            </a:r>
          </a:p>
          <a:p>
            <a:pPr>
              <a:buFontTx/>
              <a:buNone/>
            </a:pPr>
            <a:r>
              <a:rPr lang="en-US" altLang="en-US" dirty="0" smtClean="0"/>
              <a:t>	Suspension of official exams</a:t>
            </a:r>
          </a:p>
        </p:txBody>
      </p:sp>
    </p:spTree>
    <p:extLst>
      <p:ext uri="{BB962C8B-B14F-4D97-AF65-F5344CB8AC3E}">
        <p14:creationId xmlns:p14="http://schemas.microsoft.com/office/powerpoint/2010/main" val="2368538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47650" y="123824"/>
            <a:ext cx="11944350" cy="638175"/>
          </a:xfrm>
        </p:spPr>
        <p:txBody>
          <a:bodyPr>
            <a:normAutofit fontScale="90000"/>
          </a:bodyPr>
          <a:lstStyle/>
          <a:p>
            <a:pPr algn="ctr"/>
            <a:r>
              <a:rPr lang="en-US" sz="2800" dirty="0"/>
              <a:t>The Last Ditch Reforms of the Qing Government: </a:t>
            </a:r>
            <a:r>
              <a:rPr lang="en-US" sz="2800" dirty="0" err="1"/>
              <a:t>Xinzheng</a:t>
            </a:r>
            <a:r>
              <a:rPr lang="en-US" sz="2800" dirty="0"/>
              <a:t> (New Policies) 1903-1910</a:t>
            </a:r>
            <a:endParaRPr lang="en-US" altLang="en-US" sz="2800" dirty="0" smtClean="0"/>
          </a:p>
        </p:txBody>
      </p:sp>
      <p:sp>
        <p:nvSpPr>
          <p:cNvPr id="3075" name="Rectangle 3"/>
          <p:cNvSpPr>
            <a:spLocks noGrp="1" noChangeArrowheads="1"/>
          </p:cNvSpPr>
          <p:nvPr>
            <p:ph type="body" idx="1"/>
          </p:nvPr>
        </p:nvSpPr>
        <p:spPr>
          <a:xfrm>
            <a:off x="609600" y="695325"/>
            <a:ext cx="10972800" cy="6086475"/>
          </a:xfrm>
        </p:spPr>
        <p:txBody>
          <a:bodyPr/>
          <a:lstStyle/>
          <a:p>
            <a:pPr eaLnBrk="1" hangingPunct="1"/>
            <a:r>
              <a:rPr lang="en-US" altLang="en-US" sz="2400" dirty="0" smtClean="0"/>
              <a:t>Post Boxer and the terms of the Boxer Protocol</a:t>
            </a:r>
          </a:p>
          <a:p>
            <a:pPr eaLnBrk="1" hangingPunct="1"/>
            <a:r>
              <a:rPr lang="en-US" altLang="en-US" sz="2400" dirty="0" smtClean="0"/>
              <a:t>The first steps: August 1900  Imperial edict; Jan. 1901 Emp. Dowager’s summons;  Feb. 1901  Reiteration of edict; Aug. 1901  Edict of Reform (promises)</a:t>
            </a:r>
          </a:p>
          <a:p>
            <a:pPr eaLnBrk="1" hangingPunct="1">
              <a:lnSpc>
                <a:spcPct val="80000"/>
              </a:lnSpc>
            </a:pPr>
            <a:r>
              <a:rPr lang="en-US" altLang="en-US" sz="2400" dirty="0" smtClean="0"/>
              <a:t>Phase 1: 1901-1905</a:t>
            </a:r>
          </a:p>
          <a:p>
            <a:pPr eaLnBrk="1" hangingPunct="1">
              <a:lnSpc>
                <a:spcPct val="80000"/>
              </a:lnSpc>
              <a:buFontTx/>
              <a:buNone/>
            </a:pPr>
            <a:r>
              <a:rPr lang="en-US" altLang="en-US" sz="2400" dirty="0" smtClean="0"/>
              <a:t>	Administration: 1901 Office of the Superintendent of Governmental Affairs</a:t>
            </a:r>
          </a:p>
          <a:p>
            <a:pPr eaLnBrk="1" hangingPunct="1">
              <a:lnSpc>
                <a:spcPct val="80000"/>
              </a:lnSpc>
              <a:buFontTx/>
              <a:buNone/>
            </a:pPr>
            <a:r>
              <a:rPr lang="en-US" altLang="en-US" sz="2400" dirty="0" smtClean="0"/>
              <a:t>	Military: Establishment of the “New Army” and training</a:t>
            </a:r>
          </a:p>
          <a:p>
            <a:pPr eaLnBrk="1" hangingPunct="1">
              <a:lnSpc>
                <a:spcPct val="80000"/>
              </a:lnSpc>
            </a:pPr>
            <a:r>
              <a:rPr lang="en-US" altLang="en-US" sz="2400" dirty="0" smtClean="0"/>
              <a:t>Phase 2: 1905 and beyond</a:t>
            </a:r>
          </a:p>
          <a:p>
            <a:pPr eaLnBrk="1" hangingPunct="1">
              <a:lnSpc>
                <a:spcPct val="80000"/>
              </a:lnSpc>
              <a:buFontTx/>
              <a:buNone/>
            </a:pPr>
            <a:r>
              <a:rPr lang="en-US" altLang="en-US" sz="2400" dirty="0" smtClean="0"/>
              <a:t>	Education: The “modern” schooling system</a:t>
            </a:r>
          </a:p>
          <a:p>
            <a:pPr eaLnBrk="1" hangingPunct="1">
              <a:lnSpc>
                <a:spcPct val="80000"/>
              </a:lnSpc>
              <a:buFontTx/>
              <a:buNone/>
            </a:pPr>
            <a:r>
              <a:rPr lang="en-US" altLang="en-US" sz="2400" dirty="0" smtClean="0"/>
              <a:t>		The Abolition of the Exam System</a:t>
            </a:r>
          </a:p>
          <a:p>
            <a:pPr eaLnBrk="1" hangingPunct="1">
              <a:lnSpc>
                <a:spcPct val="80000"/>
              </a:lnSpc>
              <a:buFontTx/>
              <a:buNone/>
            </a:pPr>
            <a:r>
              <a:rPr lang="en-US" altLang="en-US" sz="2400" dirty="0" smtClean="0"/>
              <a:t>		The universities of China</a:t>
            </a:r>
          </a:p>
          <a:p>
            <a:pPr eaLnBrk="1" hangingPunct="1">
              <a:lnSpc>
                <a:spcPct val="80000"/>
              </a:lnSpc>
              <a:buFontTx/>
              <a:buNone/>
            </a:pPr>
            <a:r>
              <a:rPr lang="en-US" altLang="en-US" sz="2400" dirty="0" smtClean="0"/>
              <a:t>		Women’s education</a:t>
            </a:r>
          </a:p>
          <a:p>
            <a:pPr eaLnBrk="1" hangingPunct="1">
              <a:lnSpc>
                <a:spcPct val="80000"/>
              </a:lnSpc>
              <a:buFontTx/>
              <a:buNone/>
            </a:pPr>
            <a:r>
              <a:rPr lang="en-US" altLang="en-US" sz="2400" dirty="0" smtClean="0"/>
              <a:t>	The Issue of Constitution</a:t>
            </a:r>
          </a:p>
          <a:p>
            <a:pPr eaLnBrk="1" hangingPunct="1">
              <a:lnSpc>
                <a:spcPct val="80000"/>
              </a:lnSpc>
              <a:buFontTx/>
              <a:buNone/>
            </a:pPr>
            <a:r>
              <a:rPr lang="en-US" altLang="en-US" sz="2400" dirty="0" smtClean="0"/>
              <a:t>		The Russo-Japanese War and the Tr. of Portsmouth (1905)</a:t>
            </a:r>
          </a:p>
          <a:p>
            <a:pPr eaLnBrk="1" hangingPunct="1"/>
            <a:endParaRPr lang="en-US" altLang="en-US" sz="2400" dirty="0" smtClean="0"/>
          </a:p>
          <a:p>
            <a:pPr eaLnBrk="1" hangingPunct="1"/>
            <a:endParaRPr lang="en-US" altLang="en-US" sz="2400" dirty="0" smtClean="0"/>
          </a:p>
        </p:txBody>
      </p:sp>
    </p:spTree>
    <p:extLst>
      <p:ext uri="{BB962C8B-B14F-4D97-AF65-F5344CB8AC3E}">
        <p14:creationId xmlns:p14="http://schemas.microsoft.com/office/powerpoint/2010/main" val="235727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The Constitutional Reforms</a:t>
            </a:r>
          </a:p>
        </p:txBody>
      </p:sp>
      <p:sp>
        <p:nvSpPr>
          <p:cNvPr id="4099" name="Rectangle 3"/>
          <p:cNvSpPr>
            <a:spLocks noGrp="1" noChangeArrowheads="1"/>
          </p:cNvSpPr>
          <p:nvPr>
            <p:ph type="body" idx="1"/>
          </p:nvPr>
        </p:nvSpPr>
        <p:spPr>
          <a:xfrm>
            <a:off x="609600" y="1600200"/>
            <a:ext cx="10972800" cy="4953000"/>
          </a:xfrm>
        </p:spPr>
        <p:txBody>
          <a:bodyPr/>
          <a:lstStyle/>
          <a:p>
            <a:pPr eaLnBrk="1" hangingPunct="1">
              <a:lnSpc>
                <a:spcPct val="90000"/>
              </a:lnSpc>
            </a:pPr>
            <a:r>
              <a:rPr lang="en-US" altLang="en-US" sz="2800" smtClean="0"/>
              <a:t>The Japanese model of constitutionalism</a:t>
            </a:r>
          </a:p>
          <a:p>
            <a:pPr eaLnBrk="1" hangingPunct="1">
              <a:lnSpc>
                <a:spcPct val="90000"/>
              </a:lnSpc>
            </a:pPr>
            <a:r>
              <a:rPr lang="en-US" altLang="en-US" sz="2800" smtClean="0"/>
              <a:t>Missions abroad (Europe, USA, Japan)  1905-1906</a:t>
            </a:r>
          </a:p>
          <a:p>
            <a:pPr eaLnBrk="1" hangingPunct="1">
              <a:lnSpc>
                <a:spcPct val="90000"/>
              </a:lnSpc>
            </a:pPr>
            <a:r>
              <a:rPr lang="en-US" altLang="en-US" sz="2800" smtClean="0"/>
              <a:t>1906-7: The ambiguities of the Manchu court</a:t>
            </a:r>
          </a:p>
          <a:p>
            <a:pPr eaLnBrk="1" hangingPunct="1">
              <a:lnSpc>
                <a:spcPct val="90000"/>
              </a:lnSpc>
            </a:pPr>
            <a:r>
              <a:rPr lang="en-US" altLang="en-US" sz="2800" smtClean="0"/>
              <a:t>A Plan and a schedule</a:t>
            </a:r>
          </a:p>
          <a:p>
            <a:pPr eaLnBrk="1" hangingPunct="1">
              <a:lnSpc>
                <a:spcPct val="90000"/>
              </a:lnSpc>
              <a:buFontTx/>
              <a:buNone/>
            </a:pPr>
            <a:r>
              <a:rPr lang="en-US" altLang="en-US" sz="2800" smtClean="0"/>
              <a:t>	1907 First edict on national and provincial assemblies</a:t>
            </a:r>
          </a:p>
          <a:p>
            <a:pPr eaLnBrk="1" hangingPunct="1">
              <a:lnSpc>
                <a:spcPct val="90000"/>
              </a:lnSpc>
              <a:buFontTx/>
              <a:buNone/>
            </a:pPr>
            <a:r>
              <a:rPr lang="en-US" altLang="en-US" sz="2800" smtClean="0"/>
              <a:t>	1908  The Nine-year plan</a:t>
            </a:r>
          </a:p>
          <a:p>
            <a:pPr eaLnBrk="1" hangingPunct="1">
              <a:lnSpc>
                <a:spcPct val="90000"/>
              </a:lnSpc>
            </a:pPr>
            <a:r>
              <a:rPr lang="en-US" altLang="en-US" sz="2800" smtClean="0"/>
              <a:t>The death of Guangxu 11/14 and Empress Dowager Cixi 11/15 and the beginning of Xuantong’s “reign”</a:t>
            </a:r>
          </a:p>
        </p:txBody>
      </p:sp>
    </p:spTree>
    <p:extLst>
      <p:ext uri="{BB962C8B-B14F-4D97-AF65-F5344CB8AC3E}">
        <p14:creationId xmlns:p14="http://schemas.microsoft.com/office/powerpoint/2010/main" val="2390110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228600"/>
            <a:ext cx="10972800" cy="609600"/>
          </a:xfrm>
        </p:spPr>
        <p:txBody>
          <a:bodyPr/>
          <a:lstStyle/>
          <a:p>
            <a:pPr eaLnBrk="1" hangingPunct="1"/>
            <a:r>
              <a:rPr lang="en-US" altLang="en-US" sz="3200" smtClean="0"/>
              <a:t>The Legacy of the Xinzheng Reforms</a:t>
            </a:r>
          </a:p>
        </p:txBody>
      </p:sp>
      <p:sp>
        <p:nvSpPr>
          <p:cNvPr id="5123" name="Rectangle 3"/>
          <p:cNvSpPr>
            <a:spLocks noGrp="1" noChangeArrowheads="1"/>
          </p:cNvSpPr>
          <p:nvPr>
            <p:ph type="body" idx="1"/>
          </p:nvPr>
        </p:nvSpPr>
        <p:spPr>
          <a:xfrm>
            <a:off x="609600" y="838200"/>
            <a:ext cx="10972800" cy="5638800"/>
          </a:xfrm>
        </p:spPr>
        <p:txBody>
          <a:bodyPr>
            <a:normAutofit fontScale="92500" lnSpcReduction="10000"/>
          </a:bodyPr>
          <a:lstStyle/>
          <a:p>
            <a:pPr eaLnBrk="1" hangingPunct="1">
              <a:lnSpc>
                <a:spcPct val="80000"/>
              </a:lnSpc>
            </a:pPr>
            <a:r>
              <a:rPr lang="en-US" altLang="en-US" sz="2400" smtClean="0"/>
              <a:t>How revolutionary were these reforms? (Taking on Schoppa’s interpretation, ch. 7  “Revolutionary Manchus”?  (Ranbir Vohra: “The Manchus in charge of constitutional change”) or a “last ditch” New Deal to save a dying dynasty?</a:t>
            </a:r>
          </a:p>
          <a:p>
            <a:pPr eaLnBrk="1" hangingPunct="1">
              <a:lnSpc>
                <a:spcPct val="80000"/>
              </a:lnSpc>
            </a:pPr>
            <a:r>
              <a:rPr lang="en-US" altLang="en-US" sz="2400" smtClean="0"/>
              <a:t>Long-term impact of institutional reforms:</a:t>
            </a:r>
          </a:p>
          <a:p>
            <a:pPr eaLnBrk="1" hangingPunct="1">
              <a:lnSpc>
                <a:spcPct val="80000"/>
              </a:lnSpc>
              <a:buFontTx/>
              <a:buNone/>
            </a:pPr>
            <a:r>
              <a:rPr lang="en-US" altLang="en-US" sz="2400" smtClean="0"/>
              <a:t>	Educational changes</a:t>
            </a:r>
          </a:p>
          <a:p>
            <a:pPr eaLnBrk="1" hangingPunct="1">
              <a:lnSpc>
                <a:spcPct val="80000"/>
              </a:lnSpc>
              <a:buFontTx/>
              <a:buNone/>
            </a:pPr>
            <a:r>
              <a:rPr lang="en-US" altLang="en-US" sz="2400" smtClean="0"/>
              <a:t>	Institutional changes</a:t>
            </a:r>
          </a:p>
          <a:p>
            <a:pPr eaLnBrk="1" hangingPunct="1">
              <a:lnSpc>
                <a:spcPct val="80000"/>
              </a:lnSpc>
            </a:pPr>
            <a:r>
              <a:rPr lang="en-US" altLang="en-US" sz="2400" smtClean="0"/>
              <a:t>The Wider impact of the constitutionalist reforms</a:t>
            </a:r>
          </a:p>
          <a:p>
            <a:pPr eaLnBrk="1" hangingPunct="1">
              <a:lnSpc>
                <a:spcPct val="80000"/>
              </a:lnSpc>
              <a:buFontTx/>
              <a:buNone/>
            </a:pPr>
            <a:r>
              <a:rPr lang="en-US" altLang="en-US" sz="2400" smtClean="0"/>
              <a:t>	Relationship between Constitutionalism and Revolution: A decade’s debate</a:t>
            </a:r>
          </a:p>
          <a:p>
            <a:pPr eaLnBrk="1" hangingPunct="1">
              <a:lnSpc>
                <a:spcPct val="80000"/>
              </a:lnSpc>
              <a:buFontTx/>
              <a:buNone/>
            </a:pPr>
            <a:r>
              <a:rPr lang="en-US" altLang="en-US" sz="2400" smtClean="0"/>
              <a:t>	The divisions within the ranks of “Change” &amp; the intelligentsia: Kang, Liang, Yan, Sun, Wang, Song, and the “young intellectuals”</a:t>
            </a:r>
          </a:p>
          <a:p>
            <a:pPr eaLnBrk="1" hangingPunct="1">
              <a:lnSpc>
                <a:spcPct val="80000"/>
              </a:lnSpc>
              <a:buFontTx/>
              <a:buNone/>
            </a:pPr>
            <a:r>
              <a:rPr lang="en-US" altLang="en-US" sz="2400" smtClean="0"/>
              <a:t>	Mobilization at home and overseas</a:t>
            </a:r>
          </a:p>
          <a:p>
            <a:pPr eaLnBrk="1" hangingPunct="1">
              <a:lnSpc>
                <a:spcPct val="80000"/>
              </a:lnSpc>
              <a:buFontTx/>
              <a:buNone/>
            </a:pPr>
            <a:r>
              <a:rPr lang="en-US" altLang="en-US" sz="2400" smtClean="0"/>
              <a:t>	Constitutionalism in the provinces</a:t>
            </a:r>
          </a:p>
          <a:p>
            <a:pPr eaLnBrk="1" hangingPunct="1">
              <a:lnSpc>
                <a:spcPct val="80000"/>
              </a:lnSpc>
              <a:buFontTx/>
              <a:buNone/>
            </a:pPr>
            <a:r>
              <a:rPr lang="en-US" altLang="en-US" sz="2400" smtClean="0"/>
              <a:t>	The Constitutionalists and the ranks of the revolution</a:t>
            </a:r>
          </a:p>
          <a:p>
            <a:pPr eaLnBrk="1" hangingPunct="1">
              <a:lnSpc>
                <a:spcPct val="80000"/>
              </a:lnSpc>
              <a:buFontTx/>
              <a:buNone/>
            </a:pPr>
            <a:endParaRPr lang="en-US" altLang="en-US" sz="2400" smtClean="0"/>
          </a:p>
          <a:p>
            <a:pPr eaLnBrk="1" hangingPunct="1">
              <a:lnSpc>
                <a:spcPct val="80000"/>
              </a:lnSpc>
              <a:buFontTx/>
              <a:buNone/>
            </a:pPr>
            <a:endParaRPr lang="en-US" altLang="en-US" sz="2400" smtClean="0"/>
          </a:p>
          <a:p>
            <a:pPr eaLnBrk="1" hangingPunct="1">
              <a:lnSpc>
                <a:spcPct val="80000"/>
              </a:lnSpc>
              <a:buFontTx/>
              <a:buNone/>
            </a:pPr>
            <a:endParaRPr lang="en-US" altLang="en-US" sz="1000" smtClean="0"/>
          </a:p>
          <a:p>
            <a:pPr eaLnBrk="1" hangingPunct="1">
              <a:lnSpc>
                <a:spcPct val="80000"/>
              </a:lnSpc>
              <a:buFontTx/>
              <a:buNone/>
            </a:pPr>
            <a:r>
              <a:rPr lang="en-US" altLang="en-US" sz="1000" smtClean="0"/>
              <a:t>	</a:t>
            </a:r>
          </a:p>
        </p:txBody>
      </p:sp>
    </p:spTree>
    <p:extLst>
      <p:ext uri="{BB962C8B-B14F-4D97-AF65-F5344CB8AC3E}">
        <p14:creationId xmlns:p14="http://schemas.microsoft.com/office/powerpoint/2010/main" val="1358437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351"/>
            <a:ext cx="10515600" cy="666749"/>
          </a:xfrm>
        </p:spPr>
        <p:txBody>
          <a:bodyPr>
            <a:normAutofit/>
          </a:bodyPr>
          <a:lstStyle/>
          <a:p>
            <a:pPr algn="ctr"/>
            <a:r>
              <a:rPr lang="en-US" sz="3200" dirty="0" smtClean="0"/>
              <a:t>Historical Connections: Reform, Rebellions, and Revolution </a:t>
            </a:r>
            <a:endParaRPr lang="en-US" sz="3200" dirty="0"/>
          </a:p>
        </p:txBody>
      </p:sp>
      <p:sp>
        <p:nvSpPr>
          <p:cNvPr id="3" name="Content Placeholder 2"/>
          <p:cNvSpPr>
            <a:spLocks noGrp="1"/>
          </p:cNvSpPr>
          <p:nvPr>
            <p:ph idx="1"/>
          </p:nvPr>
        </p:nvSpPr>
        <p:spPr>
          <a:xfrm>
            <a:off x="838200" y="762000"/>
            <a:ext cx="10515600" cy="5915025"/>
          </a:xfrm>
        </p:spPr>
        <p:txBody>
          <a:bodyPr>
            <a:normAutofit lnSpcReduction="10000"/>
          </a:bodyPr>
          <a:lstStyle/>
          <a:p>
            <a:r>
              <a:rPr lang="en-US" dirty="0" smtClean="0"/>
              <a:t>Historical Figures: Empress Dowager </a:t>
            </a:r>
            <a:r>
              <a:rPr lang="en-US" dirty="0" err="1" smtClean="0"/>
              <a:t>Cixi</a:t>
            </a:r>
            <a:r>
              <a:rPr lang="en-US" dirty="0"/>
              <a:t>;</a:t>
            </a:r>
            <a:r>
              <a:rPr lang="en-US" dirty="0" smtClean="0"/>
              <a:t> Qing government officials (e.g., Zhang </a:t>
            </a:r>
            <a:r>
              <a:rPr lang="en-US" dirty="0" err="1" smtClean="0"/>
              <a:t>Zhidong</a:t>
            </a:r>
            <a:r>
              <a:rPr lang="en-US" dirty="0" smtClean="0"/>
              <a:t>); </a:t>
            </a:r>
          </a:p>
          <a:p>
            <a:pPr>
              <a:buFont typeface="Wingdings" panose="05000000000000000000" pitchFamily="2" charset="2"/>
              <a:buChar char="ü"/>
            </a:pPr>
            <a:r>
              <a:rPr lang="en-US" dirty="0" smtClean="0"/>
              <a:t>Transitional figures: Chinese intellectuals (e.g., Liang </a:t>
            </a:r>
            <a:r>
              <a:rPr lang="en-US" dirty="0" err="1" smtClean="0"/>
              <a:t>Qichao</a:t>
            </a:r>
            <a:r>
              <a:rPr lang="en-US" dirty="0" smtClean="0"/>
              <a:t>; Yan Fu) and “strong men” (e.g., Yuan </a:t>
            </a:r>
            <a:r>
              <a:rPr lang="en-US" dirty="0" err="1" smtClean="0"/>
              <a:t>Shikai</a:t>
            </a:r>
            <a:r>
              <a:rPr lang="en-US" dirty="0" smtClean="0"/>
              <a:t>) </a:t>
            </a:r>
          </a:p>
          <a:p>
            <a:r>
              <a:rPr lang="en-US" dirty="0" smtClean="0"/>
              <a:t>Ideologies of Change: Constitutional reform or nationalist republican revolution?</a:t>
            </a:r>
          </a:p>
          <a:p>
            <a:r>
              <a:rPr lang="en-US" dirty="0" smtClean="0"/>
              <a:t>Colonialism’s intensification and impact on China: Development of two modalities</a:t>
            </a:r>
          </a:p>
          <a:p>
            <a:pPr>
              <a:buFont typeface="Wingdings" panose="05000000000000000000" pitchFamily="2" charset="2"/>
              <a:buChar char="ü"/>
            </a:pPr>
            <a:r>
              <a:rPr lang="en-US" dirty="0" smtClean="0"/>
              <a:t>Britain (&amp; US): Integral colonization (Open Door Policy, 1900)</a:t>
            </a:r>
          </a:p>
          <a:p>
            <a:pPr>
              <a:buFont typeface="Wingdings" panose="05000000000000000000" pitchFamily="2" charset="2"/>
              <a:buChar char="ü"/>
            </a:pPr>
            <a:r>
              <a:rPr lang="en-US" dirty="0" smtClean="0"/>
              <a:t>Other European powers and Japan: Partition model </a:t>
            </a:r>
            <a:endParaRPr lang="en-US" dirty="0"/>
          </a:p>
          <a:p>
            <a:pPr>
              <a:buFont typeface="Wingdings" panose="05000000000000000000" pitchFamily="2" charset="2"/>
              <a:buChar char="ü"/>
            </a:pPr>
            <a:r>
              <a:rPr lang="en-US" dirty="0" smtClean="0"/>
              <a:t>“Scramble for Concessions” since 1860s</a:t>
            </a:r>
          </a:p>
          <a:p>
            <a:pPr>
              <a:buFont typeface="Wingdings" panose="05000000000000000000" pitchFamily="2" charset="2"/>
              <a:buChar char="ü"/>
            </a:pPr>
            <a:r>
              <a:rPr lang="en-US" dirty="0" smtClean="0"/>
              <a:t>Spheres of Influences: Macro and “micro”</a:t>
            </a:r>
          </a:p>
          <a:p>
            <a:r>
              <a:rPr lang="en-US" dirty="0" smtClean="0"/>
              <a:t>Conclusion: The solution lies in revolution</a:t>
            </a:r>
          </a:p>
        </p:txBody>
      </p:sp>
    </p:spTree>
    <p:extLst>
      <p:ext uri="{BB962C8B-B14F-4D97-AF65-F5344CB8AC3E}">
        <p14:creationId xmlns:p14="http://schemas.microsoft.com/office/powerpoint/2010/main" val="4055399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0875" y="238125"/>
            <a:ext cx="5448300" cy="6048375"/>
          </a:xfrm>
        </p:spPr>
      </p:pic>
    </p:spTree>
    <p:extLst>
      <p:ext uri="{BB962C8B-B14F-4D97-AF65-F5344CB8AC3E}">
        <p14:creationId xmlns:p14="http://schemas.microsoft.com/office/powerpoint/2010/main" val="3810050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91440"/>
            <a:ext cx="9905998" cy="940526"/>
          </a:xfrm>
          <a:pattFill prst="pct50">
            <a:fgClr>
              <a:schemeClr val="tx1"/>
            </a:fgClr>
            <a:bgClr>
              <a:schemeClr val="bg1"/>
            </a:bgClr>
          </a:pattFill>
        </p:spPr>
        <p:txBody>
          <a:bodyPr>
            <a:normAutofit fontScale="90000"/>
          </a:bodyPr>
          <a:lstStyle/>
          <a:p>
            <a:r>
              <a:rPr lang="en-US" dirty="0">
                <a:solidFill>
                  <a:schemeClr val="bg1"/>
                </a:solidFill>
              </a:rPr>
              <a:t>INTERNAL TENSIONS:  TAIPING &amp; OTHER REVOLTS</a:t>
            </a:r>
          </a:p>
        </p:txBody>
      </p:sp>
      <p:sp>
        <p:nvSpPr>
          <p:cNvPr id="3" name="Content Placeholder 2"/>
          <p:cNvSpPr>
            <a:spLocks noGrp="1"/>
          </p:cNvSpPr>
          <p:nvPr>
            <p:ph idx="1"/>
          </p:nvPr>
        </p:nvSpPr>
        <p:spPr>
          <a:xfrm>
            <a:off x="0" y="1031966"/>
            <a:ext cx="12192000" cy="5590903"/>
          </a:xfrm>
          <a:blipFill dpi="0" rotWithShape="1">
            <a:blip r:embed="rId2">
              <a:alphaModFix amt="50000"/>
            </a:blip>
            <a:srcRect/>
            <a:stretch>
              <a:fillRect/>
            </a:stretch>
          </a:blipFill>
        </p:spPr>
        <p:txBody>
          <a:bodyPr>
            <a:normAutofit fontScale="92500" lnSpcReduction="10000"/>
          </a:bodyPr>
          <a:lstStyle/>
          <a:p>
            <a:r>
              <a:rPr lang="en-US" dirty="0"/>
              <a:t>TAIPING (1840s to 1868) largest and best known, but second half of 19thC saw a SERIES of revolts against Manchu authority.</a:t>
            </a:r>
          </a:p>
          <a:p>
            <a:r>
              <a:rPr lang="en-US" dirty="0"/>
              <a:t>NIAN  (1851-1873) Northwestern Muslim revolt (1862-1873) among others</a:t>
            </a:r>
          </a:p>
          <a:p>
            <a:r>
              <a:rPr lang="en-US" dirty="0"/>
              <a:t>WHY? ANY REVOLT has to be understood in two contexts</a:t>
            </a:r>
          </a:p>
          <a:p>
            <a:pPr lvl="1"/>
            <a:r>
              <a:rPr lang="en-US" dirty="0"/>
              <a:t>OBJECTIVE CONDITIONS  &amp; SUBJECTIVE PERCEPTIONS</a:t>
            </a:r>
          </a:p>
          <a:p>
            <a:r>
              <a:rPr lang="en-US" dirty="0"/>
              <a:t>OBJECTIVE conditions included </a:t>
            </a:r>
          </a:p>
          <a:p>
            <a:pPr lvl="1"/>
            <a:r>
              <a:rPr lang="en-US" dirty="0"/>
              <a:t>Population Growth of18thC, pressure on land and fragmentation of holding</a:t>
            </a:r>
          </a:p>
          <a:p>
            <a:pPr lvl="1"/>
            <a:r>
              <a:rPr lang="en-US" dirty="0"/>
              <a:t>Bureaucracy less under control (Corruption: impact of Opium on China)</a:t>
            </a:r>
          </a:p>
          <a:p>
            <a:pPr lvl="1"/>
            <a:r>
              <a:rPr lang="en-US" dirty="0"/>
              <a:t>Natural disasters and flooding</a:t>
            </a:r>
          </a:p>
          <a:p>
            <a:pPr lvl="1"/>
            <a:r>
              <a:rPr lang="en-US" dirty="0"/>
              <a:t>OPIUM trade led to outflow of silver and rise in real taxes (see previous)</a:t>
            </a:r>
          </a:p>
          <a:p>
            <a:r>
              <a:rPr lang="en-US" dirty="0"/>
              <a:t>SUBJECTIVE PERCEPTIONS</a:t>
            </a:r>
          </a:p>
          <a:p>
            <a:pPr lvl="1"/>
            <a:r>
              <a:rPr lang="en-US" dirty="0"/>
              <a:t>Mandate of Heaven Lost</a:t>
            </a:r>
          </a:p>
          <a:p>
            <a:pPr lvl="1"/>
            <a:r>
              <a:rPr lang="en-US" dirty="0"/>
              <a:t>Increase in activities of TRIADS -- secret societies that blur line between self-help, rebellion, and criminality -- who stress ANTI FOREIGN nature of MANCHUS</a:t>
            </a:r>
          </a:p>
          <a:p>
            <a:endParaRPr lang="en-US" dirty="0">
              <a:solidFill>
                <a:srgbClr val="FFFF00"/>
              </a:solidFill>
            </a:endParaRPr>
          </a:p>
        </p:txBody>
      </p:sp>
    </p:spTree>
    <p:extLst>
      <p:ext uri="{BB962C8B-B14F-4D97-AF65-F5344CB8AC3E}">
        <p14:creationId xmlns:p14="http://schemas.microsoft.com/office/powerpoint/2010/main" val="2167713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71476" y="1457325"/>
            <a:ext cx="4371974" cy="4676775"/>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62725" y="1123950"/>
            <a:ext cx="3876675" cy="5133975"/>
          </a:xfrm>
        </p:spPr>
      </p:pic>
    </p:spTree>
    <p:extLst>
      <p:ext uri="{BB962C8B-B14F-4D97-AF65-F5344CB8AC3E}">
        <p14:creationId xmlns:p14="http://schemas.microsoft.com/office/powerpoint/2010/main" val="167217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Strengthening: Restoring Manchu Power?</a:t>
            </a:r>
          </a:p>
        </p:txBody>
      </p:sp>
      <p:sp>
        <p:nvSpPr>
          <p:cNvPr id="3" name="Content Placeholder 2"/>
          <p:cNvSpPr>
            <a:spLocks noGrp="1"/>
          </p:cNvSpPr>
          <p:nvPr>
            <p:ph idx="1"/>
          </p:nvPr>
        </p:nvSpPr>
        <p:spPr>
          <a:xfrm>
            <a:off x="96625" y="1214905"/>
            <a:ext cx="11871067" cy="5467072"/>
          </a:xfrm>
          <a:blipFill>
            <a:blip r:embed="rId2">
              <a:alphaModFix amt="35000"/>
            </a:blip>
            <a:stretch>
              <a:fillRect/>
            </a:stretch>
          </a:blipFill>
        </p:spPr>
        <p:txBody>
          <a:bodyPr>
            <a:normAutofit lnSpcReduction="10000"/>
          </a:bodyPr>
          <a:lstStyle/>
          <a:p>
            <a:r>
              <a:rPr lang="en-US" dirty="0"/>
              <a:t>Role of Confucian Scholar-Officials such as </a:t>
            </a:r>
            <a:r>
              <a:rPr lang="en-US" dirty="0">
                <a:hlinkClick r:id="rId3"/>
              </a:rPr>
              <a:t>ZENG GUOFAN </a:t>
            </a:r>
            <a:r>
              <a:rPr lang="en-US" dirty="0"/>
              <a:t>and his protégé, </a:t>
            </a:r>
            <a:r>
              <a:rPr lang="en-US" dirty="0">
                <a:hlinkClick r:id="rId4"/>
              </a:rPr>
              <a:t>LI HONGZHANG</a:t>
            </a:r>
            <a:r>
              <a:rPr lang="en-US" dirty="0"/>
              <a:t> as well as Prince Gong and the </a:t>
            </a:r>
            <a:r>
              <a:rPr lang="en-US" dirty="0">
                <a:hlinkClick r:id="rId5"/>
              </a:rPr>
              <a:t>Dowager Empress </a:t>
            </a:r>
            <a:r>
              <a:rPr lang="en-US" dirty="0" err="1">
                <a:hlinkClick r:id="rId5"/>
              </a:rPr>
              <a:t>Cixi</a:t>
            </a:r>
            <a:endParaRPr lang="en-US" dirty="0"/>
          </a:p>
          <a:p>
            <a:r>
              <a:rPr lang="en-US" dirty="0"/>
              <a:t> Sought to strengthen China through adoption of western technology but retain Confucian ideology and hierarchies</a:t>
            </a:r>
          </a:p>
          <a:p>
            <a:r>
              <a:rPr lang="en-US" dirty="0"/>
              <a:t>Initial institutional changes such as the ZONGLI YAMEN</a:t>
            </a:r>
          </a:p>
          <a:p>
            <a:r>
              <a:rPr lang="en-US" dirty="0"/>
              <a:t>Adopt Western technology, establish </a:t>
            </a:r>
            <a:r>
              <a:rPr lang="en-US" dirty="0">
                <a:hlinkClick r:id="rId6"/>
              </a:rPr>
              <a:t>arsenals</a:t>
            </a:r>
            <a:r>
              <a:rPr lang="en-US" dirty="0"/>
              <a:t>, </a:t>
            </a:r>
            <a:r>
              <a:rPr lang="en-US" dirty="0">
                <a:hlinkClick r:id="rId7"/>
              </a:rPr>
              <a:t>shipyards</a:t>
            </a:r>
            <a:r>
              <a:rPr lang="en-US" dirty="0"/>
              <a:t>, military academies, mines, factories</a:t>
            </a:r>
          </a:p>
          <a:p>
            <a:r>
              <a:rPr lang="en-US" dirty="0"/>
              <a:t>Ultimately, a limited movement, almost doomed to fail, as not far reaching enough.  Corruption, regionalism, etc., but most significantly, tried to graft western technology to a Confucian outlook.  And of course, intrigues at the Imperial Court contributed their mite!</a:t>
            </a:r>
          </a:p>
          <a:p>
            <a:r>
              <a:rPr lang="en-US" dirty="0"/>
              <a:t>Could not strengthen China enough to resist the continuing advance of Imperialism, from the West, and also, more recently, from Japan</a:t>
            </a:r>
          </a:p>
        </p:txBody>
      </p:sp>
    </p:spTree>
    <p:extLst>
      <p:ext uri="{BB962C8B-B14F-4D97-AF65-F5344CB8AC3E}">
        <p14:creationId xmlns:p14="http://schemas.microsoft.com/office/powerpoint/2010/main" val="2604853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p:spPr>
        <p:txBody>
          <a:bodyPr/>
          <a:lstStyle/>
          <a:p>
            <a:r>
              <a:rPr lang="en-US" dirty="0"/>
              <a:t>Imperialism </a:t>
            </a:r>
            <a:r>
              <a:rPr lang="en-US" dirty="0" err="1"/>
              <a:t>Redux</a:t>
            </a:r>
            <a:endParaRPr lang="en-US" dirty="0"/>
          </a:p>
        </p:txBody>
      </p:sp>
      <p:sp>
        <p:nvSpPr>
          <p:cNvPr id="3" name="Content Placeholder 2"/>
          <p:cNvSpPr>
            <a:spLocks noGrp="1"/>
          </p:cNvSpPr>
          <p:nvPr>
            <p:ph idx="1"/>
          </p:nvPr>
        </p:nvSpPr>
        <p:spPr>
          <a:xfrm>
            <a:off x="621160" y="1049236"/>
            <a:ext cx="10961240" cy="5674158"/>
          </a:xfrm>
          <a:blipFill>
            <a:blip r:embed="rId2">
              <a:alphaModFix amt="35000"/>
            </a:blip>
            <a:stretch>
              <a:fillRect/>
            </a:stretch>
          </a:blipFill>
        </p:spPr>
        <p:txBody>
          <a:bodyPr/>
          <a:lstStyle/>
          <a:p>
            <a:r>
              <a:rPr lang="en-US" dirty="0"/>
              <a:t>Settlements in Treaty Ports</a:t>
            </a:r>
          </a:p>
          <a:p>
            <a:pPr lvl="1"/>
            <a:r>
              <a:rPr lang="en-US" dirty="0"/>
              <a:t>Shanghai Park notice “no dogs or </a:t>
            </a:r>
            <a:r>
              <a:rPr lang="en-US"/>
              <a:t>Chinese allowed” </a:t>
            </a:r>
            <a:endParaRPr lang="en-US" dirty="0"/>
          </a:p>
          <a:p>
            <a:r>
              <a:rPr lang="en-US" dirty="0"/>
              <a:t>Missionary Activities</a:t>
            </a:r>
          </a:p>
          <a:p>
            <a:pPr lvl="1"/>
            <a:r>
              <a:rPr lang="en-US" dirty="0"/>
              <a:t>Some positive impacts, new knowledge, but also  </a:t>
            </a:r>
          </a:p>
          <a:p>
            <a:pPr lvl="1"/>
            <a:r>
              <a:rPr lang="en-US" dirty="0"/>
              <a:t>Attacks on Confucianism, Racism, Tianjin Massacre 1870</a:t>
            </a:r>
          </a:p>
          <a:p>
            <a:r>
              <a:rPr lang="en-US" dirty="0">
                <a:hlinkClick r:id="rId3"/>
              </a:rPr>
              <a:t>Territorial Expansion</a:t>
            </a:r>
            <a:r>
              <a:rPr lang="en-US" dirty="0"/>
              <a:t> in and around China</a:t>
            </a:r>
          </a:p>
          <a:p>
            <a:pPr lvl="1"/>
            <a:r>
              <a:rPr lang="en-US" dirty="0"/>
              <a:t>French in Indo China</a:t>
            </a:r>
          </a:p>
          <a:p>
            <a:pPr lvl="1"/>
            <a:r>
              <a:rPr lang="en-US" dirty="0"/>
              <a:t>British in Burma</a:t>
            </a:r>
          </a:p>
          <a:p>
            <a:pPr lvl="1"/>
            <a:r>
              <a:rPr lang="en-US" dirty="0"/>
              <a:t>Japan and </a:t>
            </a:r>
            <a:r>
              <a:rPr lang="en-US" dirty="0" err="1"/>
              <a:t>Ruyuku</a:t>
            </a:r>
            <a:r>
              <a:rPr lang="en-US" dirty="0"/>
              <a:t> Islands</a:t>
            </a:r>
          </a:p>
          <a:p>
            <a:pPr lvl="1"/>
            <a:r>
              <a:rPr lang="en-US" dirty="0"/>
              <a:t>Korea and humiliation in Sino-Japanese War, 1894</a:t>
            </a:r>
          </a:p>
        </p:txBody>
      </p:sp>
    </p:spTree>
    <p:extLst>
      <p:ext uri="{BB962C8B-B14F-4D97-AF65-F5344CB8AC3E}">
        <p14:creationId xmlns:p14="http://schemas.microsoft.com/office/powerpoint/2010/main" val="4139938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Hundred Days Reform: 1898</a:t>
            </a:r>
            <a:endParaRPr lang="en-US" dirty="0"/>
          </a:p>
        </p:txBody>
      </p:sp>
      <p:sp>
        <p:nvSpPr>
          <p:cNvPr id="3" name="Content Placeholder 2"/>
          <p:cNvSpPr>
            <a:spLocks noGrp="1"/>
          </p:cNvSpPr>
          <p:nvPr>
            <p:ph idx="1"/>
          </p:nvPr>
        </p:nvSpPr>
        <p:spPr>
          <a:xfrm>
            <a:off x="838200" y="1923803"/>
            <a:ext cx="10515600" cy="4352306"/>
          </a:xfrm>
        </p:spPr>
        <p:txBody>
          <a:bodyPr/>
          <a:lstStyle/>
          <a:p>
            <a:r>
              <a:rPr lang="en-US" dirty="0" smtClean="0"/>
              <a:t>Key historical figures</a:t>
            </a:r>
          </a:p>
          <a:p>
            <a:r>
              <a:rPr lang="en-US" dirty="0" smtClean="0"/>
              <a:t>The Hundred Days</a:t>
            </a:r>
          </a:p>
          <a:p>
            <a:r>
              <a:rPr lang="en-US" dirty="0" smtClean="0"/>
              <a:t>The aftermath of the Hundred Days: </a:t>
            </a:r>
          </a:p>
          <a:p>
            <a:pPr marL="0" indent="0">
              <a:buNone/>
            </a:pPr>
            <a:r>
              <a:rPr lang="en-US" dirty="0"/>
              <a:t>	</a:t>
            </a:r>
            <a:r>
              <a:rPr lang="en-US" dirty="0" smtClean="0"/>
              <a:t>The legacy of “Constitutionalism” (the ideology of 	Japan/Germany style constitutional monarchy)</a:t>
            </a:r>
            <a:endParaRPr lang="en-US" dirty="0"/>
          </a:p>
          <a:p>
            <a:pPr marL="0" indent="0">
              <a:buNone/>
            </a:pPr>
            <a:r>
              <a:rPr lang="en-US" dirty="0" smtClean="0"/>
              <a:t>	Kang’s utopia (Ideal society, ideal world) – The </a:t>
            </a:r>
            <a:r>
              <a:rPr lang="en-US" i="1" dirty="0" err="1" smtClean="0"/>
              <a:t>Datongshu</a:t>
            </a:r>
            <a:r>
              <a:rPr lang="en-US" dirty="0" smtClean="0"/>
              <a:t> (Book 	on Ultimate Harmony) </a:t>
            </a:r>
            <a:endParaRPr lang="en-US" dirty="0"/>
          </a:p>
        </p:txBody>
      </p:sp>
    </p:spTree>
    <p:extLst>
      <p:ext uri="{BB962C8B-B14F-4D97-AF65-F5344CB8AC3E}">
        <p14:creationId xmlns:p14="http://schemas.microsoft.com/office/powerpoint/2010/main" val="1384037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737755" y="270164"/>
            <a:ext cx="10993581" cy="6244935"/>
          </a:xfrm>
        </p:spPr>
        <p:txBody>
          <a:bodyPr>
            <a:normAutofit/>
          </a:bodyPr>
          <a:lstStyle/>
          <a:p>
            <a:pPr eaLnBrk="1" hangingPunct="1"/>
            <a:r>
              <a:rPr lang="en-US" altLang="en-US" dirty="0" smtClean="0"/>
              <a:t>Background and Environment of Radical Reform</a:t>
            </a:r>
          </a:p>
          <a:p>
            <a:pPr eaLnBrk="1" hangingPunct="1">
              <a:buFont typeface="Wingdings" panose="05000000000000000000" pitchFamily="2" charset="2"/>
              <a:buChar char="ü"/>
            </a:pPr>
            <a:r>
              <a:rPr lang="en-US" altLang="en-US" dirty="0" smtClean="0"/>
              <a:t>Radical reformers: Kang </a:t>
            </a:r>
            <a:r>
              <a:rPr lang="en-US" altLang="en-US" dirty="0" err="1" smtClean="0"/>
              <a:t>Youwei</a:t>
            </a:r>
            <a:r>
              <a:rPr lang="en-US" altLang="en-US" dirty="0" smtClean="0"/>
              <a:t> (1858-1927), Liang </a:t>
            </a:r>
            <a:r>
              <a:rPr lang="en-US" altLang="en-US" dirty="0" err="1" smtClean="0"/>
              <a:t>Qichao</a:t>
            </a:r>
            <a:r>
              <a:rPr lang="en-US" altLang="en-US" dirty="0" smtClean="0"/>
              <a:t> (1873-1929), Tan </a:t>
            </a:r>
            <a:r>
              <a:rPr lang="en-US" altLang="en-US" dirty="0" err="1" smtClean="0"/>
              <a:t>Sitong</a:t>
            </a:r>
            <a:r>
              <a:rPr lang="en-US" altLang="en-US" dirty="0" smtClean="0"/>
              <a:t> (1865-1898), Yan Fu (1853-1921)</a:t>
            </a:r>
          </a:p>
          <a:p>
            <a:pPr eaLnBrk="1" hangingPunct="1">
              <a:buFont typeface="Wingdings" panose="05000000000000000000" pitchFamily="2" charset="2"/>
              <a:buChar char="ü"/>
            </a:pPr>
            <a:r>
              <a:rPr lang="en-US" altLang="en-US" dirty="0" smtClean="0"/>
              <a:t>The triggering effect of the Treaty of Shimonoseki (1895): China in peril (not just Japan) and the activism of the “young scholars”: Kang’s memorials</a:t>
            </a:r>
          </a:p>
          <a:p>
            <a:pPr eaLnBrk="1" hangingPunct="1">
              <a:buFont typeface="Wingdings" panose="05000000000000000000" pitchFamily="2" charset="2"/>
              <a:buChar char="ü"/>
            </a:pPr>
            <a:r>
              <a:rPr lang="en-US" altLang="en-US" dirty="0" smtClean="0"/>
              <a:t>Subsequent activities: Formation of schools and study societies; newspapers and writings, cultivating regional officials</a:t>
            </a:r>
          </a:p>
          <a:p>
            <a:pPr>
              <a:buFont typeface="Wingdings" panose="05000000000000000000" pitchFamily="2" charset="2"/>
              <a:buChar char="ü"/>
            </a:pPr>
            <a:r>
              <a:rPr lang="en-US" altLang="en-US" dirty="0" smtClean="0"/>
              <a:t>Initiation of reforms in certain provinces (e.g., Hunan) under influence and leadership of “progressive” governors (e.g., Huang </a:t>
            </a:r>
            <a:r>
              <a:rPr lang="en-US" altLang="en-US" dirty="0" err="1" smtClean="0"/>
              <a:t>Zunxian</a:t>
            </a:r>
            <a:r>
              <a:rPr lang="en-US" altLang="en-US" dirty="0" smtClean="0"/>
              <a:t>): Schools and reform-minded intellectual organizations (e.g., </a:t>
            </a:r>
            <a:r>
              <a:rPr lang="en-US" altLang="en-US" dirty="0"/>
              <a:t>the </a:t>
            </a:r>
            <a:r>
              <a:rPr lang="en-US" altLang="en-US" dirty="0" err="1"/>
              <a:t>Shiwuxuetang</a:t>
            </a:r>
            <a:r>
              <a:rPr lang="en-US" altLang="en-US" dirty="0"/>
              <a:t>, or School of Current Affairs, </a:t>
            </a:r>
            <a:r>
              <a:rPr lang="en-US" altLang="en-US" dirty="0" smtClean="0"/>
              <a:t>1897; the </a:t>
            </a:r>
            <a:r>
              <a:rPr lang="en-US" altLang="en-US" dirty="0" err="1" smtClean="0"/>
              <a:t>Nanxueshe</a:t>
            </a:r>
            <a:r>
              <a:rPr lang="en-US" altLang="en-US" dirty="0" smtClean="0"/>
              <a:t>, or Southern Learning Society, 1897-1898) and newspapers (e.g., the </a:t>
            </a:r>
            <a:r>
              <a:rPr lang="en-US" altLang="en-US" i="1" dirty="0" err="1" smtClean="0"/>
              <a:t>Xiangxuebao</a:t>
            </a:r>
            <a:r>
              <a:rPr lang="en-US" altLang="en-US" dirty="0" smtClean="0"/>
              <a:t> [Hunan Studies], </a:t>
            </a:r>
            <a:r>
              <a:rPr lang="en-US" altLang="en-US" i="1" dirty="0" err="1" smtClean="0"/>
              <a:t>Xiangbao</a:t>
            </a:r>
            <a:r>
              <a:rPr lang="en-US" altLang="en-US" dirty="0" smtClean="0"/>
              <a:t> [Hunan News], and </a:t>
            </a:r>
            <a:r>
              <a:rPr lang="en-US" altLang="en-US" i="1" dirty="0" err="1" smtClean="0"/>
              <a:t>Shiwubao</a:t>
            </a:r>
            <a:r>
              <a:rPr lang="en-US" altLang="en-US" dirty="0" smtClean="0"/>
              <a:t> [Current Affairs])</a:t>
            </a:r>
          </a:p>
        </p:txBody>
      </p:sp>
    </p:spTree>
    <p:extLst>
      <p:ext uri="{BB962C8B-B14F-4D97-AF65-F5344CB8AC3E}">
        <p14:creationId xmlns:p14="http://schemas.microsoft.com/office/powerpoint/2010/main" val="916687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Kang </a:t>
            </a:r>
            <a:r>
              <a:rPr lang="en-US" dirty="0" err="1" smtClean="0"/>
              <a:t>Youwei</a:t>
            </a:r>
            <a:r>
              <a:rPr lang="en-US" dirty="0" smtClean="0"/>
              <a:t> 				Yan Fu </a:t>
            </a:r>
            <a:endParaRPr lang="en-US" dirty="0"/>
          </a:p>
        </p:txBody>
      </p:sp>
      <p:pic>
        <p:nvPicPr>
          <p:cNvPr id="5"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39791" y="1506682"/>
            <a:ext cx="3875809" cy="4873336"/>
          </a:xfrm>
        </p:spPr>
      </p:pic>
      <p:pic>
        <p:nvPicPr>
          <p:cNvPr id="6"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37854" y="1974272"/>
            <a:ext cx="3761509" cy="4499263"/>
          </a:xfrm>
        </p:spPr>
      </p:pic>
    </p:spTree>
    <p:extLst>
      <p:ext uri="{BB962C8B-B14F-4D97-AF65-F5344CB8AC3E}">
        <p14:creationId xmlns:p14="http://schemas.microsoft.com/office/powerpoint/2010/main" val="2661120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Tan </a:t>
            </a:r>
            <a:r>
              <a:rPr lang="en-US" dirty="0" err="1" smtClean="0"/>
              <a:t>Sitong</a:t>
            </a:r>
            <a:r>
              <a:rPr lang="en-US" dirty="0" smtClean="0"/>
              <a:t> 	 	      &amp; 	Liang </a:t>
            </a:r>
            <a:r>
              <a:rPr lang="en-US" dirty="0" err="1" smtClean="0"/>
              <a:t>Qichao</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2218" y="2167247"/>
            <a:ext cx="3420094" cy="3942608"/>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34249" y="1953491"/>
            <a:ext cx="3794167" cy="4316680"/>
          </a:xfrm>
        </p:spPr>
      </p:pic>
    </p:spTree>
    <p:extLst>
      <p:ext uri="{BB962C8B-B14F-4D97-AF65-F5344CB8AC3E}">
        <p14:creationId xmlns:p14="http://schemas.microsoft.com/office/powerpoint/2010/main" val="1150472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2386</Words>
  <Application>Microsoft Office PowerPoint</Application>
  <PresentationFormat>Widescreen</PresentationFormat>
  <Paragraphs>186</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Office Theme</vt:lpstr>
      <vt:lpstr>China in [Nationalist] Revolution: 1898-1912</vt:lpstr>
      <vt:lpstr>Prelude to the Chinese Nationalist Revolution:    1895-~1905</vt:lpstr>
      <vt:lpstr>INTERNAL TENSIONS:  TAIPING &amp; OTHER REVOLTS</vt:lpstr>
      <vt:lpstr>Self Strengthening: Restoring Manchu Power?</vt:lpstr>
      <vt:lpstr>Imperialism Redux</vt:lpstr>
      <vt:lpstr>The Hundred Days Reform: 1898</vt:lpstr>
      <vt:lpstr>PowerPoint Presentation</vt:lpstr>
      <vt:lpstr> Kang Youwei     Yan Fu </vt:lpstr>
      <vt:lpstr>Tan Sitong          &amp;  Liang Qichao</vt:lpstr>
      <vt:lpstr>Ideologies of Reform: Elements of Radicalism</vt:lpstr>
      <vt:lpstr>PowerPoint Presentation</vt:lpstr>
      <vt:lpstr>PowerPoint Presentation</vt:lpstr>
      <vt:lpstr>Processes in 1898</vt:lpstr>
      <vt:lpstr>Emperor Guangxu &amp; Empress Dowager Cixi</vt:lpstr>
      <vt:lpstr>The 100 Days: June 11-Sept. 20, 1898</vt:lpstr>
      <vt:lpstr>The Failure and the collapse of the Reform Movement</vt:lpstr>
      <vt:lpstr>The Boxer Rebellion:1899-1901</vt:lpstr>
      <vt:lpstr>PowerPoint Presentation</vt:lpstr>
      <vt:lpstr>PowerPoint Presentation</vt:lpstr>
      <vt:lpstr>Scenes of Executions of Boxer “Rebels” in 1900</vt:lpstr>
      <vt:lpstr>PowerPoint Presentation</vt:lpstr>
      <vt:lpstr>Boxer Activities and Developments, 1899-1900</vt:lpstr>
      <vt:lpstr>PowerPoint Presentation</vt:lpstr>
      <vt:lpstr>Aftermath </vt:lpstr>
      <vt:lpstr>The Last Ditch Reforms of the Qing Government: Xinzheng (New Policies) 1903-1910</vt:lpstr>
      <vt:lpstr>The Constitutional Reforms</vt:lpstr>
      <vt:lpstr>The Legacy of the Xinzheng Reforms</vt:lpstr>
      <vt:lpstr>Historical Connections: Reform, Rebellions, and Revolution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in [Nationalist] Revolution: 1898-1912</dc:title>
  <dc:creator>Kong Cheong John Leung</dc:creator>
  <cp:lastModifiedBy>Sanjay Joshi</cp:lastModifiedBy>
  <cp:revision>19</cp:revision>
  <dcterms:created xsi:type="dcterms:W3CDTF">2016-03-27T01:14:10Z</dcterms:created>
  <dcterms:modified xsi:type="dcterms:W3CDTF">2023-03-21T19:21:34Z</dcterms:modified>
</cp:coreProperties>
</file>