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3" r:id="rId3"/>
    <p:sldId id="259" r:id="rId4"/>
    <p:sldId id="260" r:id="rId5"/>
    <p:sldId id="257" r:id="rId6"/>
    <p:sldId id="306" r:id="rId7"/>
    <p:sldId id="307" r:id="rId8"/>
    <p:sldId id="261" r:id="rId9"/>
    <p:sldId id="258" r:id="rId10"/>
    <p:sldId id="354" r:id="rId11"/>
    <p:sldId id="262" r:id="rId12"/>
    <p:sldId id="355" r:id="rId13"/>
    <p:sldId id="333" r:id="rId14"/>
    <p:sldId id="356" r:id="rId15"/>
    <p:sldId id="308" r:id="rId16"/>
    <p:sldId id="328" r:id="rId17"/>
    <p:sldId id="329" r:id="rId18"/>
    <p:sldId id="324" r:id="rId19"/>
    <p:sldId id="325" r:id="rId20"/>
    <p:sldId id="362" r:id="rId21"/>
    <p:sldId id="326" r:id="rId22"/>
    <p:sldId id="264" r:id="rId23"/>
    <p:sldId id="265" r:id="rId24"/>
    <p:sldId id="266" r:id="rId25"/>
    <p:sldId id="267" r:id="rId26"/>
    <p:sldId id="268" r:id="rId27"/>
    <p:sldId id="269" r:id="rId28"/>
    <p:sldId id="27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8F516-4940-3915-11A2-CE76870804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D260E-86E6-1846-F018-95DC8E6D19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9D0B81-3355-B0D9-EF2F-FDE9169D8C99}"/>
              </a:ext>
            </a:extLst>
          </p:cNvPr>
          <p:cNvSpPr>
            <a:spLocks noGrp="1"/>
          </p:cNvSpPr>
          <p:nvPr>
            <p:ph type="dt" sz="half" idx="10"/>
          </p:nvPr>
        </p:nvSpPr>
        <p:spPr/>
        <p:txBody>
          <a:bodyPr/>
          <a:lstStyle/>
          <a:p>
            <a:fld id="{8B0B215B-340A-4BAA-A9B5-0216B558F7E2}" type="datetimeFigureOut">
              <a:rPr lang="en-US" smtClean="0"/>
              <a:t>3/19/2024</a:t>
            </a:fld>
            <a:endParaRPr lang="en-US"/>
          </a:p>
        </p:txBody>
      </p:sp>
      <p:sp>
        <p:nvSpPr>
          <p:cNvPr id="5" name="Footer Placeholder 4">
            <a:extLst>
              <a:ext uri="{FF2B5EF4-FFF2-40B4-BE49-F238E27FC236}">
                <a16:creationId xmlns:a16="http://schemas.microsoft.com/office/drawing/2014/main" id="{807E8F54-E060-2149-B1EC-76A82CB7E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D2835-E410-675E-D2EA-ACCDA2F8D7D6}"/>
              </a:ext>
            </a:extLst>
          </p:cNvPr>
          <p:cNvSpPr>
            <a:spLocks noGrp="1"/>
          </p:cNvSpPr>
          <p:nvPr>
            <p:ph type="sldNum" sz="quarter" idx="12"/>
          </p:nvPr>
        </p:nvSpPr>
        <p:spPr/>
        <p:txBody>
          <a:bodyPr/>
          <a:lstStyle/>
          <a:p>
            <a:fld id="{93CC7E06-19A9-4B69-AB32-6C9A3C3050C2}" type="slidenum">
              <a:rPr lang="en-US" smtClean="0"/>
              <a:t>‹#›</a:t>
            </a:fld>
            <a:endParaRPr lang="en-US"/>
          </a:p>
        </p:txBody>
      </p:sp>
    </p:spTree>
    <p:extLst>
      <p:ext uri="{BB962C8B-B14F-4D97-AF65-F5344CB8AC3E}">
        <p14:creationId xmlns:p14="http://schemas.microsoft.com/office/powerpoint/2010/main" val="2651070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E6647-E7FB-AF92-3227-DEB1201A89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8E32ED-F5DC-5F90-95A2-46DC39D48E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0FD06-BB8D-2EB9-A246-2D67C94F92B2}"/>
              </a:ext>
            </a:extLst>
          </p:cNvPr>
          <p:cNvSpPr>
            <a:spLocks noGrp="1"/>
          </p:cNvSpPr>
          <p:nvPr>
            <p:ph type="dt" sz="half" idx="10"/>
          </p:nvPr>
        </p:nvSpPr>
        <p:spPr/>
        <p:txBody>
          <a:bodyPr/>
          <a:lstStyle/>
          <a:p>
            <a:fld id="{8B0B215B-340A-4BAA-A9B5-0216B558F7E2}" type="datetimeFigureOut">
              <a:rPr lang="en-US" smtClean="0"/>
              <a:t>3/19/2024</a:t>
            </a:fld>
            <a:endParaRPr lang="en-US"/>
          </a:p>
        </p:txBody>
      </p:sp>
      <p:sp>
        <p:nvSpPr>
          <p:cNvPr id="5" name="Footer Placeholder 4">
            <a:extLst>
              <a:ext uri="{FF2B5EF4-FFF2-40B4-BE49-F238E27FC236}">
                <a16:creationId xmlns:a16="http://schemas.microsoft.com/office/drawing/2014/main" id="{BDE5856A-AFB2-0F9E-8F42-1CE1D9BB5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B50BD-78A4-812A-C4DE-E7C8536AE077}"/>
              </a:ext>
            </a:extLst>
          </p:cNvPr>
          <p:cNvSpPr>
            <a:spLocks noGrp="1"/>
          </p:cNvSpPr>
          <p:nvPr>
            <p:ph type="sldNum" sz="quarter" idx="12"/>
          </p:nvPr>
        </p:nvSpPr>
        <p:spPr/>
        <p:txBody>
          <a:bodyPr/>
          <a:lstStyle/>
          <a:p>
            <a:fld id="{93CC7E06-19A9-4B69-AB32-6C9A3C3050C2}" type="slidenum">
              <a:rPr lang="en-US" smtClean="0"/>
              <a:t>‹#›</a:t>
            </a:fld>
            <a:endParaRPr lang="en-US"/>
          </a:p>
        </p:txBody>
      </p:sp>
    </p:spTree>
    <p:extLst>
      <p:ext uri="{BB962C8B-B14F-4D97-AF65-F5344CB8AC3E}">
        <p14:creationId xmlns:p14="http://schemas.microsoft.com/office/powerpoint/2010/main" val="170831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E96D7D-3650-4B05-1800-0B5A3934BF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7C5316-F270-BC06-7BAA-749A053546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3104D-DB6E-952C-0256-88143DA4AA7E}"/>
              </a:ext>
            </a:extLst>
          </p:cNvPr>
          <p:cNvSpPr>
            <a:spLocks noGrp="1"/>
          </p:cNvSpPr>
          <p:nvPr>
            <p:ph type="dt" sz="half" idx="10"/>
          </p:nvPr>
        </p:nvSpPr>
        <p:spPr/>
        <p:txBody>
          <a:bodyPr/>
          <a:lstStyle/>
          <a:p>
            <a:fld id="{8B0B215B-340A-4BAA-A9B5-0216B558F7E2}" type="datetimeFigureOut">
              <a:rPr lang="en-US" smtClean="0"/>
              <a:t>3/19/2024</a:t>
            </a:fld>
            <a:endParaRPr lang="en-US"/>
          </a:p>
        </p:txBody>
      </p:sp>
      <p:sp>
        <p:nvSpPr>
          <p:cNvPr id="5" name="Footer Placeholder 4">
            <a:extLst>
              <a:ext uri="{FF2B5EF4-FFF2-40B4-BE49-F238E27FC236}">
                <a16:creationId xmlns:a16="http://schemas.microsoft.com/office/drawing/2014/main" id="{0C6B0507-F79E-3F1E-4C1F-75984D11F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CBC40-5C33-F46F-5F8F-CC6263814E66}"/>
              </a:ext>
            </a:extLst>
          </p:cNvPr>
          <p:cNvSpPr>
            <a:spLocks noGrp="1"/>
          </p:cNvSpPr>
          <p:nvPr>
            <p:ph type="sldNum" sz="quarter" idx="12"/>
          </p:nvPr>
        </p:nvSpPr>
        <p:spPr/>
        <p:txBody>
          <a:bodyPr/>
          <a:lstStyle/>
          <a:p>
            <a:fld id="{93CC7E06-19A9-4B69-AB32-6C9A3C3050C2}" type="slidenum">
              <a:rPr lang="en-US" smtClean="0"/>
              <a:t>‹#›</a:t>
            </a:fld>
            <a:endParaRPr lang="en-US"/>
          </a:p>
        </p:txBody>
      </p:sp>
    </p:spTree>
    <p:extLst>
      <p:ext uri="{BB962C8B-B14F-4D97-AF65-F5344CB8AC3E}">
        <p14:creationId xmlns:p14="http://schemas.microsoft.com/office/powerpoint/2010/main" val="3703488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5F1AF-C963-0A9A-C0C6-6602A127A7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6529E9-8288-2831-334E-7574E12CDA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10D2B-E70F-776E-44DA-BA410A2A3A60}"/>
              </a:ext>
            </a:extLst>
          </p:cNvPr>
          <p:cNvSpPr>
            <a:spLocks noGrp="1"/>
          </p:cNvSpPr>
          <p:nvPr>
            <p:ph type="dt" sz="half" idx="10"/>
          </p:nvPr>
        </p:nvSpPr>
        <p:spPr/>
        <p:txBody>
          <a:bodyPr/>
          <a:lstStyle/>
          <a:p>
            <a:fld id="{8B0B215B-340A-4BAA-A9B5-0216B558F7E2}" type="datetimeFigureOut">
              <a:rPr lang="en-US" smtClean="0"/>
              <a:t>3/19/2024</a:t>
            </a:fld>
            <a:endParaRPr lang="en-US"/>
          </a:p>
        </p:txBody>
      </p:sp>
      <p:sp>
        <p:nvSpPr>
          <p:cNvPr id="5" name="Footer Placeholder 4">
            <a:extLst>
              <a:ext uri="{FF2B5EF4-FFF2-40B4-BE49-F238E27FC236}">
                <a16:creationId xmlns:a16="http://schemas.microsoft.com/office/drawing/2014/main" id="{C0319B43-D436-8AED-F7B8-88F11B21AD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27B695-E2B8-DA84-DE4E-38849FE42B87}"/>
              </a:ext>
            </a:extLst>
          </p:cNvPr>
          <p:cNvSpPr>
            <a:spLocks noGrp="1"/>
          </p:cNvSpPr>
          <p:nvPr>
            <p:ph type="sldNum" sz="quarter" idx="12"/>
          </p:nvPr>
        </p:nvSpPr>
        <p:spPr/>
        <p:txBody>
          <a:bodyPr/>
          <a:lstStyle/>
          <a:p>
            <a:fld id="{93CC7E06-19A9-4B69-AB32-6C9A3C3050C2}" type="slidenum">
              <a:rPr lang="en-US" smtClean="0"/>
              <a:t>‹#›</a:t>
            </a:fld>
            <a:endParaRPr lang="en-US"/>
          </a:p>
        </p:txBody>
      </p:sp>
    </p:spTree>
    <p:extLst>
      <p:ext uri="{BB962C8B-B14F-4D97-AF65-F5344CB8AC3E}">
        <p14:creationId xmlns:p14="http://schemas.microsoft.com/office/powerpoint/2010/main" val="3852078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448F-B280-B108-EF85-8D51C3E273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367C78-4614-5EFB-6F0A-46794243DC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8E7774-CAD0-8158-A30C-6A03C3E9C8F7}"/>
              </a:ext>
            </a:extLst>
          </p:cNvPr>
          <p:cNvSpPr>
            <a:spLocks noGrp="1"/>
          </p:cNvSpPr>
          <p:nvPr>
            <p:ph type="dt" sz="half" idx="10"/>
          </p:nvPr>
        </p:nvSpPr>
        <p:spPr/>
        <p:txBody>
          <a:bodyPr/>
          <a:lstStyle/>
          <a:p>
            <a:fld id="{8B0B215B-340A-4BAA-A9B5-0216B558F7E2}" type="datetimeFigureOut">
              <a:rPr lang="en-US" smtClean="0"/>
              <a:t>3/19/2024</a:t>
            </a:fld>
            <a:endParaRPr lang="en-US"/>
          </a:p>
        </p:txBody>
      </p:sp>
      <p:sp>
        <p:nvSpPr>
          <p:cNvPr id="5" name="Footer Placeholder 4">
            <a:extLst>
              <a:ext uri="{FF2B5EF4-FFF2-40B4-BE49-F238E27FC236}">
                <a16:creationId xmlns:a16="http://schemas.microsoft.com/office/drawing/2014/main" id="{D7021AD6-69E0-EB61-CA25-A44AB7534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34519-20B2-6FB2-8426-3D090FA02434}"/>
              </a:ext>
            </a:extLst>
          </p:cNvPr>
          <p:cNvSpPr>
            <a:spLocks noGrp="1"/>
          </p:cNvSpPr>
          <p:nvPr>
            <p:ph type="sldNum" sz="quarter" idx="12"/>
          </p:nvPr>
        </p:nvSpPr>
        <p:spPr/>
        <p:txBody>
          <a:bodyPr/>
          <a:lstStyle/>
          <a:p>
            <a:fld id="{93CC7E06-19A9-4B69-AB32-6C9A3C3050C2}" type="slidenum">
              <a:rPr lang="en-US" smtClean="0"/>
              <a:t>‹#›</a:t>
            </a:fld>
            <a:endParaRPr lang="en-US"/>
          </a:p>
        </p:txBody>
      </p:sp>
    </p:spTree>
    <p:extLst>
      <p:ext uri="{BB962C8B-B14F-4D97-AF65-F5344CB8AC3E}">
        <p14:creationId xmlns:p14="http://schemas.microsoft.com/office/powerpoint/2010/main" val="3327854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6E5A-736C-22A3-06AF-FB0879B015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2B8CA4-1F56-11B3-7D3A-FBFA8FCCFE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3F9AA8-5EAA-8943-CA62-E4C661DB1B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3C5F21-9204-2F83-9A56-B264F7A5B8DA}"/>
              </a:ext>
            </a:extLst>
          </p:cNvPr>
          <p:cNvSpPr>
            <a:spLocks noGrp="1"/>
          </p:cNvSpPr>
          <p:nvPr>
            <p:ph type="dt" sz="half" idx="10"/>
          </p:nvPr>
        </p:nvSpPr>
        <p:spPr/>
        <p:txBody>
          <a:bodyPr/>
          <a:lstStyle/>
          <a:p>
            <a:fld id="{8B0B215B-340A-4BAA-A9B5-0216B558F7E2}" type="datetimeFigureOut">
              <a:rPr lang="en-US" smtClean="0"/>
              <a:t>3/19/2024</a:t>
            </a:fld>
            <a:endParaRPr lang="en-US"/>
          </a:p>
        </p:txBody>
      </p:sp>
      <p:sp>
        <p:nvSpPr>
          <p:cNvPr id="6" name="Footer Placeholder 5">
            <a:extLst>
              <a:ext uri="{FF2B5EF4-FFF2-40B4-BE49-F238E27FC236}">
                <a16:creationId xmlns:a16="http://schemas.microsoft.com/office/drawing/2014/main" id="{084BF10D-23CB-1204-D109-6C8DE8F6E4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90A584-C65D-BB4D-4BF5-B242B9E3C439}"/>
              </a:ext>
            </a:extLst>
          </p:cNvPr>
          <p:cNvSpPr>
            <a:spLocks noGrp="1"/>
          </p:cNvSpPr>
          <p:nvPr>
            <p:ph type="sldNum" sz="quarter" idx="12"/>
          </p:nvPr>
        </p:nvSpPr>
        <p:spPr/>
        <p:txBody>
          <a:bodyPr/>
          <a:lstStyle/>
          <a:p>
            <a:fld id="{93CC7E06-19A9-4B69-AB32-6C9A3C3050C2}" type="slidenum">
              <a:rPr lang="en-US" smtClean="0"/>
              <a:t>‹#›</a:t>
            </a:fld>
            <a:endParaRPr lang="en-US"/>
          </a:p>
        </p:txBody>
      </p:sp>
    </p:spTree>
    <p:extLst>
      <p:ext uri="{BB962C8B-B14F-4D97-AF65-F5344CB8AC3E}">
        <p14:creationId xmlns:p14="http://schemas.microsoft.com/office/powerpoint/2010/main" val="398653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E497C-65BE-9B89-FCE8-42C21A2DA0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310B27-82EA-473F-2DFE-A283A66F0F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EAC4FF-86DA-8E2B-CBD9-995EEE5EB1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434C20-51FD-1EAD-ED7C-F5E1EAE985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997368-7AA7-5B8C-C523-34FA5A2EA1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304054-4C61-612C-12BE-25004A36AB4C}"/>
              </a:ext>
            </a:extLst>
          </p:cNvPr>
          <p:cNvSpPr>
            <a:spLocks noGrp="1"/>
          </p:cNvSpPr>
          <p:nvPr>
            <p:ph type="dt" sz="half" idx="10"/>
          </p:nvPr>
        </p:nvSpPr>
        <p:spPr/>
        <p:txBody>
          <a:bodyPr/>
          <a:lstStyle/>
          <a:p>
            <a:fld id="{8B0B215B-340A-4BAA-A9B5-0216B558F7E2}" type="datetimeFigureOut">
              <a:rPr lang="en-US" smtClean="0"/>
              <a:t>3/19/2024</a:t>
            </a:fld>
            <a:endParaRPr lang="en-US"/>
          </a:p>
        </p:txBody>
      </p:sp>
      <p:sp>
        <p:nvSpPr>
          <p:cNvPr id="8" name="Footer Placeholder 7">
            <a:extLst>
              <a:ext uri="{FF2B5EF4-FFF2-40B4-BE49-F238E27FC236}">
                <a16:creationId xmlns:a16="http://schemas.microsoft.com/office/drawing/2014/main" id="{3F95093E-31FA-A3DE-4314-7FA23A1078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F742CB-7A06-4648-DFCF-E497B8EC8A46}"/>
              </a:ext>
            </a:extLst>
          </p:cNvPr>
          <p:cNvSpPr>
            <a:spLocks noGrp="1"/>
          </p:cNvSpPr>
          <p:nvPr>
            <p:ph type="sldNum" sz="quarter" idx="12"/>
          </p:nvPr>
        </p:nvSpPr>
        <p:spPr/>
        <p:txBody>
          <a:bodyPr/>
          <a:lstStyle/>
          <a:p>
            <a:fld id="{93CC7E06-19A9-4B69-AB32-6C9A3C3050C2}" type="slidenum">
              <a:rPr lang="en-US" smtClean="0"/>
              <a:t>‹#›</a:t>
            </a:fld>
            <a:endParaRPr lang="en-US"/>
          </a:p>
        </p:txBody>
      </p:sp>
    </p:spTree>
    <p:extLst>
      <p:ext uri="{BB962C8B-B14F-4D97-AF65-F5344CB8AC3E}">
        <p14:creationId xmlns:p14="http://schemas.microsoft.com/office/powerpoint/2010/main" val="3988765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32B9B-7CCB-C26F-5CA3-5DC1A31655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F26D3C-0215-42AE-0E72-692E27B69E32}"/>
              </a:ext>
            </a:extLst>
          </p:cNvPr>
          <p:cNvSpPr>
            <a:spLocks noGrp="1"/>
          </p:cNvSpPr>
          <p:nvPr>
            <p:ph type="dt" sz="half" idx="10"/>
          </p:nvPr>
        </p:nvSpPr>
        <p:spPr/>
        <p:txBody>
          <a:bodyPr/>
          <a:lstStyle/>
          <a:p>
            <a:fld id="{8B0B215B-340A-4BAA-A9B5-0216B558F7E2}" type="datetimeFigureOut">
              <a:rPr lang="en-US" smtClean="0"/>
              <a:t>3/19/2024</a:t>
            </a:fld>
            <a:endParaRPr lang="en-US"/>
          </a:p>
        </p:txBody>
      </p:sp>
      <p:sp>
        <p:nvSpPr>
          <p:cNvPr id="4" name="Footer Placeholder 3">
            <a:extLst>
              <a:ext uri="{FF2B5EF4-FFF2-40B4-BE49-F238E27FC236}">
                <a16:creationId xmlns:a16="http://schemas.microsoft.com/office/drawing/2014/main" id="{89462D09-D8FE-E2B3-5015-DE1722A745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E55496-022B-CCE7-D294-D888D099DC85}"/>
              </a:ext>
            </a:extLst>
          </p:cNvPr>
          <p:cNvSpPr>
            <a:spLocks noGrp="1"/>
          </p:cNvSpPr>
          <p:nvPr>
            <p:ph type="sldNum" sz="quarter" idx="12"/>
          </p:nvPr>
        </p:nvSpPr>
        <p:spPr/>
        <p:txBody>
          <a:bodyPr/>
          <a:lstStyle/>
          <a:p>
            <a:fld id="{93CC7E06-19A9-4B69-AB32-6C9A3C3050C2}" type="slidenum">
              <a:rPr lang="en-US" smtClean="0"/>
              <a:t>‹#›</a:t>
            </a:fld>
            <a:endParaRPr lang="en-US"/>
          </a:p>
        </p:txBody>
      </p:sp>
    </p:spTree>
    <p:extLst>
      <p:ext uri="{BB962C8B-B14F-4D97-AF65-F5344CB8AC3E}">
        <p14:creationId xmlns:p14="http://schemas.microsoft.com/office/powerpoint/2010/main" val="279303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0147CB-340D-1462-0F25-A78368016597}"/>
              </a:ext>
            </a:extLst>
          </p:cNvPr>
          <p:cNvSpPr>
            <a:spLocks noGrp="1"/>
          </p:cNvSpPr>
          <p:nvPr>
            <p:ph type="dt" sz="half" idx="10"/>
          </p:nvPr>
        </p:nvSpPr>
        <p:spPr/>
        <p:txBody>
          <a:bodyPr/>
          <a:lstStyle/>
          <a:p>
            <a:fld id="{8B0B215B-340A-4BAA-A9B5-0216B558F7E2}" type="datetimeFigureOut">
              <a:rPr lang="en-US" smtClean="0"/>
              <a:t>3/19/2024</a:t>
            </a:fld>
            <a:endParaRPr lang="en-US"/>
          </a:p>
        </p:txBody>
      </p:sp>
      <p:sp>
        <p:nvSpPr>
          <p:cNvPr id="3" name="Footer Placeholder 2">
            <a:extLst>
              <a:ext uri="{FF2B5EF4-FFF2-40B4-BE49-F238E27FC236}">
                <a16:creationId xmlns:a16="http://schemas.microsoft.com/office/drawing/2014/main" id="{EB755BAD-5D84-C162-76F6-899B1F050E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9C7191-E564-6004-09DC-5930B1C53FA1}"/>
              </a:ext>
            </a:extLst>
          </p:cNvPr>
          <p:cNvSpPr>
            <a:spLocks noGrp="1"/>
          </p:cNvSpPr>
          <p:nvPr>
            <p:ph type="sldNum" sz="quarter" idx="12"/>
          </p:nvPr>
        </p:nvSpPr>
        <p:spPr/>
        <p:txBody>
          <a:bodyPr/>
          <a:lstStyle/>
          <a:p>
            <a:fld id="{93CC7E06-19A9-4B69-AB32-6C9A3C3050C2}" type="slidenum">
              <a:rPr lang="en-US" smtClean="0"/>
              <a:t>‹#›</a:t>
            </a:fld>
            <a:endParaRPr lang="en-US"/>
          </a:p>
        </p:txBody>
      </p:sp>
    </p:spTree>
    <p:extLst>
      <p:ext uri="{BB962C8B-B14F-4D97-AF65-F5344CB8AC3E}">
        <p14:creationId xmlns:p14="http://schemas.microsoft.com/office/powerpoint/2010/main" val="414942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E834E-06B7-1AC9-5B86-C64FF5638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ABB555-B4B5-7C12-803D-297B4703BD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F9EC21-6D1C-6711-5A2A-F2AF922B7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103A57-211E-FEAD-6F49-61894691BB40}"/>
              </a:ext>
            </a:extLst>
          </p:cNvPr>
          <p:cNvSpPr>
            <a:spLocks noGrp="1"/>
          </p:cNvSpPr>
          <p:nvPr>
            <p:ph type="dt" sz="half" idx="10"/>
          </p:nvPr>
        </p:nvSpPr>
        <p:spPr/>
        <p:txBody>
          <a:bodyPr/>
          <a:lstStyle/>
          <a:p>
            <a:fld id="{8B0B215B-340A-4BAA-A9B5-0216B558F7E2}" type="datetimeFigureOut">
              <a:rPr lang="en-US" smtClean="0"/>
              <a:t>3/19/2024</a:t>
            </a:fld>
            <a:endParaRPr lang="en-US"/>
          </a:p>
        </p:txBody>
      </p:sp>
      <p:sp>
        <p:nvSpPr>
          <p:cNvPr id="6" name="Footer Placeholder 5">
            <a:extLst>
              <a:ext uri="{FF2B5EF4-FFF2-40B4-BE49-F238E27FC236}">
                <a16:creationId xmlns:a16="http://schemas.microsoft.com/office/drawing/2014/main" id="{44DF5556-0954-F1A5-C04B-33AF66416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2A60C8-83D8-0A09-2A9F-5563128E8899}"/>
              </a:ext>
            </a:extLst>
          </p:cNvPr>
          <p:cNvSpPr>
            <a:spLocks noGrp="1"/>
          </p:cNvSpPr>
          <p:nvPr>
            <p:ph type="sldNum" sz="quarter" idx="12"/>
          </p:nvPr>
        </p:nvSpPr>
        <p:spPr/>
        <p:txBody>
          <a:bodyPr/>
          <a:lstStyle/>
          <a:p>
            <a:fld id="{93CC7E06-19A9-4B69-AB32-6C9A3C3050C2}" type="slidenum">
              <a:rPr lang="en-US" smtClean="0"/>
              <a:t>‹#›</a:t>
            </a:fld>
            <a:endParaRPr lang="en-US"/>
          </a:p>
        </p:txBody>
      </p:sp>
    </p:spTree>
    <p:extLst>
      <p:ext uri="{BB962C8B-B14F-4D97-AF65-F5344CB8AC3E}">
        <p14:creationId xmlns:p14="http://schemas.microsoft.com/office/powerpoint/2010/main" val="357665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7BB36-1608-7DDF-F906-D187331831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837415-A9A5-22DB-8050-630A46205E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2FA8F7-8C98-4A92-D3EE-8CACDEF6AF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F4706-614F-9A06-3105-300D8118BFC6}"/>
              </a:ext>
            </a:extLst>
          </p:cNvPr>
          <p:cNvSpPr>
            <a:spLocks noGrp="1"/>
          </p:cNvSpPr>
          <p:nvPr>
            <p:ph type="dt" sz="half" idx="10"/>
          </p:nvPr>
        </p:nvSpPr>
        <p:spPr/>
        <p:txBody>
          <a:bodyPr/>
          <a:lstStyle/>
          <a:p>
            <a:fld id="{8B0B215B-340A-4BAA-A9B5-0216B558F7E2}" type="datetimeFigureOut">
              <a:rPr lang="en-US" smtClean="0"/>
              <a:t>3/19/2024</a:t>
            </a:fld>
            <a:endParaRPr lang="en-US"/>
          </a:p>
        </p:txBody>
      </p:sp>
      <p:sp>
        <p:nvSpPr>
          <p:cNvPr id="6" name="Footer Placeholder 5">
            <a:extLst>
              <a:ext uri="{FF2B5EF4-FFF2-40B4-BE49-F238E27FC236}">
                <a16:creationId xmlns:a16="http://schemas.microsoft.com/office/drawing/2014/main" id="{E7E7138A-2B78-FBEB-F103-615E2B7F6F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1E8B71-EB29-0C6B-68FD-8BB9DDBB9C78}"/>
              </a:ext>
            </a:extLst>
          </p:cNvPr>
          <p:cNvSpPr>
            <a:spLocks noGrp="1"/>
          </p:cNvSpPr>
          <p:nvPr>
            <p:ph type="sldNum" sz="quarter" idx="12"/>
          </p:nvPr>
        </p:nvSpPr>
        <p:spPr/>
        <p:txBody>
          <a:bodyPr/>
          <a:lstStyle/>
          <a:p>
            <a:fld id="{93CC7E06-19A9-4B69-AB32-6C9A3C3050C2}" type="slidenum">
              <a:rPr lang="en-US" smtClean="0"/>
              <a:t>‹#›</a:t>
            </a:fld>
            <a:endParaRPr lang="en-US"/>
          </a:p>
        </p:txBody>
      </p:sp>
    </p:spTree>
    <p:extLst>
      <p:ext uri="{BB962C8B-B14F-4D97-AF65-F5344CB8AC3E}">
        <p14:creationId xmlns:p14="http://schemas.microsoft.com/office/powerpoint/2010/main" val="1192006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4000" b="-1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305CB9-1B3E-DEC1-731C-60CA9F0650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C74DB7-0E69-9A03-A2F9-F9AF35559A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9C2082-A1C4-0E6A-5E8D-CF95CCCB15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B215B-340A-4BAA-A9B5-0216B558F7E2}" type="datetimeFigureOut">
              <a:rPr lang="en-US" smtClean="0"/>
              <a:t>3/19/2024</a:t>
            </a:fld>
            <a:endParaRPr lang="en-US"/>
          </a:p>
        </p:txBody>
      </p:sp>
      <p:sp>
        <p:nvSpPr>
          <p:cNvPr id="5" name="Footer Placeholder 4">
            <a:extLst>
              <a:ext uri="{FF2B5EF4-FFF2-40B4-BE49-F238E27FC236}">
                <a16:creationId xmlns:a16="http://schemas.microsoft.com/office/drawing/2014/main" id="{2D6AC2E7-EC2C-4870-22F4-F61D81C2D9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A3DD72-4B3F-1E1C-EF22-3A5D0D5E15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C7E06-19A9-4B69-AB32-6C9A3C3050C2}" type="slidenum">
              <a:rPr lang="en-US" smtClean="0"/>
              <a:t>‹#›</a:t>
            </a:fld>
            <a:endParaRPr lang="en-US"/>
          </a:p>
        </p:txBody>
      </p:sp>
    </p:spTree>
    <p:extLst>
      <p:ext uri="{BB962C8B-B14F-4D97-AF65-F5344CB8AC3E}">
        <p14:creationId xmlns:p14="http://schemas.microsoft.com/office/powerpoint/2010/main" val="2873573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E6F4B-7DDE-3670-773E-B6AD82E18A20}"/>
              </a:ext>
            </a:extLst>
          </p:cNvPr>
          <p:cNvSpPr>
            <a:spLocks noGrp="1"/>
          </p:cNvSpPr>
          <p:nvPr>
            <p:ph type="ctrTitle"/>
          </p:nvPr>
        </p:nvSpPr>
        <p:spPr/>
        <p:txBody>
          <a:bodyPr/>
          <a:lstStyle/>
          <a:p>
            <a:r>
              <a:rPr lang="en-US" dirty="0"/>
              <a:t>China’s Nationalist Revolutions (note plural)</a:t>
            </a:r>
          </a:p>
        </p:txBody>
      </p:sp>
      <p:sp>
        <p:nvSpPr>
          <p:cNvPr id="3" name="Subtitle 2">
            <a:extLst>
              <a:ext uri="{FF2B5EF4-FFF2-40B4-BE49-F238E27FC236}">
                <a16:creationId xmlns:a16="http://schemas.microsoft.com/office/drawing/2014/main" id="{0880470C-D333-880F-7340-75ABBBB6430B}"/>
              </a:ext>
            </a:extLst>
          </p:cNvPr>
          <p:cNvSpPr>
            <a:spLocks noGrp="1"/>
          </p:cNvSpPr>
          <p:nvPr>
            <p:ph type="subTitle" idx="1"/>
          </p:nvPr>
        </p:nvSpPr>
        <p:spPr/>
        <p:txBody>
          <a:bodyPr/>
          <a:lstStyle/>
          <a:p>
            <a:r>
              <a:rPr lang="en-US" dirty="0"/>
              <a:t>1900-1919 (and beyond?)</a:t>
            </a:r>
          </a:p>
        </p:txBody>
      </p:sp>
    </p:spTree>
    <p:extLst>
      <p:ext uri="{BB962C8B-B14F-4D97-AF65-F5344CB8AC3E}">
        <p14:creationId xmlns:p14="http://schemas.microsoft.com/office/powerpoint/2010/main" val="408228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200"/>
              <a:t>Overlapping Phases of Development</a:t>
            </a:r>
          </a:p>
        </p:txBody>
      </p:sp>
      <p:sp>
        <p:nvSpPr>
          <p:cNvPr id="15363" name="Rectangle 3"/>
          <p:cNvSpPr>
            <a:spLocks noGrp="1" noChangeArrowheads="1"/>
          </p:cNvSpPr>
          <p:nvPr>
            <p:ph type="body" idx="1"/>
          </p:nvPr>
        </p:nvSpPr>
        <p:spPr/>
        <p:txBody>
          <a:bodyPr/>
          <a:lstStyle/>
          <a:p>
            <a:r>
              <a:rPr lang="en-US" dirty="0"/>
              <a:t>The Early Phase:  Ideas of Revolutionary Nationalism (1895-1905)</a:t>
            </a:r>
          </a:p>
          <a:p>
            <a:endParaRPr lang="en-US" dirty="0"/>
          </a:p>
          <a:p>
            <a:r>
              <a:rPr lang="en-US" dirty="0"/>
              <a:t>The Organizational Phase: Organizations and Parties (1903-1908)</a:t>
            </a:r>
          </a:p>
          <a:p>
            <a:endParaRPr lang="en-US" dirty="0"/>
          </a:p>
          <a:p>
            <a:r>
              <a:rPr lang="en-US" dirty="0"/>
              <a:t>The Activist Phase (1908-1911 &amp; beyond)</a:t>
            </a:r>
          </a:p>
          <a:p>
            <a:endParaRPr lang="en-US" dirty="0"/>
          </a:p>
          <a:p>
            <a:r>
              <a:rPr lang="en-US" dirty="0"/>
              <a:t>The Aftermath:  </a:t>
            </a:r>
            <a:r>
              <a:rPr lang="en-US" dirty="0" err="1"/>
              <a:t>Warlordism</a:t>
            </a:r>
            <a:r>
              <a:rPr lang="en-US" dirty="0"/>
              <a:t> and the need to RESTRUCTURE the Nationalist Revolution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15CA7-CEDD-BBF6-7034-1663A7CFF1B4}"/>
              </a:ext>
            </a:extLst>
          </p:cNvPr>
          <p:cNvSpPr>
            <a:spLocks noGrp="1"/>
          </p:cNvSpPr>
          <p:nvPr>
            <p:ph type="title"/>
          </p:nvPr>
        </p:nvSpPr>
        <p:spPr/>
        <p:txBody>
          <a:bodyPr/>
          <a:lstStyle/>
          <a:p>
            <a:r>
              <a:rPr lang="en-US" dirty="0"/>
              <a:t>Moving to Revolutionary Nationalism</a:t>
            </a:r>
          </a:p>
        </p:txBody>
      </p:sp>
      <p:sp>
        <p:nvSpPr>
          <p:cNvPr id="3" name="Content Placeholder 2">
            <a:extLst>
              <a:ext uri="{FF2B5EF4-FFF2-40B4-BE49-F238E27FC236}">
                <a16:creationId xmlns:a16="http://schemas.microsoft.com/office/drawing/2014/main" id="{05481A51-A521-05C4-B34B-75DBF3AAFECD}"/>
              </a:ext>
            </a:extLst>
          </p:cNvPr>
          <p:cNvSpPr>
            <a:spLocks noGrp="1"/>
          </p:cNvSpPr>
          <p:nvPr>
            <p:ph idx="1"/>
          </p:nvPr>
        </p:nvSpPr>
        <p:spPr>
          <a:xfrm>
            <a:off x="559293" y="1825625"/>
            <a:ext cx="10794507" cy="4770484"/>
          </a:xfrm>
        </p:spPr>
        <p:txBody>
          <a:bodyPr/>
          <a:lstStyle/>
          <a:p>
            <a:r>
              <a:rPr lang="en-US" dirty="0"/>
              <a:t>The failure of the 100 Days’ Reforms and exile of advocates of constitutionalist monarchy left room for more radical ideas</a:t>
            </a:r>
          </a:p>
          <a:p>
            <a:r>
              <a:rPr lang="en-US" sz="2800" dirty="0"/>
              <a:t>Influence of European thinkers, utopian socialists and anarchists</a:t>
            </a:r>
          </a:p>
          <a:p>
            <a:r>
              <a:rPr lang="en-US" sz="2800" dirty="0"/>
              <a:t>Zou Rong, </a:t>
            </a:r>
            <a:r>
              <a:rPr lang="en-US" sz="2800" i="1" dirty="0" err="1"/>
              <a:t>Gemingjun</a:t>
            </a:r>
            <a:r>
              <a:rPr lang="en-US" sz="2800" dirty="0"/>
              <a:t> (The Revolutionary Army) 1903:  “</a:t>
            </a:r>
            <a:r>
              <a:rPr lang="en-US" sz="2800" i="1" dirty="0"/>
              <a:t>Revolution is a universal rule of evolution. Revolution is a universal principle of the world. Revolution is the essence of a transitional period of struggle for survival. Revolution follows nature and corresponds to the nature of man. Revolution eliminates what is corrupt and holds on to what is good. Revolution is to advance from savagery to civilization. Revolution is to eradicate slavery and become the master</a:t>
            </a:r>
            <a:r>
              <a:rPr lang="en-US" sz="2800" dirty="0"/>
              <a:t>…”  </a:t>
            </a:r>
          </a:p>
          <a:p>
            <a:endParaRPr lang="en-US" dirty="0"/>
          </a:p>
        </p:txBody>
      </p:sp>
    </p:spTree>
    <p:extLst>
      <p:ext uri="{BB962C8B-B14F-4D97-AF65-F5344CB8AC3E}">
        <p14:creationId xmlns:p14="http://schemas.microsoft.com/office/powerpoint/2010/main" val="1243235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DBD0B-47FA-5DBA-73B2-2716D36715E3}"/>
              </a:ext>
            </a:extLst>
          </p:cNvPr>
          <p:cNvSpPr>
            <a:spLocks noGrp="1"/>
          </p:cNvSpPr>
          <p:nvPr>
            <p:ph type="title"/>
          </p:nvPr>
        </p:nvSpPr>
        <p:spPr/>
        <p:txBody>
          <a:bodyPr/>
          <a:lstStyle/>
          <a:p>
            <a:r>
              <a:rPr lang="en-US" dirty="0"/>
              <a:t>Sun </a:t>
            </a:r>
            <a:r>
              <a:rPr lang="en-US" dirty="0" err="1"/>
              <a:t>Yat</a:t>
            </a:r>
            <a:r>
              <a:rPr lang="en-US" dirty="0"/>
              <a:t> Sen (1906) [background see p. 95-96]</a:t>
            </a:r>
          </a:p>
        </p:txBody>
      </p:sp>
      <p:sp>
        <p:nvSpPr>
          <p:cNvPr id="3" name="Content Placeholder 2">
            <a:extLst>
              <a:ext uri="{FF2B5EF4-FFF2-40B4-BE49-F238E27FC236}">
                <a16:creationId xmlns:a16="http://schemas.microsoft.com/office/drawing/2014/main" id="{43A5E6AC-F869-B0A7-7F0F-ECD32885D43C}"/>
              </a:ext>
            </a:extLst>
          </p:cNvPr>
          <p:cNvSpPr>
            <a:spLocks noGrp="1"/>
          </p:cNvSpPr>
          <p:nvPr>
            <p:ph sz="half" idx="1"/>
          </p:nvPr>
        </p:nvSpPr>
        <p:spPr>
          <a:xfrm>
            <a:off x="319597" y="1544714"/>
            <a:ext cx="8043168" cy="5122415"/>
          </a:xfrm>
        </p:spPr>
        <p:txBody>
          <a:bodyPr>
            <a:normAutofit fontScale="92500"/>
          </a:bodyPr>
          <a:lstStyle/>
          <a:p>
            <a:r>
              <a:rPr lang="en-US" dirty="0"/>
              <a:t>San min </a:t>
            </a:r>
            <a:r>
              <a:rPr lang="en-US" dirty="0" err="1"/>
              <a:t>zhuyi</a:t>
            </a:r>
            <a:r>
              <a:rPr lang="en-US" dirty="0"/>
              <a:t> (“Three People’s Principles”)</a:t>
            </a:r>
          </a:p>
          <a:p>
            <a:r>
              <a:rPr lang="en-US" dirty="0"/>
              <a:t>	</a:t>
            </a:r>
            <a:r>
              <a:rPr lang="en-US" i="1" dirty="0" err="1"/>
              <a:t>Minzu</a:t>
            </a:r>
            <a:r>
              <a:rPr lang="en-US" dirty="0"/>
              <a:t> (People’s national identity – “nationalism”)</a:t>
            </a:r>
          </a:p>
          <a:p>
            <a:r>
              <a:rPr lang="en-US" dirty="0"/>
              <a:t>	</a:t>
            </a:r>
            <a:r>
              <a:rPr lang="en-US" i="1" dirty="0" err="1"/>
              <a:t>Minquan</a:t>
            </a:r>
            <a:r>
              <a:rPr lang="en-US" dirty="0"/>
              <a:t> (People’s rights/power – “democracy”)</a:t>
            </a:r>
          </a:p>
          <a:p>
            <a:r>
              <a:rPr lang="en-US" dirty="0"/>
              <a:t>	</a:t>
            </a:r>
            <a:r>
              <a:rPr lang="en-US" i="1" dirty="0"/>
              <a:t>Minsheng</a:t>
            </a:r>
            <a:r>
              <a:rPr lang="en-US" dirty="0"/>
              <a:t> (People’s livelihood – “socialism”)</a:t>
            </a:r>
          </a:p>
          <a:p>
            <a:r>
              <a:rPr lang="en-US" dirty="0"/>
              <a:t>	1907 </a:t>
            </a:r>
            <a:r>
              <a:rPr lang="en-US" dirty="0" err="1"/>
              <a:t>Tongmenghui</a:t>
            </a:r>
            <a:r>
              <a:rPr lang="en-US" dirty="0"/>
              <a:t> Revolutionary Proclamation</a:t>
            </a:r>
          </a:p>
          <a:p>
            <a:r>
              <a:rPr lang="en-US" dirty="0"/>
              <a:t>	1. Expulsion of Manchus</a:t>
            </a:r>
          </a:p>
          <a:p>
            <a:r>
              <a:rPr lang="en-US" dirty="0"/>
              <a:t>	2. Restoring China to the Chinese (Han Chinese?)</a:t>
            </a:r>
          </a:p>
          <a:p>
            <a:r>
              <a:rPr lang="en-US" dirty="0"/>
              <a:t>	3. Establishing a republic</a:t>
            </a:r>
          </a:p>
          <a:p>
            <a:r>
              <a:rPr lang="en-US" dirty="0"/>
              <a:t>	4. Equality of land ownership</a:t>
            </a:r>
          </a:p>
          <a:p>
            <a:endParaRPr lang="en-US" dirty="0"/>
          </a:p>
        </p:txBody>
      </p:sp>
      <p:pic>
        <p:nvPicPr>
          <p:cNvPr id="6" name="Content Placeholder 5">
            <a:extLst>
              <a:ext uri="{FF2B5EF4-FFF2-40B4-BE49-F238E27FC236}">
                <a16:creationId xmlns:a16="http://schemas.microsoft.com/office/drawing/2014/main" id="{9961AF6D-A342-4F2A-78FE-0599BF8E3993}"/>
              </a:ext>
            </a:extLst>
          </p:cNvPr>
          <p:cNvPicPr>
            <a:picLocks noGrp="1" noChangeAspect="1"/>
          </p:cNvPicPr>
          <p:nvPr>
            <p:ph sz="half" idx="2"/>
          </p:nvPr>
        </p:nvPicPr>
        <p:blipFill>
          <a:blip r:embed="rId2"/>
          <a:stretch>
            <a:fillRect/>
          </a:stretch>
        </p:blipFill>
        <p:spPr>
          <a:xfrm>
            <a:off x="8562976" y="2120106"/>
            <a:ext cx="2405062" cy="3003336"/>
          </a:xfrm>
          <a:prstGeom prst="rect">
            <a:avLst/>
          </a:prstGeom>
        </p:spPr>
      </p:pic>
    </p:spTree>
    <p:extLst>
      <p:ext uri="{BB962C8B-B14F-4D97-AF65-F5344CB8AC3E}">
        <p14:creationId xmlns:p14="http://schemas.microsoft.com/office/powerpoint/2010/main" val="298040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3"/>
          <p:cNvSpPr>
            <a:spLocks noGrp="1"/>
          </p:cNvSpPr>
          <p:nvPr>
            <p:ph sz="half" idx="2"/>
          </p:nvPr>
        </p:nvSpPr>
        <p:spPr>
          <a:xfrm>
            <a:off x="1905000" y="152400"/>
            <a:ext cx="8305800" cy="6477000"/>
          </a:xfrm>
        </p:spPr>
        <p:txBody>
          <a:bodyPr/>
          <a:lstStyle/>
          <a:p>
            <a:pPr lvl="4"/>
            <a:r>
              <a:rPr lang="en-US" altLang="en-US" sz="2000"/>
              <a:t>Sun Yat-sen </a:t>
            </a:r>
            <a:r>
              <a:rPr lang="zh-CN" altLang="en-US" sz="2000">
                <a:ea typeface="宋体" panose="02010600030101010101" pitchFamily="2" charset="-122"/>
              </a:rPr>
              <a:t>　孙文，孙中山，孙逸仙　</a:t>
            </a:r>
            <a:r>
              <a:rPr lang="en-US" altLang="en-US" sz="2000"/>
              <a:t>1866-1925 </a:t>
            </a:r>
            <a:r>
              <a:rPr lang="zh-CN" altLang="en-US" sz="2000">
                <a:ea typeface="宋体" panose="02010600030101010101" pitchFamily="2" charset="-122"/>
              </a:rPr>
              <a:t>　　　</a:t>
            </a:r>
            <a:r>
              <a:rPr lang="en-US" altLang="en-US" sz="2000"/>
              <a:t>b. Guangdong, Xiangshan    1878-1883 Honolulu, Iolani School, later (1882) Oahu College (today’s Punahou School)   Return to China 1883   Incurred the wrath of home village leaders when he and Lu Haodong </a:t>
            </a:r>
            <a:r>
              <a:rPr lang="zh-CN" altLang="en-US" sz="2000">
                <a:ea typeface="宋体" panose="02010600030101010101" pitchFamily="2" charset="-122"/>
              </a:rPr>
              <a:t>陆皓东</a:t>
            </a:r>
            <a:r>
              <a:rPr lang="en-US" altLang="en-US" sz="2000"/>
              <a:t>, a boyhood friend, toppled a temple statue. Escaped to HK. Studied at Diocesan’s Boys Sch. and at Central School. In 1886 studied Western medicine under John Kerr at the Christian Boji </a:t>
            </a:r>
            <a:r>
              <a:rPr lang="zh-CN" altLang="en-US" sz="2000">
                <a:ea typeface="宋体" panose="02010600030101010101" pitchFamily="2" charset="-122"/>
              </a:rPr>
              <a:t>博济</a:t>
            </a:r>
            <a:r>
              <a:rPr lang="en-US" altLang="en-US" sz="2000"/>
              <a:t>Hospital in Guangzhou.1892 grad from HK College of Medicine for the Chinese. Licensed and pract. Medicine in Guangzhou, HK, and Macau. Got involved w/ reform &amp; revolutionary thinking. Formed friendship with Chi. &amp; British progressives in HK and elsewhere. Joined the radical reformist Furen Literary Society </a:t>
            </a:r>
            <a:r>
              <a:rPr lang="zh-CN" altLang="en-US" sz="2000">
                <a:ea typeface="宋体" panose="02010600030101010101" pitchFamily="2" charset="-122"/>
              </a:rPr>
              <a:t>辅仁文社 </a:t>
            </a:r>
            <a:r>
              <a:rPr lang="en-US" altLang="zh-CN" sz="2000">
                <a:ea typeface="宋体" panose="02010600030101010101" pitchFamily="2" charset="-122"/>
              </a:rPr>
              <a:t>which had been formed by Yang Quyun </a:t>
            </a:r>
            <a:r>
              <a:rPr lang="zh-CN" altLang="en-US" sz="2000">
                <a:ea typeface="宋体" panose="02010600030101010101" pitchFamily="2" charset="-122"/>
              </a:rPr>
              <a:t>杨衢云</a:t>
            </a:r>
            <a:r>
              <a:rPr lang="en-US" altLang="en-US" sz="2000"/>
              <a:t> (a.k.a. Yeung Kuwan) in Hong Kong in 1891.</a:t>
            </a:r>
          </a:p>
        </p:txBody>
      </p:sp>
      <p:pic>
        <p:nvPicPr>
          <p:cNvPr id="14339"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05000" y="152400"/>
            <a:ext cx="2057400" cy="25908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78B893-3714-1909-12CE-18451329A374}"/>
              </a:ext>
            </a:extLst>
          </p:cNvPr>
          <p:cNvSpPr>
            <a:spLocks noGrp="1"/>
          </p:cNvSpPr>
          <p:nvPr>
            <p:ph type="title"/>
          </p:nvPr>
        </p:nvSpPr>
        <p:spPr/>
        <p:txBody>
          <a:bodyPr/>
          <a:lstStyle/>
          <a:p>
            <a:r>
              <a:rPr lang="en-US" dirty="0"/>
              <a:t>Start of Nationalist Organizations</a:t>
            </a:r>
          </a:p>
        </p:txBody>
      </p:sp>
      <p:sp>
        <p:nvSpPr>
          <p:cNvPr id="6" name="Content Placeholder 5">
            <a:extLst>
              <a:ext uri="{FF2B5EF4-FFF2-40B4-BE49-F238E27FC236}">
                <a16:creationId xmlns:a16="http://schemas.microsoft.com/office/drawing/2014/main" id="{227825A7-9F0E-1283-C32E-43588B8A4FD5}"/>
              </a:ext>
            </a:extLst>
          </p:cNvPr>
          <p:cNvSpPr>
            <a:spLocks noGrp="1"/>
          </p:cNvSpPr>
          <p:nvPr>
            <p:ph idx="1"/>
          </p:nvPr>
        </p:nvSpPr>
        <p:spPr>
          <a:xfrm>
            <a:off x="470517" y="1825624"/>
            <a:ext cx="10883283" cy="4797117"/>
          </a:xfrm>
        </p:spPr>
        <p:txBody>
          <a:bodyPr>
            <a:normAutofit fontScale="92500" lnSpcReduction="20000"/>
          </a:bodyPr>
          <a:lstStyle/>
          <a:p>
            <a:pPr>
              <a:lnSpc>
                <a:spcPct val="90000"/>
              </a:lnSpc>
              <a:buFont typeface="Wingdings" panose="05000000000000000000" pitchFamily="2" charset="2"/>
              <a:buChar char="ü"/>
            </a:pPr>
            <a:r>
              <a:rPr lang="en-US" altLang="en-US" sz="2800" dirty="0"/>
              <a:t>Sun </a:t>
            </a:r>
            <a:r>
              <a:rPr lang="en-US" altLang="en-US" sz="2800" dirty="0" err="1"/>
              <a:t>Yat-sen</a:t>
            </a:r>
            <a:r>
              <a:rPr lang="en-US" altLang="en-US" sz="2800" dirty="0"/>
              <a:t> 1893 presents letter w/ reform proposals (relatively moderate ones) to Li </a:t>
            </a:r>
            <a:r>
              <a:rPr lang="en-US" altLang="en-US" sz="2800" dirty="0" err="1"/>
              <a:t>Hongzhang</a:t>
            </a:r>
            <a:r>
              <a:rPr lang="en-US" altLang="en-US" sz="2800" dirty="0"/>
              <a:t> and was ignored. Turns to a revolutionary mode. Forms the Revive China Society (</a:t>
            </a:r>
            <a:r>
              <a:rPr lang="en-US" altLang="en-US" sz="2800" dirty="0" err="1"/>
              <a:t>Xingzhonghui</a:t>
            </a:r>
            <a:r>
              <a:rPr lang="en-US" altLang="en-US" sz="2800" dirty="0"/>
              <a:t> </a:t>
            </a:r>
            <a:r>
              <a:rPr lang="zh-CN" altLang="en-US" sz="2800" dirty="0">
                <a:ea typeface="宋体" panose="02010600030101010101" pitchFamily="2" charset="-122"/>
              </a:rPr>
              <a:t>兴中会</a:t>
            </a:r>
            <a:r>
              <a:rPr lang="en-US" altLang="zh-CN" sz="2800" dirty="0">
                <a:ea typeface="宋体" panose="02010600030101010101" pitchFamily="2" charset="-122"/>
              </a:rPr>
              <a:t>) in Hong Kong, Honolulu, and London. Sets off </a:t>
            </a:r>
            <a:r>
              <a:rPr lang="en-US" altLang="en-US" sz="2800" dirty="0"/>
              <a:t>the Guangzhou Uprising (Oct.1895), abject defeat, nearly 100 revolutionaries arrested and killed</a:t>
            </a:r>
          </a:p>
          <a:p>
            <a:pPr>
              <a:lnSpc>
                <a:spcPct val="90000"/>
              </a:lnSpc>
              <a:buFont typeface="Wingdings" panose="05000000000000000000" pitchFamily="2" charset="2"/>
              <a:buChar char="ü"/>
            </a:pPr>
            <a:r>
              <a:rPr lang="en-US" altLang="en-US" sz="2800" dirty="0"/>
              <a:t>1896 </a:t>
            </a:r>
            <a:r>
              <a:rPr lang="en-US" altLang="zh-CN" sz="2800" dirty="0">
                <a:ea typeface="宋体" panose="02010600030101010101" pitchFamily="2" charset="-122"/>
              </a:rPr>
              <a:t>Sun “arrested” by Qing imperial secret “police” in London, “incarcerated” for 16 days. James Cantlie’s intercession – gained support in foreign societies</a:t>
            </a:r>
            <a:endParaRPr lang="en-US" altLang="en-US" sz="2800" dirty="0"/>
          </a:p>
          <a:p>
            <a:r>
              <a:rPr lang="en-US" b="1" dirty="0"/>
              <a:t>The </a:t>
            </a:r>
            <a:r>
              <a:rPr lang="en-US" b="1" dirty="0" err="1"/>
              <a:t>Tongmenghui</a:t>
            </a:r>
            <a:r>
              <a:rPr lang="en-US" dirty="0"/>
              <a:t> (1905)  precursor of the Guomindang (the Nationalist Party).  Japanese influence. Starts in Yokohama and Tokyo among exiled</a:t>
            </a:r>
          </a:p>
          <a:p>
            <a:r>
              <a:rPr lang="en-US" dirty="0"/>
              <a:t>Impact of the </a:t>
            </a:r>
            <a:r>
              <a:rPr lang="en-US" dirty="0" err="1"/>
              <a:t>Tongmenghui</a:t>
            </a:r>
            <a:endParaRPr lang="en-US" dirty="0"/>
          </a:p>
          <a:p>
            <a:pPr>
              <a:buFont typeface="Wingdings" pitchFamily="2" charset="2"/>
              <a:buChar char="ü"/>
            </a:pPr>
            <a:r>
              <a:rPr lang="en-US" dirty="0"/>
              <a:t>The consolidation of ideology</a:t>
            </a:r>
          </a:p>
          <a:p>
            <a:pPr>
              <a:buFont typeface="Wingdings" pitchFamily="2" charset="2"/>
              <a:buChar char="ü"/>
            </a:pPr>
            <a:r>
              <a:rPr lang="en-US" dirty="0"/>
              <a:t>Dissemination of the revolutionary agenda</a:t>
            </a:r>
          </a:p>
          <a:p>
            <a:pPr>
              <a:buFont typeface="Wingdings" pitchFamily="2" charset="2"/>
              <a:buChar char="ü"/>
            </a:pPr>
            <a:r>
              <a:rPr lang="en-US" dirty="0"/>
              <a:t>What’s missing? (Unity, military capacity, political standing)</a:t>
            </a:r>
          </a:p>
          <a:p>
            <a:endParaRPr lang="en-US" dirty="0"/>
          </a:p>
        </p:txBody>
      </p:sp>
    </p:spTree>
    <p:extLst>
      <p:ext uri="{BB962C8B-B14F-4D97-AF65-F5344CB8AC3E}">
        <p14:creationId xmlns:p14="http://schemas.microsoft.com/office/powerpoint/2010/main" val="1358098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49911" y="0"/>
            <a:ext cx="9260889" cy="1269508"/>
          </a:xfrm>
        </p:spPr>
        <p:txBody>
          <a:bodyPr>
            <a:normAutofit/>
          </a:bodyPr>
          <a:lstStyle/>
          <a:p>
            <a:r>
              <a:rPr lang="en-US" altLang="en-US" sz="3600" b="1" dirty="0"/>
              <a:t>The Action Phase of the Revolution (1908-1911)</a:t>
            </a:r>
          </a:p>
        </p:txBody>
      </p:sp>
      <p:sp>
        <p:nvSpPr>
          <p:cNvPr id="21507" name="Rectangle 3"/>
          <p:cNvSpPr>
            <a:spLocks noGrp="1" noChangeArrowheads="1"/>
          </p:cNvSpPr>
          <p:nvPr>
            <p:ph type="body" idx="1"/>
          </p:nvPr>
        </p:nvSpPr>
        <p:spPr>
          <a:xfrm>
            <a:off x="461638" y="1482570"/>
            <a:ext cx="9749161" cy="5223029"/>
          </a:xfrm>
        </p:spPr>
        <p:txBody>
          <a:bodyPr>
            <a:normAutofit/>
          </a:bodyPr>
          <a:lstStyle/>
          <a:p>
            <a:pPr>
              <a:lnSpc>
                <a:spcPct val="80000"/>
              </a:lnSpc>
            </a:pPr>
            <a:r>
              <a:rPr lang="en-US" altLang="en-US" dirty="0"/>
              <a:t>Fuses of the Revolution</a:t>
            </a:r>
          </a:p>
          <a:p>
            <a:pPr>
              <a:lnSpc>
                <a:spcPct val="80000"/>
              </a:lnSpc>
              <a:buFont typeface="Wingdings" panose="05000000000000000000" pitchFamily="2" charset="2"/>
              <a:buChar char="ü"/>
            </a:pPr>
            <a:r>
              <a:rPr lang="en-US" altLang="en-US" dirty="0"/>
              <a:t>The New Army and the provincial academies and units, officer corps</a:t>
            </a:r>
          </a:p>
          <a:p>
            <a:pPr>
              <a:lnSpc>
                <a:spcPct val="80000"/>
              </a:lnSpc>
              <a:buFont typeface="Wingdings" panose="05000000000000000000" pitchFamily="2" charset="2"/>
              <a:buChar char="ü"/>
            </a:pPr>
            <a:r>
              <a:rPr lang="en-US" altLang="en-US" dirty="0"/>
              <a:t>The provincial assemblies and new structures of provincial governments</a:t>
            </a:r>
          </a:p>
          <a:p>
            <a:pPr>
              <a:lnSpc>
                <a:spcPct val="80000"/>
              </a:lnSpc>
              <a:buFont typeface="Wingdings" panose="05000000000000000000" pitchFamily="2" charset="2"/>
              <a:buChar char="ü"/>
            </a:pPr>
            <a:r>
              <a:rPr lang="en-US" altLang="en-US" dirty="0"/>
              <a:t>Assassination attempts (emulating the Japanese </a:t>
            </a:r>
            <a:r>
              <a:rPr lang="en-US" altLang="en-US" i="1" dirty="0" err="1"/>
              <a:t>shishi</a:t>
            </a:r>
            <a:r>
              <a:rPr lang="en-US" altLang="en-US" i="1" dirty="0"/>
              <a:t> </a:t>
            </a:r>
            <a:r>
              <a:rPr lang="en-US" altLang="en-US" dirty="0"/>
              <a:t>of the 1850s? Or the European anarchists)</a:t>
            </a:r>
          </a:p>
          <a:p>
            <a:pPr>
              <a:lnSpc>
                <a:spcPct val="80000"/>
              </a:lnSpc>
              <a:buFont typeface="Wingdings" panose="05000000000000000000" pitchFamily="2" charset="2"/>
              <a:buChar char="ü"/>
            </a:pPr>
            <a:r>
              <a:rPr lang="en-US" altLang="en-US" dirty="0"/>
              <a:t>The railroads: “nationalization” and “protection”</a:t>
            </a:r>
          </a:p>
          <a:p>
            <a:pPr>
              <a:lnSpc>
                <a:spcPct val="80000"/>
              </a:lnSpc>
            </a:pPr>
            <a:r>
              <a:rPr lang="en-US" altLang="en-US" b="1" dirty="0"/>
              <a:t>The Wuchang Uprising</a:t>
            </a:r>
          </a:p>
          <a:p>
            <a:pPr>
              <a:lnSpc>
                <a:spcPct val="80000"/>
              </a:lnSpc>
            </a:pPr>
            <a:r>
              <a:rPr lang="en-US" altLang="en-US" dirty="0"/>
              <a:t>A brief revolutionary war</a:t>
            </a:r>
          </a:p>
          <a:p>
            <a:pPr>
              <a:lnSpc>
                <a:spcPct val="80000"/>
              </a:lnSpc>
            </a:pPr>
            <a:r>
              <a:rPr lang="en-US" altLang="en-US" dirty="0"/>
              <a:t>The abdication of the </a:t>
            </a:r>
            <a:r>
              <a:rPr lang="en-US" altLang="en-US" dirty="0" err="1"/>
              <a:t>Xuantong</a:t>
            </a:r>
            <a:r>
              <a:rPr lang="en-US" altLang="en-US" dirty="0"/>
              <a:t> Emperor (Feb. 1912)</a:t>
            </a:r>
          </a:p>
          <a:p>
            <a:pPr>
              <a:lnSpc>
                <a:spcPct val="80000"/>
              </a:lnSpc>
              <a:buFontTx/>
              <a:buNone/>
            </a:pPr>
            <a:r>
              <a:rPr lang="en-US" altLang="en-US" dirty="0"/>
              <a:t>	 </a:t>
            </a:r>
          </a:p>
        </p:txBody>
      </p:sp>
    </p:spTree>
    <p:extLst>
      <p:ext uri="{BB962C8B-B14F-4D97-AF65-F5344CB8AC3E}">
        <p14:creationId xmlns:p14="http://schemas.microsoft.com/office/powerpoint/2010/main" val="2954702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62470" y="76199"/>
            <a:ext cx="8648330" cy="1175551"/>
          </a:xfrm>
        </p:spPr>
        <p:txBody>
          <a:bodyPr>
            <a:normAutofit/>
          </a:bodyPr>
          <a:lstStyle/>
          <a:p>
            <a:pPr eaLnBrk="1" hangingPunct="1"/>
            <a:r>
              <a:rPr lang="en-US" altLang="en-US" sz="3200" b="1" dirty="0"/>
              <a:t>The Railroads Controversy</a:t>
            </a:r>
          </a:p>
        </p:txBody>
      </p:sp>
      <p:sp>
        <p:nvSpPr>
          <p:cNvPr id="22531" name="Rectangle 3"/>
          <p:cNvSpPr>
            <a:spLocks noGrp="1" noChangeArrowheads="1"/>
          </p:cNvSpPr>
          <p:nvPr>
            <p:ph type="body" idx="1"/>
          </p:nvPr>
        </p:nvSpPr>
        <p:spPr>
          <a:xfrm>
            <a:off x="1127464" y="1331650"/>
            <a:ext cx="9083336" cy="5450150"/>
          </a:xfrm>
        </p:spPr>
        <p:txBody>
          <a:bodyPr>
            <a:normAutofit/>
          </a:bodyPr>
          <a:lstStyle/>
          <a:p>
            <a:pPr eaLnBrk="1" hangingPunct="1">
              <a:lnSpc>
                <a:spcPct val="90000"/>
              </a:lnSpc>
            </a:pPr>
            <a:r>
              <a:rPr lang="en-US" altLang="en-US" dirty="0"/>
              <a:t>The growth of railroads and Chinese railroad companies:</a:t>
            </a:r>
          </a:p>
          <a:p>
            <a:pPr eaLnBrk="1" hangingPunct="1">
              <a:lnSpc>
                <a:spcPct val="90000"/>
              </a:lnSpc>
              <a:buFont typeface="Wingdings" panose="05000000000000000000" pitchFamily="2" charset="2"/>
              <a:buChar char="ü"/>
            </a:pPr>
            <a:r>
              <a:rPr lang="en-US" altLang="en-US" dirty="0"/>
              <a:t>Before &amp; immediately after 1895 (Scramble for Concession era): utter foreign domination</a:t>
            </a:r>
          </a:p>
          <a:p>
            <a:pPr eaLnBrk="1" hangingPunct="1">
              <a:lnSpc>
                <a:spcPct val="90000"/>
              </a:lnSpc>
              <a:buFont typeface="Wingdings" panose="05000000000000000000" pitchFamily="2" charset="2"/>
              <a:buChar char="ü"/>
            </a:pPr>
            <a:r>
              <a:rPr lang="en-US" altLang="en-US" dirty="0"/>
              <a:t>1898-1906: Attempts on the part of Chinese regional gentry to build Chinese companies and participate in the enterprise: (1) Guangdong, Hunan, Hubei, Sichuan; (2) Financial problems</a:t>
            </a:r>
          </a:p>
          <a:p>
            <a:pPr eaLnBrk="1" hangingPunct="1">
              <a:lnSpc>
                <a:spcPct val="80000"/>
              </a:lnSpc>
            </a:pPr>
            <a:r>
              <a:rPr lang="en-US" altLang="en-US" dirty="0"/>
              <a:t>1908 &amp; afterward: Central Qing government resumes “control” – based on negotiated loans with foreign banking consortia</a:t>
            </a:r>
          </a:p>
          <a:p>
            <a:pPr eaLnBrk="1" hangingPunct="1">
              <a:lnSpc>
                <a:spcPct val="80000"/>
              </a:lnSpc>
            </a:pPr>
            <a:r>
              <a:rPr lang="en-US" altLang="en-US" dirty="0"/>
              <a:t>May 1911 Qing government orders nationalization of railroads in the 4 provinces</a:t>
            </a:r>
          </a:p>
          <a:p>
            <a:pPr eaLnBrk="1" hangingPunct="1">
              <a:lnSpc>
                <a:spcPct val="90000"/>
              </a:lnSpc>
              <a:buFont typeface="Wingdings" panose="05000000000000000000" pitchFamily="2" charset="2"/>
              <a:buChar char="ü"/>
            </a:pPr>
            <a:endParaRPr lang="en-US" altLang="en-US" dirty="0"/>
          </a:p>
          <a:p>
            <a:pPr eaLnBrk="1" hangingPunct="1">
              <a:lnSpc>
                <a:spcPct val="90000"/>
              </a:lnSpc>
              <a:buFont typeface="Wingdings" panose="05000000000000000000" pitchFamily="2" charset="2"/>
              <a:buNone/>
            </a:pP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33C8-77C1-9D8C-C84E-263727759995}"/>
              </a:ext>
            </a:extLst>
          </p:cNvPr>
          <p:cNvSpPr>
            <a:spLocks noGrp="1"/>
          </p:cNvSpPr>
          <p:nvPr>
            <p:ph type="title"/>
          </p:nvPr>
        </p:nvSpPr>
        <p:spPr/>
        <p:txBody>
          <a:bodyPr/>
          <a:lstStyle/>
          <a:p>
            <a:r>
              <a:rPr lang="en-US" dirty="0"/>
              <a:t>Railroads and Nationalism</a:t>
            </a:r>
          </a:p>
        </p:txBody>
      </p:sp>
      <p:sp>
        <p:nvSpPr>
          <p:cNvPr id="23554" name="Rectangle 3"/>
          <p:cNvSpPr>
            <a:spLocks noGrp="1" noChangeArrowheads="1"/>
          </p:cNvSpPr>
          <p:nvPr>
            <p:ph idx="1"/>
          </p:nvPr>
        </p:nvSpPr>
        <p:spPr>
          <a:xfrm>
            <a:off x="381000" y="1825625"/>
            <a:ext cx="10972800" cy="4908550"/>
          </a:xfrm>
        </p:spPr>
        <p:txBody>
          <a:bodyPr>
            <a:normAutofit/>
          </a:bodyPr>
          <a:lstStyle/>
          <a:p>
            <a:pPr eaLnBrk="1" hangingPunct="1">
              <a:lnSpc>
                <a:spcPct val="80000"/>
              </a:lnSpc>
            </a:pPr>
            <a:r>
              <a:rPr lang="en-US" altLang="en-US" sz="2400" dirty="0"/>
              <a:t>Regional gentry protest vs. government nationalization and against the invasion of foreign capital, form “railroad protection associations”</a:t>
            </a:r>
          </a:p>
          <a:p>
            <a:pPr eaLnBrk="1" hangingPunct="1">
              <a:lnSpc>
                <a:spcPct val="80000"/>
              </a:lnSpc>
            </a:pPr>
            <a:r>
              <a:rPr lang="en-US" altLang="en-US" sz="2400" dirty="0"/>
              <a:t>Provincial assemblies (organized under the aegis of the Qing government’s “constitutional monarchy” plan) mobilized</a:t>
            </a:r>
          </a:p>
          <a:p>
            <a:pPr eaLnBrk="1" hangingPunct="1">
              <a:lnSpc>
                <a:spcPct val="90000"/>
              </a:lnSpc>
            </a:pPr>
            <a:r>
              <a:rPr lang="en-US" altLang="en-US" sz="2400" dirty="0"/>
              <a:t>June 1911 Qing court’s plan to indemnify regional gentry railroad investors backfire due to unequal treatment of the provinces involved – Sichuan becomes the focus</a:t>
            </a:r>
          </a:p>
          <a:p>
            <a:pPr eaLnBrk="1" hangingPunct="1">
              <a:lnSpc>
                <a:spcPct val="90000"/>
              </a:lnSpc>
            </a:pPr>
            <a:r>
              <a:rPr lang="en-US" altLang="en-US" sz="2400" dirty="0"/>
              <a:t>August 24  Massive demonstration in Chengdu (promoted by the Sichuan provincial assembly – gentry): Tax boycott, worker &amp; student strikes</a:t>
            </a:r>
          </a:p>
          <a:p>
            <a:pPr eaLnBrk="1" hangingPunct="1">
              <a:lnSpc>
                <a:spcPct val="90000"/>
              </a:lnSpc>
            </a:pPr>
            <a:r>
              <a:rPr lang="en-US" altLang="en-US" sz="2400" dirty="0"/>
              <a:t>Governor-general action: Arrests of demonstrators, turns Sichuan gentry and assembly against Qing govt. and toward revolutionaries</a:t>
            </a:r>
          </a:p>
          <a:p>
            <a:pPr eaLnBrk="1" hangingPunct="1">
              <a:lnSpc>
                <a:spcPct val="90000"/>
              </a:lnSpc>
            </a:pPr>
            <a:r>
              <a:rPr lang="en-US" altLang="en-US" sz="2400" dirty="0"/>
              <a:t>Fusion of the railroad issue w/ revolutionary cause</a:t>
            </a:r>
          </a:p>
          <a:p>
            <a:pPr eaLnBrk="1" hangingPunct="1">
              <a:lnSpc>
                <a:spcPct val="80000"/>
              </a:lnSpc>
            </a:pPr>
            <a:endParaRPr lang="en-US" alt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05000" y="0"/>
            <a:ext cx="8229600" cy="1219200"/>
          </a:xfrm>
        </p:spPr>
        <p:txBody>
          <a:bodyPr/>
          <a:lstStyle/>
          <a:p>
            <a:pPr eaLnBrk="1" hangingPunct="1"/>
            <a:r>
              <a:rPr lang="en-US" altLang="en-US" sz="4000" dirty="0"/>
              <a:t>Wuchang Uprising</a:t>
            </a:r>
          </a:p>
        </p:txBody>
      </p:sp>
      <p:sp>
        <p:nvSpPr>
          <p:cNvPr id="25603" name="Rectangle 3"/>
          <p:cNvSpPr>
            <a:spLocks noGrp="1" noChangeArrowheads="1"/>
          </p:cNvSpPr>
          <p:nvPr>
            <p:ph type="body" idx="1"/>
          </p:nvPr>
        </p:nvSpPr>
        <p:spPr>
          <a:xfrm>
            <a:off x="0" y="1219200"/>
            <a:ext cx="11944350" cy="5638800"/>
          </a:xfrm>
        </p:spPr>
        <p:txBody>
          <a:bodyPr/>
          <a:lstStyle/>
          <a:p>
            <a:pPr eaLnBrk="1" hangingPunct="1">
              <a:lnSpc>
                <a:spcPct val="80000"/>
              </a:lnSpc>
            </a:pPr>
            <a:r>
              <a:rPr lang="en-US" altLang="en-US" dirty="0"/>
              <a:t>Transfer of “New Army” HQ to Wuchang (to deal w/ Sichuan railroad issue)</a:t>
            </a:r>
          </a:p>
          <a:p>
            <a:pPr eaLnBrk="1" hangingPunct="1">
              <a:lnSpc>
                <a:spcPct val="80000"/>
              </a:lnSpc>
            </a:pPr>
            <a:r>
              <a:rPr lang="en-US" altLang="en-US" dirty="0"/>
              <a:t>Members of the Hubei New Army junior officer corps infiltrated by revolutionary </a:t>
            </a:r>
            <a:r>
              <a:rPr lang="en-US" altLang="en-US" dirty="0" err="1"/>
              <a:t>movt</a:t>
            </a:r>
            <a:r>
              <a:rPr lang="en-US" altLang="en-US" dirty="0"/>
              <a:t>.</a:t>
            </a:r>
          </a:p>
          <a:p>
            <a:pPr eaLnBrk="1" hangingPunct="1">
              <a:lnSpc>
                <a:spcPct val="80000"/>
              </a:lnSpc>
            </a:pPr>
            <a:r>
              <a:rPr lang="en-US" altLang="en-US" dirty="0"/>
              <a:t>10/9/1911   Bomb accidentally exploded in revolutionary HQ (Russian concession in Hankou): Police raids and arrests led to seizure of weapons and lists of revolutionaries</a:t>
            </a:r>
          </a:p>
          <a:p>
            <a:pPr eaLnBrk="1" hangingPunct="1">
              <a:lnSpc>
                <a:spcPct val="80000"/>
              </a:lnSpc>
            </a:pPr>
            <a:r>
              <a:rPr lang="en-US" altLang="en-US" dirty="0"/>
              <a:t>Forced the revolutionaries in the Engr. And Artillery battalions in the Hubei New Army to move up the plans of action </a:t>
            </a:r>
          </a:p>
          <a:p>
            <a:pPr eaLnBrk="1" hangingPunct="1">
              <a:lnSpc>
                <a:spcPct val="80000"/>
              </a:lnSpc>
            </a:pPr>
            <a:r>
              <a:rPr lang="en-US" altLang="en-US" dirty="0"/>
              <a:t>An uprising FROM BELOW (see p. 102), compel leaders to lead!!  </a:t>
            </a:r>
          </a:p>
          <a:p>
            <a:pPr eaLnBrk="1" hangingPunct="1">
              <a:lnSpc>
                <a:spcPct val="80000"/>
              </a:lnSpc>
            </a:pPr>
            <a:r>
              <a:rPr lang="en-US" altLang="en-US" dirty="0"/>
              <a:t>But despite its disorganization,  SPREAD, because lots of ANTI MANCHU sentiment, anti Foreign sentiment, and some NATIONALIST sentiment.  Keep in mind that not all three the same!! </a:t>
            </a:r>
          </a:p>
          <a:p>
            <a:pPr eaLnBrk="1" hangingPunct="1">
              <a:lnSpc>
                <a:spcPct val="80000"/>
              </a:lnSpc>
            </a:pP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200" y="274638"/>
            <a:ext cx="8229600" cy="639762"/>
          </a:xfrm>
        </p:spPr>
        <p:txBody>
          <a:bodyPr>
            <a:normAutofit fontScale="90000"/>
          </a:bodyPr>
          <a:lstStyle/>
          <a:p>
            <a:pPr eaLnBrk="1" hangingPunct="1"/>
            <a:r>
              <a:rPr lang="en-US" altLang="en-US" sz="4000"/>
              <a:t>The “Revolutionary War”</a:t>
            </a:r>
          </a:p>
        </p:txBody>
      </p:sp>
      <p:sp>
        <p:nvSpPr>
          <p:cNvPr id="26627" name="Rectangle 3"/>
          <p:cNvSpPr>
            <a:spLocks noGrp="1" noChangeArrowheads="1"/>
          </p:cNvSpPr>
          <p:nvPr>
            <p:ph type="body" idx="1"/>
          </p:nvPr>
        </p:nvSpPr>
        <p:spPr>
          <a:xfrm>
            <a:off x="754602" y="990599"/>
            <a:ext cx="9456198" cy="5694285"/>
          </a:xfrm>
        </p:spPr>
        <p:txBody>
          <a:bodyPr/>
          <a:lstStyle/>
          <a:p>
            <a:pPr eaLnBrk="1" hangingPunct="1">
              <a:lnSpc>
                <a:spcPct val="90000"/>
              </a:lnSpc>
            </a:pPr>
            <a:r>
              <a:rPr lang="en-US" altLang="en-US" sz="2400" dirty="0"/>
              <a:t>10/10/1911 Army units seized munitions depot &amp; prov gov-general in Wuchang, gained control of city of Wuchang</a:t>
            </a:r>
          </a:p>
          <a:p>
            <a:pPr eaLnBrk="1" hangingPunct="1">
              <a:lnSpc>
                <a:spcPct val="90000"/>
              </a:lnSpc>
            </a:pPr>
            <a:r>
              <a:rPr lang="en-US" altLang="en-US" sz="2400" dirty="0"/>
              <a:t>10/12   Fall of </a:t>
            </a:r>
            <a:r>
              <a:rPr lang="en-US" altLang="en-US" sz="2400" dirty="0" err="1"/>
              <a:t>Hanyang</a:t>
            </a:r>
            <a:r>
              <a:rPr lang="en-US" altLang="en-US" sz="2400" dirty="0"/>
              <a:t> &amp; Hankou to revs.</a:t>
            </a:r>
          </a:p>
          <a:p>
            <a:pPr eaLnBrk="1" hangingPunct="1">
              <a:lnSpc>
                <a:spcPct val="90000"/>
              </a:lnSpc>
            </a:pPr>
            <a:r>
              <a:rPr lang="en-US" altLang="en-US" sz="2400" dirty="0"/>
              <a:t>Li </a:t>
            </a:r>
            <a:r>
              <a:rPr lang="en-US" altLang="en-US" sz="2400" dirty="0" err="1"/>
              <a:t>Yuanhong</a:t>
            </a:r>
            <a:r>
              <a:rPr lang="en-US" altLang="en-US" sz="2400" dirty="0"/>
              <a:t> (Hubei New Army brigade commander) became military gov. of Hubei; Tang </a:t>
            </a:r>
            <a:r>
              <a:rPr lang="en-US" altLang="en-US" sz="2400" dirty="0" err="1"/>
              <a:t>Hualong</a:t>
            </a:r>
            <a:r>
              <a:rPr lang="en-US" altLang="en-US" sz="2400" dirty="0"/>
              <a:t> (chairman of Hubei prov assembly) chief exec of revolutionary govt in Hubei</a:t>
            </a:r>
          </a:p>
          <a:p>
            <a:pPr eaLnBrk="1" hangingPunct="1">
              <a:lnSpc>
                <a:spcPct val="90000"/>
              </a:lnSpc>
            </a:pPr>
            <a:r>
              <a:rPr lang="en-US" altLang="en-US" sz="2400" dirty="0"/>
              <a:t>Li (Tang) (1) issued telegrams to other provinces and municipalities, urging declarations of independence from Qing govt; (2) urged foreign consuls in Wuhan to stay neutral: Methods worked</a:t>
            </a:r>
          </a:p>
          <a:p>
            <a:pPr eaLnBrk="1" hangingPunct="1">
              <a:lnSpc>
                <a:spcPct val="90000"/>
              </a:lnSpc>
            </a:pPr>
            <a:r>
              <a:rPr lang="en-US" altLang="en-US" sz="2400" dirty="0"/>
              <a:t>The War:  Qing govt recovers Hankou &amp; </a:t>
            </a:r>
            <a:r>
              <a:rPr lang="en-US" altLang="en-US" sz="2400" dirty="0" err="1"/>
              <a:t>Hanyang</a:t>
            </a:r>
            <a:r>
              <a:rPr lang="en-US" altLang="en-US" sz="2400" dirty="0"/>
              <a:t> in November, but loses Shanghai &amp; Nanjing in December</a:t>
            </a:r>
          </a:p>
          <a:p>
            <a:pPr eaLnBrk="1" hangingPunct="1">
              <a:lnSpc>
                <a:spcPct val="90000"/>
              </a:lnSpc>
            </a:pPr>
            <a:endParaRPr lang="en-US" alt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FF07E-63D8-F2FE-39E2-BE56A3661308}"/>
              </a:ext>
            </a:extLst>
          </p:cNvPr>
          <p:cNvSpPr>
            <a:spLocks noGrp="1"/>
          </p:cNvSpPr>
          <p:nvPr>
            <p:ph type="title"/>
          </p:nvPr>
        </p:nvSpPr>
        <p:spPr/>
        <p:txBody>
          <a:bodyPr>
            <a:normAutofit fontScale="90000"/>
          </a:bodyPr>
          <a:lstStyle/>
          <a:p>
            <a:r>
              <a:rPr lang="en-US" sz="4400" dirty="0"/>
              <a:t>The contested terrain of Chinese “nationalism”</a:t>
            </a:r>
            <a:br>
              <a:rPr lang="en-US" sz="4400" dirty="0"/>
            </a:br>
            <a:endParaRPr lang="en-US" dirty="0"/>
          </a:p>
        </p:txBody>
      </p:sp>
      <p:sp>
        <p:nvSpPr>
          <p:cNvPr id="3" name="Content Placeholder 2">
            <a:extLst>
              <a:ext uri="{FF2B5EF4-FFF2-40B4-BE49-F238E27FC236}">
                <a16:creationId xmlns:a16="http://schemas.microsoft.com/office/drawing/2014/main" id="{5ABD438E-E648-2A97-559B-E5B9F22653DC}"/>
              </a:ext>
            </a:extLst>
          </p:cNvPr>
          <p:cNvSpPr>
            <a:spLocks noGrp="1"/>
          </p:cNvSpPr>
          <p:nvPr>
            <p:ph idx="1"/>
          </p:nvPr>
        </p:nvSpPr>
        <p:spPr>
          <a:xfrm>
            <a:off x="301841" y="1189608"/>
            <a:ext cx="11051959" cy="5303267"/>
          </a:xfrm>
        </p:spPr>
        <p:txBody>
          <a:bodyPr>
            <a:normAutofit/>
          </a:bodyPr>
          <a:lstStyle/>
          <a:p>
            <a:r>
              <a:rPr lang="en-US" dirty="0"/>
              <a:t>While enamored by the model of European nation states, at least three, if not more, strands that often OVERLAP in the context of emergence of nationalism in China</a:t>
            </a:r>
          </a:p>
          <a:p>
            <a:r>
              <a:rPr lang="en-US" sz="2600" b="1" i="0" u="none" strike="noStrike" baseline="0" dirty="0"/>
              <a:t>ANTI MANCHU sentiment</a:t>
            </a:r>
          </a:p>
          <a:p>
            <a:r>
              <a:rPr lang="en-US" sz="2600" b="1" dirty="0"/>
              <a:t>A</a:t>
            </a:r>
            <a:r>
              <a:rPr lang="en-US" sz="2600" b="1" i="0" u="none" strike="noStrike" baseline="0" dirty="0"/>
              <a:t>nti Foreign sentiment</a:t>
            </a:r>
          </a:p>
          <a:p>
            <a:r>
              <a:rPr lang="en-US" sz="2600" b="1" i="0" u="none" strike="noStrike" baseline="0" dirty="0"/>
              <a:t>Regional Identities </a:t>
            </a:r>
            <a:endParaRPr lang="en-US" sz="2600" dirty="0"/>
          </a:p>
          <a:p>
            <a:pPr>
              <a:buFont typeface="Wingdings" pitchFamily="2" charset="2"/>
              <a:buChar char="ü"/>
            </a:pPr>
            <a:r>
              <a:rPr lang="en-US" sz="2800" dirty="0"/>
              <a:t>The tripartism of modern Chinese nationalism:</a:t>
            </a:r>
          </a:p>
          <a:p>
            <a:pPr>
              <a:buFont typeface="Wingdings" pitchFamily="2" charset="2"/>
              <a:buNone/>
            </a:pPr>
            <a:r>
              <a:rPr lang="en-US" sz="2800" dirty="0"/>
              <a:t>	China as a nation</a:t>
            </a:r>
          </a:p>
          <a:p>
            <a:pPr>
              <a:buFont typeface="Wingdings" pitchFamily="2" charset="2"/>
              <a:buNone/>
            </a:pPr>
            <a:r>
              <a:rPr lang="en-US" sz="2800" dirty="0"/>
              <a:t>	Anti-Manchu nationalism</a:t>
            </a:r>
          </a:p>
          <a:p>
            <a:pPr>
              <a:buFont typeface="Wingdings" pitchFamily="2" charset="2"/>
              <a:buNone/>
            </a:pPr>
            <a:r>
              <a:rPr lang="en-US" sz="2800" dirty="0"/>
              <a:t>	Centralism vs. division &amp; regionalism</a:t>
            </a:r>
          </a:p>
          <a:p>
            <a:pPr>
              <a:buFont typeface="Wingdings" pitchFamily="2" charset="2"/>
              <a:buNone/>
            </a:pPr>
            <a:r>
              <a:rPr lang="en-US" sz="2800" dirty="0"/>
              <a:t>	For many, the resolution was synthesis: A new China: a Nation of nations</a:t>
            </a:r>
          </a:p>
          <a:p>
            <a:endParaRPr lang="en-US" dirty="0"/>
          </a:p>
        </p:txBody>
      </p:sp>
    </p:spTree>
    <p:extLst>
      <p:ext uri="{BB962C8B-B14F-4D97-AF65-F5344CB8AC3E}">
        <p14:creationId xmlns:p14="http://schemas.microsoft.com/office/powerpoint/2010/main" val="577265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B7137-1FC0-E209-8E19-C1476AD4638F}"/>
              </a:ext>
            </a:extLst>
          </p:cNvPr>
          <p:cNvSpPr>
            <a:spLocks noGrp="1"/>
          </p:cNvSpPr>
          <p:nvPr>
            <p:ph type="title"/>
          </p:nvPr>
        </p:nvSpPr>
        <p:spPr>
          <a:xfrm>
            <a:off x="838200" y="76201"/>
            <a:ext cx="10515600" cy="1142999"/>
          </a:xfrm>
        </p:spPr>
        <p:txBody>
          <a:bodyPr/>
          <a:lstStyle/>
          <a:p>
            <a:r>
              <a:rPr lang="en-US" dirty="0"/>
              <a:t>Yuan </a:t>
            </a:r>
            <a:r>
              <a:rPr lang="en-US" dirty="0" err="1"/>
              <a:t>Shikai</a:t>
            </a:r>
            <a:endParaRPr lang="en-US" dirty="0"/>
          </a:p>
        </p:txBody>
      </p:sp>
      <p:sp>
        <p:nvSpPr>
          <p:cNvPr id="5" name="Content Placeholder 4">
            <a:extLst>
              <a:ext uri="{FF2B5EF4-FFF2-40B4-BE49-F238E27FC236}">
                <a16:creationId xmlns:a16="http://schemas.microsoft.com/office/drawing/2014/main" id="{2EFF4224-5738-054A-8ECD-AFFA5034B2EA}"/>
              </a:ext>
            </a:extLst>
          </p:cNvPr>
          <p:cNvSpPr>
            <a:spLocks noGrp="1"/>
          </p:cNvSpPr>
          <p:nvPr>
            <p:ph sz="half" idx="1"/>
          </p:nvPr>
        </p:nvSpPr>
        <p:spPr>
          <a:xfrm>
            <a:off x="104775" y="1438276"/>
            <a:ext cx="7707575" cy="5343524"/>
          </a:xfrm>
        </p:spPr>
        <p:txBody>
          <a:bodyPr>
            <a:normAutofit fontScale="92500" lnSpcReduction="20000"/>
          </a:bodyPr>
          <a:lstStyle/>
          <a:p>
            <a:r>
              <a:rPr lang="en-US" dirty="0"/>
              <a:t>A Qing official and military commander of the New Army 1895</a:t>
            </a:r>
          </a:p>
          <a:p>
            <a:r>
              <a:rPr lang="en-US" dirty="0"/>
              <a:t>A reformist, he was quite possibly also part of the coup that defeated the 100 Days’ Reforms</a:t>
            </a:r>
          </a:p>
          <a:p>
            <a:r>
              <a:rPr lang="en-US" dirty="0"/>
              <a:t>His </a:t>
            </a:r>
            <a:r>
              <a:rPr lang="en-US" dirty="0" err="1"/>
              <a:t>Beiyang</a:t>
            </a:r>
            <a:r>
              <a:rPr lang="en-US" dirty="0"/>
              <a:t> Army was probably the most powerful military force in China in the early 20</a:t>
            </a:r>
            <a:r>
              <a:rPr lang="en-US" baseline="30000" dirty="0"/>
              <a:t>th</a:t>
            </a:r>
            <a:r>
              <a:rPr lang="en-US" dirty="0"/>
              <a:t> C</a:t>
            </a:r>
          </a:p>
          <a:p>
            <a:r>
              <a:rPr lang="en-US" dirty="0"/>
              <a:t>A wily political actor and military figure, Yuan was close to the Empress </a:t>
            </a:r>
            <a:r>
              <a:rPr lang="en-US" dirty="0" err="1"/>
              <a:t>Cixi</a:t>
            </a:r>
            <a:r>
              <a:rPr lang="en-US" dirty="0"/>
              <a:t> and was sent to exile after her death in 1908 though retained the loyalty of the </a:t>
            </a:r>
            <a:r>
              <a:rPr lang="en-US" dirty="0" err="1"/>
              <a:t>Beiyang</a:t>
            </a:r>
            <a:r>
              <a:rPr lang="en-US" dirty="0"/>
              <a:t> army</a:t>
            </a:r>
          </a:p>
          <a:p>
            <a:r>
              <a:rPr lang="en-US" dirty="0"/>
              <a:t>The Manchu court turned to Yuan to defeat the revolutionaries</a:t>
            </a:r>
          </a:p>
          <a:p>
            <a:r>
              <a:rPr lang="en-US" dirty="0"/>
              <a:t>Yuan instead negotiated with revolutionaries and arranged for the abdication of the emperor and was declared the first President of the new Republic</a:t>
            </a:r>
          </a:p>
          <a:p>
            <a:endParaRPr lang="en-US" dirty="0"/>
          </a:p>
        </p:txBody>
      </p:sp>
      <p:pic>
        <p:nvPicPr>
          <p:cNvPr id="7" name="Content Placeholder 6">
            <a:extLst>
              <a:ext uri="{FF2B5EF4-FFF2-40B4-BE49-F238E27FC236}">
                <a16:creationId xmlns:a16="http://schemas.microsoft.com/office/drawing/2014/main" id="{355E5EDD-C526-AA01-D773-AC40A268D13E}"/>
              </a:ext>
            </a:extLst>
          </p:cNvPr>
          <p:cNvPicPr>
            <a:picLocks noGrp="1" noChangeAspect="1"/>
          </p:cNvPicPr>
          <p:nvPr>
            <p:ph sz="half" idx="2"/>
          </p:nvPr>
        </p:nvPicPr>
        <p:blipFill>
          <a:blip r:embed="rId2"/>
          <a:stretch>
            <a:fillRect/>
          </a:stretch>
        </p:blipFill>
        <p:spPr>
          <a:xfrm>
            <a:off x="8105187" y="1219200"/>
            <a:ext cx="3248613" cy="4314824"/>
          </a:xfrm>
          <a:prstGeom prst="rect">
            <a:avLst/>
          </a:prstGeom>
        </p:spPr>
      </p:pic>
    </p:spTree>
    <p:extLst>
      <p:ext uri="{BB962C8B-B14F-4D97-AF65-F5344CB8AC3E}">
        <p14:creationId xmlns:p14="http://schemas.microsoft.com/office/powerpoint/2010/main" val="2846270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828800" y="0"/>
            <a:ext cx="8305800" cy="1143000"/>
          </a:xfrm>
        </p:spPr>
        <p:txBody>
          <a:bodyPr/>
          <a:lstStyle/>
          <a:p>
            <a:pPr eaLnBrk="1" hangingPunct="1"/>
            <a:r>
              <a:rPr lang="en-US" altLang="en-US" sz="4000" dirty="0"/>
              <a:t>The New Republic</a:t>
            </a:r>
          </a:p>
        </p:txBody>
      </p:sp>
      <p:sp>
        <p:nvSpPr>
          <p:cNvPr id="27651" name="Rectangle 3"/>
          <p:cNvSpPr>
            <a:spLocks noGrp="1" noChangeArrowheads="1"/>
          </p:cNvSpPr>
          <p:nvPr>
            <p:ph type="body" idx="1"/>
          </p:nvPr>
        </p:nvSpPr>
        <p:spPr>
          <a:xfrm>
            <a:off x="985421" y="1143000"/>
            <a:ext cx="9225379" cy="5334000"/>
          </a:xfrm>
        </p:spPr>
        <p:txBody>
          <a:bodyPr>
            <a:normAutofit fontScale="92500"/>
          </a:bodyPr>
          <a:lstStyle/>
          <a:p>
            <a:pPr eaLnBrk="1" hangingPunct="1">
              <a:lnSpc>
                <a:spcPct val="90000"/>
              </a:lnSpc>
            </a:pPr>
            <a:r>
              <a:rPr lang="en-US" altLang="en-US" dirty="0"/>
              <a:t>12/25/1911 Sun </a:t>
            </a:r>
            <a:r>
              <a:rPr lang="en-US" altLang="en-US" dirty="0" err="1"/>
              <a:t>Yat-sen</a:t>
            </a:r>
            <a:r>
              <a:rPr lang="en-US" altLang="en-US" dirty="0"/>
              <a:t> returned to Shanghai from the US via Britain &amp; France; 12/29 elected provisional president of the Republic of China (Li </a:t>
            </a:r>
            <a:r>
              <a:rPr lang="en-US" altLang="en-US" dirty="0" err="1"/>
              <a:t>Yuanhong</a:t>
            </a:r>
            <a:r>
              <a:rPr lang="en-US" altLang="en-US" dirty="0"/>
              <a:t>: provisional VP; Huang Xing: Min. of War)</a:t>
            </a:r>
          </a:p>
          <a:p>
            <a:pPr eaLnBrk="1" hangingPunct="1">
              <a:lnSpc>
                <a:spcPct val="90000"/>
              </a:lnSpc>
            </a:pPr>
            <a:r>
              <a:rPr lang="en-US" altLang="en-US" dirty="0"/>
              <a:t>Yuan negotiates with Sun </a:t>
            </a:r>
            <a:r>
              <a:rPr lang="en-US" altLang="en-US" dirty="0" err="1"/>
              <a:t>Yat-sen</a:t>
            </a:r>
            <a:r>
              <a:rPr lang="en-US" altLang="en-US" dirty="0"/>
              <a:t> to provisionally take the post of President</a:t>
            </a:r>
          </a:p>
          <a:p>
            <a:pPr eaLnBrk="1" hangingPunct="1">
              <a:lnSpc>
                <a:spcPct val="90000"/>
              </a:lnSpc>
            </a:pPr>
            <a:r>
              <a:rPr lang="en-US" altLang="en-US" b="1" dirty="0"/>
              <a:t>January 1, 1912  Declared 1</a:t>
            </a:r>
            <a:r>
              <a:rPr lang="en-US" altLang="en-US" b="1" baseline="30000" dirty="0"/>
              <a:t>st</a:t>
            </a:r>
            <a:r>
              <a:rPr lang="en-US" altLang="en-US" b="1" dirty="0"/>
              <a:t> day of the Republic of China in Nanjing </a:t>
            </a:r>
          </a:p>
          <a:p>
            <a:r>
              <a:rPr lang="en-US" altLang="en-US" dirty="0"/>
              <a:t>YSK  STATE centric, holds elections 1913 but then outlaws the main nationalist party, the GUOMINDANG (GMD) [the new name for the old </a:t>
            </a:r>
            <a:r>
              <a:rPr lang="en-US" altLang="en-US" dirty="0" err="1"/>
              <a:t>Tongmenghui</a:t>
            </a:r>
            <a:r>
              <a:rPr lang="en-US" altLang="en-US" dirty="0"/>
              <a:t> or Revolutionary Alliance]</a:t>
            </a:r>
          </a:p>
          <a:p>
            <a:r>
              <a:rPr lang="en-US" altLang="en-US" dirty="0"/>
              <a:t>Yuan even tries to have himself declare Emperor but dies in 1916. In the middle of WWI.</a:t>
            </a:r>
          </a:p>
          <a:p>
            <a:pPr eaLnBrk="1" hangingPunct="1">
              <a:lnSpc>
                <a:spcPct val="90000"/>
              </a:lnSpc>
              <a:buFontTx/>
              <a:buNone/>
            </a:pPr>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165"/>
            <a:ext cx="10515600" cy="1260629"/>
          </a:xfrm>
        </p:spPr>
        <p:txBody>
          <a:bodyPr/>
          <a:lstStyle/>
          <a:p>
            <a:r>
              <a:rPr lang="en-US" dirty="0"/>
              <a:t>Limitations of the 1911 Revolution</a:t>
            </a:r>
          </a:p>
        </p:txBody>
      </p:sp>
      <p:sp>
        <p:nvSpPr>
          <p:cNvPr id="3" name="Content Placeholder 2"/>
          <p:cNvSpPr>
            <a:spLocks noGrp="1"/>
          </p:cNvSpPr>
          <p:nvPr>
            <p:ph idx="1"/>
          </p:nvPr>
        </p:nvSpPr>
        <p:spPr>
          <a:xfrm>
            <a:off x="838200" y="1470454"/>
            <a:ext cx="10515600" cy="5151352"/>
          </a:xfrm>
        </p:spPr>
        <p:txBody>
          <a:bodyPr>
            <a:normAutofit lnSpcReduction="10000"/>
          </a:bodyPr>
          <a:lstStyle/>
          <a:p>
            <a:r>
              <a:rPr lang="en-US" dirty="0"/>
              <a:t>Sun </a:t>
            </a:r>
            <a:r>
              <a:rPr lang="en-US" dirty="0" err="1"/>
              <a:t>Yat</a:t>
            </a:r>
            <a:r>
              <a:rPr lang="en-US" dirty="0"/>
              <a:t> Sen’s GMD outlawed, Yuan </a:t>
            </a:r>
            <a:r>
              <a:rPr lang="en-US" dirty="0" err="1"/>
              <a:t>Shikai’s</a:t>
            </a:r>
            <a:r>
              <a:rPr lang="en-US" dirty="0"/>
              <a:t> connections with rural gentry, attempts to become a monarch, failed negotiations with Western powers and Japan</a:t>
            </a:r>
          </a:p>
          <a:p>
            <a:r>
              <a:rPr lang="en-US" dirty="0"/>
              <a:t>The emergence of WARLORDISM  (China virtually divided into warlord-led provinces [there were differences among them, some even progressive] 1916-1927)</a:t>
            </a:r>
          </a:p>
          <a:p>
            <a:r>
              <a:rPr lang="en-US" dirty="0"/>
              <a:t>The seeds of a warlord system in Qing history: The post-Taiping environment and the late-19th C military reforms</a:t>
            </a:r>
          </a:p>
          <a:p>
            <a:r>
              <a:rPr lang="en-US" dirty="0"/>
              <a:t>Continued Western Imperialism in China</a:t>
            </a:r>
          </a:p>
          <a:p>
            <a:r>
              <a:rPr lang="en-US" dirty="0"/>
              <a:t>Japanese Imperialism</a:t>
            </a:r>
          </a:p>
          <a:p>
            <a:r>
              <a:rPr lang="en-US" dirty="0"/>
              <a:t>Revolution needed RESTRUCTURING, Nationalism needed to be rethought</a:t>
            </a:r>
          </a:p>
        </p:txBody>
      </p:sp>
    </p:spTree>
    <p:extLst>
      <p:ext uri="{BB962C8B-B14F-4D97-AF65-F5344CB8AC3E}">
        <p14:creationId xmlns:p14="http://schemas.microsoft.com/office/powerpoint/2010/main" val="2111125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Two sorts of responses </a:t>
            </a:r>
          </a:p>
        </p:txBody>
      </p:sp>
      <p:sp>
        <p:nvSpPr>
          <p:cNvPr id="5" name="Text Placeholder 4"/>
          <p:cNvSpPr>
            <a:spLocks noGrp="1"/>
          </p:cNvSpPr>
          <p:nvPr>
            <p:ph type="body" idx="1"/>
          </p:nvPr>
        </p:nvSpPr>
        <p:spPr/>
        <p:txBody>
          <a:bodyPr/>
          <a:lstStyle/>
          <a:p>
            <a:r>
              <a:rPr lang="en-US" dirty="0"/>
              <a:t>State-Centric</a:t>
            </a:r>
          </a:p>
        </p:txBody>
      </p:sp>
      <p:sp>
        <p:nvSpPr>
          <p:cNvPr id="6" name="Content Placeholder 5"/>
          <p:cNvSpPr>
            <a:spLocks noGrp="1"/>
          </p:cNvSpPr>
          <p:nvPr>
            <p:ph sz="half" idx="2"/>
          </p:nvPr>
        </p:nvSpPr>
        <p:spPr/>
        <p:txBody>
          <a:bodyPr>
            <a:normAutofit fontScale="92500" lnSpcReduction="20000"/>
          </a:bodyPr>
          <a:lstStyle/>
          <a:p>
            <a:r>
              <a:rPr lang="en-US" dirty="0"/>
              <a:t>Yuan </a:t>
            </a:r>
            <a:r>
              <a:rPr lang="en-US" dirty="0" err="1"/>
              <a:t>Shikai</a:t>
            </a:r>
            <a:r>
              <a:rPr lang="en-US" dirty="0"/>
              <a:t> type:  Strengthen State</a:t>
            </a:r>
          </a:p>
          <a:p>
            <a:r>
              <a:rPr lang="en-US" dirty="0"/>
              <a:t>Military Academies and strengthening of state institutions</a:t>
            </a:r>
          </a:p>
          <a:p>
            <a:r>
              <a:rPr lang="en-US" dirty="0"/>
              <a:t>Chiang Kai </a:t>
            </a:r>
            <a:r>
              <a:rPr lang="en-US" dirty="0" err="1"/>
              <a:t>Shek’s</a:t>
            </a:r>
            <a:r>
              <a:rPr lang="en-US" dirty="0"/>
              <a:t> later approaches</a:t>
            </a:r>
          </a:p>
          <a:p>
            <a:r>
              <a:rPr lang="en-US" dirty="0"/>
              <a:t>Later, post revolutionary, CCP State</a:t>
            </a:r>
          </a:p>
          <a:p>
            <a:r>
              <a:rPr lang="en-US" dirty="0"/>
              <a:t>THIS MAY BE SEEN AS COMPARABLE TO OTHER EXAMPLES OF “NATIONALISM FROM ABOVE” THAT WE WILL EXAMINE (particularly Meiji era)</a:t>
            </a:r>
          </a:p>
          <a:p>
            <a:endParaRPr lang="en-US" dirty="0"/>
          </a:p>
        </p:txBody>
      </p:sp>
      <p:sp>
        <p:nvSpPr>
          <p:cNvPr id="7" name="Text Placeholder 6"/>
          <p:cNvSpPr>
            <a:spLocks noGrp="1"/>
          </p:cNvSpPr>
          <p:nvPr>
            <p:ph type="body" sz="quarter" idx="3"/>
          </p:nvPr>
        </p:nvSpPr>
        <p:spPr/>
        <p:txBody>
          <a:bodyPr/>
          <a:lstStyle/>
          <a:p>
            <a:r>
              <a:rPr lang="en-US" dirty="0"/>
              <a:t>People Centric	</a:t>
            </a:r>
          </a:p>
        </p:txBody>
      </p:sp>
      <p:sp>
        <p:nvSpPr>
          <p:cNvPr id="8" name="Content Placeholder 7"/>
          <p:cNvSpPr>
            <a:spLocks noGrp="1"/>
          </p:cNvSpPr>
          <p:nvPr>
            <p:ph sz="quarter" idx="4"/>
          </p:nvPr>
        </p:nvSpPr>
        <p:spPr/>
        <p:txBody>
          <a:bodyPr/>
          <a:lstStyle/>
          <a:p>
            <a:r>
              <a:rPr lang="en-US" dirty="0"/>
              <a:t>New Culture Movement</a:t>
            </a:r>
          </a:p>
          <a:p>
            <a:r>
              <a:rPr lang="en-US" dirty="0"/>
              <a:t>May Fourth Incident</a:t>
            </a:r>
          </a:p>
          <a:p>
            <a:r>
              <a:rPr lang="en-US" dirty="0"/>
              <a:t>May Fourth Movement</a:t>
            </a:r>
          </a:p>
          <a:p>
            <a:r>
              <a:rPr lang="en-US" dirty="0"/>
              <a:t>Birth of the CCP</a:t>
            </a:r>
          </a:p>
          <a:p>
            <a:r>
              <a:rPr lang="en-US" dirty="0"/>
              <a:t>THESE MORE OF “NATIONALISM FROM BELOW” MODEL THAT WE WILL  BRIEFLY DISCUSS FOR INDIA</a:t>
            </a:r>
          </a:p>
        </p:txBody>
      </p:sp>
    </p:spTree>
    <p:extLst>
      <p:ext uri="{BB962C8B-B14F-4D97-AF65-F5344CB8AC3E}">
        <p14:creationId xmlns:p14="http://schemas.microsoft.com/office/powerpoint/2010/main" val="862743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1"/>
            <a:ext cx="10515600" cy="1285047"/>
          </a:xfrm>
        </p:spPr>
        <p:txBody>
          <a:bodyPr>
            <a:normAutofit fontScale="90000"/>
          </a:bodyPr>
          <a:lstStyle/>
          <a:p>
            <a:r>
              <a:rPr lang="en-US" dirty="0"/>
              <a:t>Sun </a:t>
            </a:r>
            <a:r>
              <a:rPr lang="en-US" dirty="0" err="1"/>
              <a:t>Yat-sen</a:t>
            </a:r>
            <a:r>
              <a:rPr lang="en-US" dirty="0"/>
              <a:t> (SYS) and the </a:t>
            </a:r>
            <a:r>
              <a:rPr lang="en-US" dirty="0" err="1"/>
              <a:t>Guomindang</a:t>
            </a:r>
            <a:r>
              <a:rPr lang="en-US" dirty="0"/>
              <a:t> (GMD)	</a:t>
            </a:r>
          </a:p>
        </p:txBody>
      </p:sp>
      <p:sp>
        <p:nvSpPr>
          <p:cNvPr id="8" name="Content Placeholder 7"/>
          <p:cNvSpPr>
            <a:spLocks noGrp="1"/>
          </p:cNvSpPr>
          <p:nvPr>
            <p:ph idx="1"/>
          </p:nvPr>
        </p:nvSpPr>
        <p:spPr>
          <a:xfrm>
            <a:off x="838200" y="1254812"/>
            <a:ext cx="10515600" cy="5603188"/>
          </a:xfrm>
        </p:spPr>
        <p:txBody>
          <a:bodyPr>
            <a:normAutofit/>
          </a:bodyPr>
          <a:lstStyle/>
          <a:p>
            <a:r>
              <a:rPr lang="en-US" dirty="0"/>
              <a:t>At different times, represent both of the responses</a:t>
            </a:r>
          </a:p>
          <a:p>
            <a:r>
              <a:rPr lang="en-US" dirty="0"/>
              <a:t>Sun </a:t>
            </a:r>
            <a:r>
              <a:rPr lang="en-US" dirty="0" err="1"/>
              <a:t>Yat-sen</a:t>
            </a:r>
            <a:r>
              <a:rPr lang="en-US" dirty="0"/>
              <a:t> was an idealistic, but not much of a political and certainly no military organizer</a:t>
            </a:r>
          </a:p>
          <a:p>
            <a:pPr lvl="1"/>
            <a:r>
              <a:rPr lang="en-US" dirty="0"/>
              <a:t>From Guangdong province, educated in Hawaii and travel in west.  Dreams of establishing a republic. Creates an organization called the TONGMENGHUI or REVOLUTIONARY ALLIANCE, which later became the GUOMINDANG (nationalist party) after elections and new parliament of Feb 1913</a:t>
            </a:r>
          </a:p>
          <a:p>
            <a:r>
              <a:rPr lang="en-US" dirty="0"/>
              <a:t>SYS not committed to a single ideology.  Three Principles: nationalism, democracy and  and “people’s livelihood” </a:t>
            </a:r>
          </a:p>
          <a:p>
            <a:r>
              <a:rPr lang="en-US" dirty="0"/>
              <a:t>GMD (much like INC in India) was a mix of all sorts of people.  Some were leftists with Communist sympathies, others like Chiang Kai-shek, were more of military men, and quite anti-communist.  Many others were simply opportunists!!</a:t>
            </a:r>
          </a:p>
          <a:p>
            <a:endParaRPr lang="en-US" dirty="0"/>
          </a:p>
          <a:p>
            <a:endParaRPr lang="en-US" dirty="0"/>
          </a:p>
        </p:txBody>
      </p:sp>
    </p:spTree>
    <p:extLst>
      <p:ext uri="{BB962C8B-B14F-4D97-AF65-F5344CB8AC3E}">
        <p14:creationId xmlns:p14="http://schemas.microsoft.com/office/powerpoint/2010/main" val="321982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for Cultural (People-Centric) Nationalism </a:t>
            </a:r>
          </a:p>
        </p:txBody>
      </p:sp>
      <p:sp>
        <p:nvSpPr>
          <p:cNvPr id="3" name="Content Placeholder 2"/>
          <p:cNvSpPr>
            <a:spLocks noGrp="1"/>
          </p:cNvSpPr>
          <p:nvPr>
            <p:ph idx="1"/>
          </p:nvPr>
        </p:nvSpPr>
        <p:spPr>
          <a:xfrm>
            <a:off x="838200" y="1690687"/>
            <a:ext cx="10515600" cy="5080815"/>
          </a:xfrm>
        </p:spPr>
        <p:txBody>
          <a:bodyPr>
            <a:normAutofit lnSpcReduction="10000"/>
          </a:bodyPr>
          <a:lstStyle/>
          <a:p>
            <a:r>
              <a:rPr lang="en-US" dirty="0"/>
              <a:t>Cultural and intellectual trends were blooming in the second decade of the 20thC: perhaps political confusion and uncertainly led intellectuals and even common people to start thinking about and offering opinions about the nature of Chinese society and the politics</a:t>
            </a:r>
          </a:p>
          <a:p>
            <a:r>
              <a:rPr lang="en-US" dirty="0"/>
              <a:t>Also an economic context: In URBAN areas, despite confusion, economy doing well, new industries, factories, and working class</a:t>
            </a:r>
          </a:p>
          <a:p>
            <a:r>
              <a:rPr lang="en-US" dirty="0"/>
              <a:t>Because new industrialization almost always brutal, new working-class organizations. In 1921 Chinese Communist Party (CCP) formed, though minuscule certainly does contribute to new ferment</a:t>
            </a:r>
          </a:p>
          <a:p>
            <a:r>
              <a:rPr lang="en-US" dirty="0"/>
              <a:t>Chinese students returning from Japan contribute to this</a:t>
            </a:r>
          </a:p>
          <a:p>
            <a:r>
              <a:rPr lang="en-US" dirty="0"/>
              <a:t>Presence of western enclaves is also a source of new ideas and institutions</a:t>
            </a:r>
          </a:p>
          <a:p>
            <a:endParaRPr lang="en-US" dirty="0"/>
          </a:p>
          <a:p>
            <a:endParaRPr lang="en-US" dirty="0"/>
          </a:p>
        </p:txBody>
      </p:sp>
    </p:spTree>
    <p:extLst>
      <p:ext uri="{BB962C8B-B14F-4D97-AF65-F5344CB8AC3E}">
        <p14:creationId xmlns:p14="http://schemas.microsoft.com/office/powerpoint/2010/main" val="2447570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Culture (May 4</a:t>
            </a:r>
            <a:r>
              <a:rPr lang="en-US" baseline="30000" dirty="0"/>
              <a:t>th</a:t>
            </a:r>
            <a:r>
              <a:rPr lang="en-US" dirty="0"/>
              <a:t>) Movement</a:t>
            </a:r>
          </a:p>
        </p:txBody>
      </p:sp>
      <p:sp>
        <p:nvSpPr>
          <p:cNvPr id="3" name="Content Placeholder 2"/>
          <p:cNvSpPr>
            <a:spLocks noGrp="1"/>
          </p:cNvSpPr>
          <p:nvPr>
            <p:ph idx="1"/>
          </p:nvPr>
        </p:nvSpPr>
        <p:spPr>
          <a:xfrm>
            <a:off x="838200" y="1433384"/>
            <a:ext cx="10515600" cy="5301047"/>
          </a:xfrm>
        </p:spPr>
        <p:txBody>
          <a:bodyPr>
            <a:normAutofit fontScale="92500" lnSpcReduction="10000"/>
          </a:bodyPr>
          <a:lstStyle/>
          <a:p>
            <a:r>
              <a:rPr lang="en-US" dirty="0"/>
              <a:t>Chen DU-XIU (magazine </a:t>
            </a:r>
            <a:r>
              <a:rPr lang="en-US" i="1" dirty="0"/>
              <a:t>New Youth</a:t>
            </a:r>
            <a:r>
              <a:rPr lang="en-US" dirty="0"/>
              <a:t>) condemn old, attack tradition, Confucianism</a:t>
            </a:r>
          </a:p>
          <a:p>
            <a:endParaRPr lang="en-US" dirty="0"/>
          </a:p>
          <a:p>
            <a:r>
              <a:rPr lang="en-US" dirty="0"/>
              <a:t>Hu SHI   :  Adoption of BAI HUA (vernacular speech-based language) replace WEN YAN (classical written Chinese) </a:t>
            </a:r>
          </a:p>
          <a:p>
            <a:endParaRPr lang="en-US" dirty="0"/>
          </a:p>
          <a:p>
            <a:r>
              <a:rPr lang="en-US" dirty="0"/>
              <a:t>LU XUN: literature for social and political change! </a:t>
            </a:r>
          </a:p>
          <a:p>
            <a:endParaRPr lang="en-US" dirty="0"/>
          </a:p>
          <a:p>
            <a:r>
              <a:rPr lang="en-US" dirty="0"/>
              <a:t>All of these reflect new ideas of NATION.  Not about emperors, not about mandates of heaven, but an IMAGINED COMMUNITY of China!!</a:t>
            </a:r>
          </a:p>
          <a:p>
            <a:endParaRPr lang="en-US" dirty="0"/>
          </a:p>
          <a:p>
            <a:r>
              <a:rPr lang="en-US" dirty="0"/>
              <a:t>Ferment, usually referred to as the MAY 4</a:t>
            </a:r>
            <a:r>
              <a:rPr lang="en-US" baseline="30000" dirty="0"/>
              <a:t>th</a:t>
            </a:r>
            <a:r>
              <a:rPr lang="en-US" dirty="0"/>
              <a:t> MOVEMENT taking its name from an event on May 4</a:t>
            </a:r>
            <a:r>
              <a:rPr lang="en-US" baseline="30000" dirty="0"/>
              <a:t>th</a:t>
            </a:r>
            <a:r>
              <a:rPr lang="en-US" dirty="0"/>
              <a:t> 1919</a:t>
            </a:r>
          </a:p>
        </p:txBody>
      </p:sp>
    </p:spTree>
    <p:extLst>
      <p:ext uri="{BB962C8B-B14F-4D97-AF65-F5344CB8AC3E}">
        <p14:creationId xmlns:p14="http://schemas.microsoft.com/office/powerpoint/2010/main" val="3634068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5264"/>
          </a:xfrm>
        </p:spPr>
        <p:txBody>
          <a:bodyPr/>
          <a:lstStyle/>
          <a:p>
            <a:r>
              <a:rPr lang="en-US" dirty="0"/>
              <a:t>May 4</a:t>
            </a:r>
            <a:r>
              <a:rPr lang="en-US" baseline="30000" dirty="0"/>
              <a:t>th</a:t>
            </a:r>
            <a:r>
              <a:rPr lang="en-US" dirty="0"/>
              <a:t> Event</a:t>
            </a:r>
          </a:p>
        </p:txBody>
      </p:sp>
      <p:sp>
        <p:nvSpPr>
          <p:cNvPr id="3" name="Content Placeholder 2"/>
          <p:cNvSpPr>
            <a:spLocks noGrp="1"/>
          </p:cNvSpPr>
          <p:nvPr>
            <p:ph idx="1"/>
          </p:nvPr>
        </p:nvSpPr>
        <p:spPr>
          <a:xfrm>
            <a:off x="-1" y="1037968"/>
            <a:ext cx="12097265" cy="5721177"/>
          </a:xfrm>
        </p:spPr>
        <p:txBody>
          <a:bodyPr>
            <a:normAutofit fontScale="77500" lnSpcReduction="20000"/>
          </a:bodyPr>
          <a:lstStyle/>
          <a:p>
            <a:r>
              <a:rPr lang="en-US" dirty="0"/>
              <a:t>May 4</a:t>
            </a:r>
            <a:r>
              <a:rPr lang="en-US" baseline="30000" dirty="0"/>
              <a:t>th</a:t>
            </a:r>
            <a:r>
              <a:rPr lang="en-US" dirty="0"/>
              <a:t>, 1919, saw a student protest against treaty of Versailles, going to allow Japan to keep its colonial gains on the Chinese mainland</a:t>
            </a:r>
          </a:p>
          <a:p>
            <a:r>
              <a:rPr lang="en-US" dirty="0"/>
              <a:t>To understand this go back a little bit: A lot of was happening in China while WWI occur.  YSK in power, dies, still hope of nationalism  from above, that if China gives up “retrograde” and “backward” characteristics and seeks to be “modern” they will get support of western powers</a:t>
            </a:r>
          </a:p>
          <a:p>
            <a:r>
              <a:rPr lang="en-US" dirty="0"/>
              <a:t>100000 Chinese serve allied cause in WWI.  Hope to get </a:t>
            </a:r>
            <a:r>
              <a:rPr lang="en-US" dirty="0" err="1"/>
              <a:t>Shandung</a:t>
            </a:r>
            <a:r>
              <a:rPr lang="en-US" dirty="0"/>
              <a:t> peninsula back from Germany.  Japan joins WWI very late, acquire most of the peninsula while western powers busy in European war theater.  </a:t>
            </a:r>
          </a:p>
          <a:p>
            <a:r>
              <a:rPr lang="en-US" dirty="0"/>
              <a:t>Now, Japan makes its </a:t>
            </a:r>
            <a:r>
              <a:rPr lang="en-US" sz="3100" b="1" dirty="0"/>
              <a:t>21 demands </a:t>
            </a:r>
            <a:r>
              <a:rPr lang="en-US" dirty="0"/>
              <a:t>including control over china’s police force  </a:t>
            </a:r>
          </a:p>
          <a:p>
            <a:r>
              <a:rPr lang="en-US" dirty="0"/>
              <a:t>YSK cannot resist, also chose this inopportune time to make bid to become a new emperor!!  Major protests and YSK dies in 1916.</a:t>
            </a:r>
          </a:p>
          <a:p>
            <a:r>
              <a:rPr lang="en-US" dirty="0"/>
              <a:t>Versailles decision favoring Japan was the spark:  Violence and total disaffection with the new world, ripe for total change.  This was to start with May 4 and eventually culminate in Communist victory (but that’s a LONG time away)</a:t>
            </a:r>
          </a:p>
          <a:p>
            <a:r>
              <a:rPr lang="en-US" dirty="0"/>
              <a:t>Advocates of westernization, modernizers hoped for a lot from Woodrow Wilson and western powers, a world safe for democracy, self determination, nationalism, League of Nations, etc.  But found western powers did secret deal with Japan</a:t>
            </a:r>
          </a:p>
          <a:p>
            <a:r>
              <a:rPr lang="en-US" dirty="0"/>
              <a:t>3000 student protest, pressure Japan.  Arrested. Spark off FIRST MASS NATIONALIST movement, spread of nationalist culture and ideas.  Pressure government to fire the pro-Japanese minsters and refuse to sign Versailles</a:t>
            </a:r>
          </a:p>
          <a:p>
            <a:endParaRPr lang="en-US" dirty="0"/>
          </a:p>
          <a:p>
            <a:endParaRPr lang="en-US" dirty="0"/>
          </a:p>
        </p:txBody>
      </p:sp>
    </p:spTree>
    <p:extLst>
      <p:ext uri="{BB962C8B-B14F-4D97-AF65-F5344CB8AC3E}">
        <p14:creationId xmlns:p14="http://schemas.microsoft.com/office/powerpoint/2010/main" val="292067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May 4</a:t>
            </a:r>
            <a:r>
              <a:rPr lang="en-US" baseline="30000" dirty="0"/>
              <a:t>th</a:t>
            </a:r>
            <a:r>
              <a:rPr lang="en-US" dirty="0"/>
              <a:t> and possibilities </a:t>
            </a:r>
          </a:p>
        </p:txBody>
      </p:sp>
      <p:sp>
        <p:nvSpPr>
          <p:cNvPr id="3" name="Content Placeholder 2"/>
          <p:cNvSpPr>
            <a:spLocks noGrp="1"/>
          </p:cNvSpPr>
          <p:nvPr>
            <p:ph idx="1"/>
          </p:nvPr>
        </p:nvSpPr>
        <p:spPr>
          <a:xfrm>
            <a:off x="838200" y="1297459"/>
            <a:ext cx="10515600" cy="5387546"/>
          </a:xfrm>
        </p:spPr>
        <p:txBody>
          <a:bodyPr>
            <a:normAutofit/>
          </a:bodyPr>
          <a:lstStyle/>
          <a:p>
            <a:endParaRPr lang="en-US" dirty="0"/>
          </a:p>
          <a:p>
            <a:r>
              <a:rPr lang="en-US" dirty="0"/>
              <a:t>Politically this had </a:t>
            </a:r>
            <a:r>
              <a:rPr lang="en-US" b="1" dirty="0"/>
              <a:t>little impact: not on western powers, Japan or on landlords.  </a:t>
            </a:r>
          </a:p>
          <a:p>
            <a:r>
              <a:rPr lang="en-US" b="1" dirty="0"/>
              <a:t>The movement did, however,  lead to growth of new organizations like the national students union or CCP, and led to older political leaders like SYS wooing the new politicized classes  </a:t>
            </a:r>
          </a:p>
          <a:p>
            <a:r>
              <a:rPr lang="en-US" dirty="0"/>
              <a:t>BUT it was precisely BECAUSE this sort of awakening or ferment was </a:t>
            </a:r>
            <a:r>
              <a:rPr lang="en-US" b="1" i="1" dirty="0"/>
              <a:t>initially</a:t>
            </a:r>
            <a:r>
              <a:rPr lang="en-US" dirty="0"/>
              <a:t> confined to a small section of the society, among the intellectuals, that POLITICALLY, China of the early 20s remained dominated by WARLORDS.   To get beyond this, revolution would need restructuring, and need to </a:t>
            </a:r>
            <a:r>
              <a:rPr lang="en-US" b="1" i="1" dirty="0"/>
              <a:t>even think beyond the paradigm of liberal democratic nation-state</a:t>
            </a:r>
            <a:r>
              <a:rPr lang="en-US" dirty="0"/>
              <a:t>.</a:t>
            </a:r>
          </a:p>
          <a:p>
            <a:endParaRPr lang="en-US" dirty="0"/>
          </a:p>
        </p:txBody>
      </p:sp>
    </p:spTree>
    <p:extLst>
      <p:ext uri="{BB962C8B-B14F-4D97-AF65-F5344CB8AC3E}">
        <p14:creationId xmlns:p14="http://schemas.microsoft.com/office/powerpoint/2010/main" val="186472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2C0B-F14E-D175-7EA2-5231D160F421}"/>
              </a:ext>
            </a:extLst>
          </p:cNvPr>
          <p:cNvSpPr>
            <a:spLocks noGrp="1"/>
          </p:cNvSpPr>
          <p:nvPr>
            <p:ph type="title"/>
          </p:nvPr>
        </p:nvSpPr>
        <p:spPr/>
        <p:txBody>
          <a:bodyPr/>
          <a:lstStyle/>
          <a:p>
            <a:r>
              <a:rPr lang="en-US" dirty="0"/>
              <a:t>Approaches to Nationalism</a:t>
            </a:r>
          </a:p>
        </p:txBody>
      </p:sp>
      <p:sp>
        <p:nvSpPr>
          <p:cNvPr id="3" name="Content Placeholder 2">
            <a:extLst>
              <a:ext uri="{FF2B5EF4-FFF2-40B4-BE49-F238E27FC236}">
                <a16:creationId xmlns:a16="http://schemas.microsoft.com/office/drawing/2014/main" id="{444BD4E0-F257-5604-15EF-DDA0BA5FA93F}"/>
              </a:ext>
            </a:extLst>
          </p:cNvPr>
          <p:cNvSpPr>
            <a:spLocks noGrp="1"/>
          </p:cNvSpPr>
          <p:nvPr>
            <p:ph idx="1"/>
          </p:nvPr>
        </p:nvSpPr>
        <p:spPr>
          <a:xfrm>
            <a:off x="239697" y="1340528"/>
            <a:ext cx="11363418" cy="5517472"/>
          </a:xfrm>
        </p:spPr>
        <p:txBody>
          <a:bodyPr>
            <a:normAutofit/>
          </a:bodyPr>
          <a:lstStyle/>
          <a:p>
            <a:r>
              <a:rPr lang="en-US" dirty="0"/>
              <a:t>Two Approaches:</a:t>
            </a:r>
          </a:p>
          <a:p>
            <a:r>
              <a:rPr lang="en-US" dirty="0"/>
              <a:t>1. Calling for  Social, Cultural and Economic transformation in addition to POLITICAL CHANGE. </a:t>
            </a:r>
          </a:p>
          <a:p>
            <a:pPr lvl="1"/>
            <a:r>
              <a:rPr lang="en-US" dirty="0"/>
              <a:t>ANTI colonial, AND aim to transform China’s Society and Economy. </a:t>
            </a:r>
          </a:p>
          <a:p>
            <a:pPr lvl="1"/>
            <a:r>
              <a:rPr lang="en-US" dirty="0"/>
              <a:t>In the last decade of 19th and early 20</a:t>
            </a:r>
            <a:r>
              <a:rPr lang="en-US" baseline="30000" dirty="0"/>
              <a:t>th</a:t>
            </a:r>
            <a:r>
              <a:rPr lang="en-US" dirty="0"/>
              <a:t> century, exemplified by a variety of intellectuals such as </a:t>
            </a:r>
            <a:r>
              <a:rPr lang="en-US" b="1" dirty="0"/>
              <a:t>LIANG QI CHAO.  Later, </a:t>
            </a:r>
            <a:r>
              <a:rPr lang="en-US" dirty="0"/>
              <a:t>this strand would lead to a  revolutionary SOCIALIST, Nationalism. </a:t>
            </a:r>
          </a:p>
          <a:p>
            <a:r>
              <a:rPr lang="en-US" dirty="0"/>
              <a:t>2. Get control over the STATE.</a:t>
            </a:r>
          </a:p>
          <a:p>
            <a:pPr lvl="1"/>
            <a:r>
              <a:rPr lang="en-US" dirty="0"/>
              <a:t>Make China strong by securing control of the state and transforming it, in the Japanese model.  This was more successful in the short run, contributing to the conflicts between nationalists.  Personified by </a:t>
            </a:r>
            <a:r>
              <a:rPr lang="en-US" b="1" dirty="0"/>
              <a:t>YUAN SHIKAI </a:t>
            </a:r>
            <a:r>
              <a:rPr lang="en-US" dirty="0"/>
              <a:t>(YSK) </a:t>
            </a:r>
          </a:p>
        </p:txBody>
      </p:sp>
    </p:spTree>
    <p:extLst>
      <p:ext uri="{BB962C8B-B14F-4D97-AF65-F5344CB8AC3E}">
        <p14:creationId xmlns:p14="http://schemas.microsoft.com/office/powerpoint/2010/main" val="1980390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4221-37BD-08DF-FD47-50BE3892073C}"/>
              </a:ext>
            </a:extLst>
          </p:cNvPr>
          <p:cNvSpPr>
            <a:spLocks noGrp="1"/>
          </p:cNvSpPr>
          <p:nvPr>
            <p:ph type="title"/>
          </p:nvPr>
        </p:nvSpPr>
        <p:spPr/>
        <p:txBody>
          <a:bodyPr/>
          <a:lstStyle/>
          <a:p>
            <a:r>
              <a:rPr lang="en-US" dirty="0"/>
              <a:t>Context</a:t>
            </a:r>
          </a:p>
        </p:txBody>
      </p:sp>
      <p:sp>
        <p:nvSpPr>
          <p:cNvPr id="3" name="Content Placeholder 2">
            <a:extLst>
              <a:ext uri="{FF2B5EF4-FFF2-40B4-BE49-F238E27FC236}">
                <a16:creationId xmlns:a16="http://schemas.microsoft.com/office/drawing/2014/main" id="{DD16D20D-F14D-2807-1F79-CA0F57A889D6}"/>
              </a:ext>
            </a:extLst>
          </p:cNvPr>
          <p:cNvSpPr>
            <a:spLocks noGrp="1"/>
          </p:cNvSpPr>
          <p:nvPr>
            <p:ph idx="1"/>
          </p:nvPr>
        </p:nvSpPr>
        <p:spPr/>
        <p:txBody>
          <a:bodyPr>
            <a:normAutofit/>
          </a:bodyPr>
          <a:lstStyle/>
          <a:p>
            <a:r>
              <a:rPr lang="en-US" sz="4000" dirty="0"/>
              <a:t>Imperialism</a:t>
            </a:r>
          </a:p>
          <a:p>
            <a:r>
              <a:rPr lang="en-US" sz="4000" dirty="0"/>
              <a:t>Domestic Politics</a:t>
            </a:r>
          </a:p>
          <a:p>
            <a:r>
              <a:rPr lang="en-US" sz="4000" dirty="0"/>
              <a:t>Global Context </a:t>
            </a:r>
          </a:p>
          <a:p>
            <a:endParaRPr lang="en-US" sz="4000" dirty="0"/>
          </a:p>
        </p:txBody>
      </p:sp>
    </p:spTree>
    <p:extLst>
      <p:ext uri="{BB962C8B-B14F-4D97-AF65-F5344CB8AC3E}">
        <p14:creationId xmlns:p14="http://schemas.microsoft.com/office/powerpoint/2010/main" val="989235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4041A-129C-1C67-9EA8-BDFBD75641C3}"/>
              </a:ext>
            </a:extLst>
          </p:cNvPr>
          <p:cNvSpPr>
            <a:spLocks noGrp="1"/>
          </p:cNvSpPr>
          <p:nvPr>
            <p:ph type="title"/>
          </p:nvPr>
        </p:nvSpPr>
        <p:spPr/>
        <p:txBody>
          <a:bodyPr/>
          <a:lstStyle/>
          <a:p>
            <a:r>
              <a:rPr lang="en-US" dirty="0"/>
              <a:t>Context: Anti-Imperialist Nationalism</a:t>
            </a:r>
          </a:p>
        </p:txBody>
      </p:sp>
      <p:sp>
        <p:nvSpPr>
          <p:cNvPr id="3" name="Content Placeholder 2">
            <a:extLst>
              <a:ext uri="{FF2B5EF4-FFF2-40B4-BE49-F238E27FC236}">
                <a16:creationId xmlns:a16="http://schemas.microsoft.com/office/drawing/2014/main" id="{0D0D12C0-2C26-415F-1FD9-B3774D92B689}"/>
              </a:ext>
            </a:extLst>
          </p:cNvPr>
          <p:cNvSpPr>
            <a:spLocks noGrp="1"/>
          </p:cNvSpPr>
          <p:nvPr>
            <p:ph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ü"/>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Wars: From the Opium War to the Sino-Japanese War</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ü"/>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Threat of national destruction (</a:t>
            </a:r>
            <a:r>
              <a:rPr kumimoji="0" lang="en-US" sz="3200" b="0" i="1"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wangguo</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dismemberment</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ü"/>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Spheres of Influence and Scramble for Concessions (“Open Door Policy” and the Boxer Protocol)</a:t>
            </a:r>
          </a:p>
          <a:p>
            <a:pPr marL="0" indent="0">
              <a:buNone/>
            </a:pPr>
            <a:r>
              <a:rPr lang="en-US" dirty="0"/>
              <a:t> </a:t>
            </a:r>
          </a:p>
        </p:txBody>
      </p:sp>
    </p:spTree>
    <p:extLst>
      <p:ext uri="{BB962C8B-B14F-4D97-AF65-F5344CB8AC3E}">
        <p14:creationId xmlns:p14="http://schemas.microsoft.com/office/powerpoint/2010/main" val="19918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1"/>
            <a:ext cx="10991850" cy="1114424"/>
          </a:xfrm>
        </p:spPr>
        <p:txBody>
          <a:bodyPr/>
          <a:lstStyle/>
          <a:p>
            <a:r>
              <a:rPr lang="en-US" dirty="0"/>
              <a:t>Slicing of the Chinese Melon </a:t>
            </a:r>
          </a:p>
        </p:txBody>
      </p:sp>
      <p:pic>
        <p:nvPicPr>
          <p:cNvPr id="6" name="Content Placeholder 5"/>
          <p:cNvPicPr>
            <a:picLocks noGrp="1" noChangeAspect="1"/>
          </p:cNvPicPr>
          <p:nvPr>
            <p:ph sz="half" idx="2"/>
          </p:nvPr>
        </p:nvPicPr>
        <p:blipFill>
          <a:blip r:embed="rId2"/>
          <a:stretch>
            <a:fillRect/>
          </a:stretch>
        </p:blipFill>
        <p:spPr>
          <a:xfrm>
            <a:off x="7134225" y="336685"/>
            <a:ext cx="4895850" cy="6583120"/>
          </a:xfrm>
          <a:prstGeom prst="rect">
            <a:avLst/>
          </a:prstGeom>
        </p:spPr>
      </p:pic>
      <p:sp>
        <p:nvSpPr>
          <p:cNvPr id="5" name="Content Placeholder 4"/>
          <p:cNvSpPr>
            <a:spLocks noGrp="1"/>
          </p:cNvSpPr>
          <p:nvPr>
            <p:ph sz="half" idx="1"/>
          </p:nvPr>
        </p:nvSpPr>
        <p:spPr>
          <a:xfrm>
            <a:off x="228600" y="1000126"/>
            <a:ext cx="6905625" cy="5572124"/>
          </a:xfrm>
        </p:spPr>
        <p:txBody>
          <a:bodyPr>
            <a:normAutofit fontScale="77500" lnSpcReduction="20000"/>
          </a:bodyPr>
          <a:lstStyle/>
          <a:p>
            <a:r>
              <a:rPr lang="en-US" dirty="0"/>
              <a:t>Western powers seeking more and more concessions after the Treaty of Nanjing, 1842</a:t>
            </a:r>
          </a:p>
          <a:p>
            <a:r>
              <a:rPr lang="en-US" dirty="0"/>
              <a:t>In 1843 the United States demands and is granted the same concessions</a:t>
            </a:r>
          </a:p>
          <a:p>
            <a:r>
              <a:rPr lang="en-US" dirty="0"/>
              <a:t>Christian missionaries are to be allowed to work in China </a:t>
            </a:r>
          </a:p>
          <a:p>
            <a:r>
              <a:rPr lang="en-US" dirty="0"/>
              <a:t>EXTRA TERRITORIALITY Chinese laws no longer apply to Westerners in China</a:t>
            </a:r>
          </a:p>
          <a:p>
            <a:r>
              <a:rPr lang="en-US" dirty="0"/>
              <a:t>1844 France joins the club</a:t>
            </a:r>
          </a:p>
          <a:p>
            <a:r>
              <a:rPr lang="en-US" dirty="0"/>
              <a:t>Emergence of the MOST FAVORED NATION clause. All get same concessions as others!!</a:t>
            </a:r>
          </a:p>
          <a:p>
            <a:r>
              <a:rPr lang="en-US" dirty="0"/>
              <a:t>Scramble for Concessions” since 1860s</a:t>
            </a:r>
          </a:p>
          <a:p>
            <a:r>
              <a:rPr lang="en-US" dirty="0"/>
              <a:t>1900 US proposed “Open Door policy” to mediate competing interests of colonial powers</a:t>
            </a:r>
          </a:p>
          <a:p>
            <a:r>
              <a:rPr lang="en-US" dirty="0"/>
              <a:t>After defeat in the Sino-Japanese War (1894–1895) Japan joins in the slicing up of China into “spheres of influence” of colonial powers</a:t>
            </a:r>
            <a:br>
              <a:rPr lang="en-US" dirty="0"/>
            </a:br>
            <a:endParaRPr lang="en-US" dirty="0"/>
          </a:p>
          <a:p>
            <a:endParaRPr lang="en-US" dirty="0"/>
          </a:p>
        </p:txBody>
      </p:sp>
    </p:spTree>
    <p:extLst>
      <p:ext uri="{BB962C8B-B14F-4D97-AF65-F5344CB8AC3E}">
        <p14:creationId xmlns:p14="http://schemas.microsoft.com/office/powerpoint/2010/main" val="118332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57851" y="1382360"/>
            <a:ext cx="3681549" cy="4875565"/>
          </a:xfrm>
        </p:spPr>
      </p:pic>
      <p:pic>
        <p:nvPicPr>
          <p:cNvPr id="3" name="Content Placeholder 2"/>
          <p:cNvPicPr>
            <a:picLocks noGrp="1" noChangeAspect="1"/>
          </p:cNvPicPr>
          <p:nvPr>
            <p:ph sz="half" idx="1"/>
          </p:nvPr>
        </p:nvPicPr>
        <p:blipFill>
          <a:blip r:embed="rId3"/>
          <a:stretch>
            <a:fillRect/>
          </a:stretch>
        </p:blipFill>
        <p:spPr>
          <a:xfrm>
            <a:off x="1062445" y="1455398"/>
            <a:ext cx="4150189" cy="4965405"/>
          </a:xfrm>
          <a:prstGeom prst="rect">
            <a:avLst/>
          </a:prstGeom>
        </p:spPr>
      </p:pic>
      <p:sp>
        <p:nvSpPr>
          <p:cNvPr id="4" name="TextBox 3"/>
          <p:cNvSpPr txBox="1"/>
          <p:nvPr/>
        </p:nvSpPr>
        <p:spPr>
          <a:xfrm>
            <a:off x="1358537" y="661851"/>
            <a:ext cx="3854097"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SPHERES OF INFLUENCE </a:t>
            </a:r>
            <a:endParaRPr lang="en-US" sz="2400" b="1" dirty="0">
              <a:effectLst>
                <a:outerShdw blurRad="38100" dist="38100" dir="2700000" algn="tl">
                  <a:srgbClr val="000000">
                    <a:alpha val="43137"/>
                  </a:srgbClr>
                </a:outerShdw>
              </a:effectLst>
            </a:endParaRPr>
          </a:p>
        </p:txBody>
      </p:sp>
      <p:sp>
        <p:nvSpPr>
          <p:cNvPr id="7" name="TextBox 6"/>
          <p:cNvSpPr txBox="1"/>
          <p:nvPr/>
        </p:nvSpPr>
        <p:spPr>
          <a:xfrm>
            <a:off x="6827520" y="400594"/>
            <a:ext cx="361188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DIVISIONS WITHIN CITIES</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898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06550-69C0-37DB-6B94-5FFA34FC6946}"/>
              </a:ext>
            </a:extLst>
          </p:cNvPr>
          <p:cNvSpPr>
            <a:spLocks noGrp="1"/>
          </p:cNvSpPr>
          <p:nvPr>
            <p:ph type="title"/>
          </p:nvPr>
        </p:nvSpPr>
        <p:spPr/>
        <p:txBody>
          <a:bodyPr/>
          <a:lstStyle/>
          <a:p>
            <a:r>
              <a:rPr lang="en-US" dirty="0"/>
              <a:t>Context: Domestic Roots of Nationalism</a:t>
            </a:r>
          </a:p>
        </p:txBody>
      </p:sp>
      <p:sp>
        <p:nvSpPr>
          <p:cNvPr id="3" name="Content Placeholder 2">
            <a:extLst>
              <a:ext uri="{FF2B5EF4-FFF2-40B4-BE49-F238E27FC236}">
                <a16:creationId xmlns:a16="http://schemas.microsoft.com/office/drawing/2014/main" id="{4E20DAA1-2A64-93D5-B823-AC107D4C6050}"/>
              </a:ext>
            </a:extLst>
          </p:cNvPr>
          <p:cNvSpPr>
            <a:spLocks noGrp="1"/>
          </p:cNvSpPr>
          <p:nvPr>
            <p:ph idx="1"/>
          </p:nvPr>
        </p:nvSpPr>
        <p:spPr/>
        <p:txBody>
          <a:bodyPr>
            <a:normAutofit lnSpcReduction="10000"/>
          </a:bodyPr>
          <a:lstStyle/>
          <a:p>
            <a:r>
              <a:rPr lang="en-US" dirty="0"/>
              <a:t>Long tradition of people’s revolts (think of Taiping and Boxers in the most recent context)</a:t>
            </a:r>
          </a:p>
          <a:p>
            <a:r>
              <a:rPr lang="en-US" dirty="0"/>
              <a:t>Undermining of the 100 Days of Reforms and demands constitutionalist monarchical system</a:t>
            </a:r>
          </a:p>
          <a:p>
            <a:r>
              <a:rPr lang="en-US" dirty="0"/>
              <a:t>Failures of the conservative reforms under Empress </a:t>
            </a:r>
            <a:r>
              <a:rPr lang="en-US" dirty="0" err="1"/>
              <a:t>Cixi</a:t>
            </a:r>
            <a:r>
              <a:rPr lang="en-US" dirty="0"/>
              <a:t> following the defeat of the Boxers</a:t>
            </a:r>
          </a:p>
          <a:p>
            <a:r>
              <a:rPr lang="en-US" dirty="0"/>
              <a:t>Anti Manchu sentiment</a:t>
            </a:r>
          </a:p>
          <a:p>
            <a:pPr lvl="1"/>
            <a:r>
              <a:rPr lang="en-US" dirty="0"/>
              <a:t>Failure to protect the interests of China</a:t>
            </a:r>
          </a:p>
          <a:p>
            <a:pPr lvl="1"/>
            <a:r>
              <a:rPr lang="en-US" dirty="0"/>
              <a:t>Manchus’ continued distinction between themselves and Han and other Chinese ethnicities</a:t>
            </a:r>
          </a:p>
          <a:p>
            <a:pPr lvl="1"/>
            <a:r>
              <a:rPr lang="en-US" dirty="0"/>
              <a:t>=&gt; Resentment against “foreign” Machu</a:t>
            </a:r>
          </a:p>
          <a:p>
            <a:endParaRPr lang="en-US" dirty="0"/>
          </a:p>
          <a:p>
            <a:endParaRPr lang="en-US" dirty="0"/>
          </a:p>
          <a:p>
            <a:endParaRPr lang="en-US" dirty="0"/>
          </a:p>
        </p:txBody>
      </p:sp>
    </p:spTree>
    <p:extLst>
      <p:ext uri="{BB962C8B-B14F-4D97-AF65-F5344CB8AC3E}">
        <p14:creationId xmlns:p14="http://schemas.microsoft.com/office/powerpoint/2010/main" val="3978408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4B2FF-1B74-92E3-FD46-7D29ACFF7562}"/>
              </a:ext>
            </a:extLst>
          </p:cNvPr>
          <p:cNvSpPr>
            <a:spLocks noGrp="1"/>
          </p:cNvSpPr>
          <p:nvPr>
            <p:ph type="title"/>
          </p:nvPr>
        </p:nvSpPr>
        <p:spPr/>
        <p:txBody>
          <a:bodyPr/>
          <a:lstStyle/>
          <a:p>
            <a:r>
              <a:rPr lang="en-US" dirty="0"/>
              <a:t>Global Context for Chinese Nationalism</a:t>
            </a:r>
          </a:p>
        </p:txBody>
      </p:sp>
      <p:sp>
        <p:nvSpPr>
          <p:cNvPr id="3" name="Content Placeholder 2">
            <a:extLst>
              <a:ext uri="{FF2B5EF4-FFF2-40B4-BE49-F238E27FC236}">
                <a16:creationId xmlns:a16="http://schemas.microsoft.com/office/drawing/2014/main" id="{B516FF45-B75E-CACB-1759-E228E7B1771E}"/>
              </a:ext>
            </a:extLst>
          </p:cNvPr>
          <p:cNvSpPr>
            <a:spLocks noGrp="1"/>
          </p:cNvSpPr>
          <p:nvPr>
            <p:ph idx="1"/>
          </p:nvPr>
        </p:nvSpPr>
        <p:spPr>
          <a:xfrm>
            <a:off x="559293" y="1825624"/>
            <a:ext cx="10794507" cy="5032375"/>
          </a:xfrm>
        </p:spPr>
        <p:txBody>
          <a:bodyPr>
            <a:normAutofit fontScale="92500" lnSpcReduction="10000"/>
          </a:bodyPr>
          <a:lstStyle/>
          <a:p>
            <a:r>
              <a:rPr lang="en-US" dirty="0"/>
              <a:t>19</a:t>
            </a:r>
            <a:r>
              <a:rPr lang="en-US" baseline="30000" dirty="0"/>
              <a:t>th</a:t>
            </a:r>
            <a:r>
              <a:rPr lang="en-US" dirty="0"/>
              <a:t> and early 20</a:t>
            </a:r>
            <a:r>
              <a:rPr lang="en-US" baseline="30000" dirty="0"/>
              <a:t>th</a:t>
            </a:r>
            <a:r>
              <a:rPr lang="en-US" dirty="0"/>
              <a:t> C the Age of Revolutions and age of Nationalisms</a:t>
            </a:r>
          </a:p>
          <a:p>
            <a:r>
              <a:rPr lang="en-US" dirty="0"/>
              <a:t>Among others, in</a:t>
            </a:r>
          </a:p>
          <a:p>
            <a:pPr lvl="1"/>
            <a:r>
              <a:rPr lang="en-US" dirty="0"/>
              <a:t>Europe:  Germany, Poland, Italy Asia:  Japan and India</a:t>
            </a:r>
          </a:p>
          <a:p>
            <a:pPr lvl="1"/>
            <a:r>
              <a:rPr lang="en-US" dirty="0"/>
              <a:t>Middle East: Egypt, Iran, Lebanon, Palestine, Zionism </a:t>
            </a:r>
          </a:p>
          <a:p>
            <a:pPr lvl="1"/>
            <a:r>
              <a:rPr lang="en-US" dirty="0"/>
              <a:t>Asia:  Japan and India</a:t>
            </a:r>
          </a:p>
          <a:p>
            <a:r>
              <a:rPr lang="en-US" dirty="0"/>
              <a:t>Successes of Meiji nationalism in Japan</a:t>
            </a:r>
          </a:p>
          <a:p>
            <a:r>
              <a:rPr lang="en-US" dirty="0"/>
              <a:t>Nationalism is a representation of modernity</a:t>
            </a:r>
          </a:p>
          <a:p>
            <a:r>
              <a:rPr lang="en-US" dirty="0"/>
              <a:t>Other ideas such as Democracy and Republicanism or Anarchism and Socialism  shape thinking of Chinese nationalists</a:t>
            </a:r>
          </a:p>
          <a:p>
            <a:pPr lvl="1"/>
            <a:r>
              <a:rPr lang="en-US" dirty="0"/>
              <a:t>Socialism provides a modern alternative that is not allied to Imperialism</a:t>
            </a:r>
          </a:p>
          <a:p>
            <a:pPr lvl="1"/>
            <a:r>
              <a:rPr lang="en-US" dirty="0"/>
              <a:t>New SOVIET UNION e.g., gives up Tsarist claims on Chinese territ</a:t>
            </a:r>
          </a:p>
          <a:p>
            <a:r>
              <a:rPr lang="en-US" dirty="0"/>
              <a:t>Overseas Chinese communities were great supporters of nationalism</a:t>
            </a:r>
          </a:p>
          <a:p>
            <a:endParaRPr lang="en-US" dirty="0"/>
          </a:p>
        </p:txBody>
      </p:sp>
    </p:spTree>
    <p:extLst>
      <p:ext uri="{BB962C8B-B14F-4D97-AF65-F5344CB8AC3E}">
        <p14:creationId xmlns:p14="http://schemas.microsoft.com/office/powerpoint/2010/main" val="1397930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2877</Words>
  <Application>Microsoft Office PowerPoint</Application>
  <PresentationFormat>Widescreen</PresentationFormat>
  <Paragraphs>197</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宋体</vt:lpstr>
      <vt:lpstr>Arial</vt:lpstr>
      <vt:lpstr>Calibri</vt:lpstr>
      <vt:lpstr>Calibri Light</vt:lpstr>
      <vt:lpstr>Wingdings</vt:lpstr>
      <vt:lpstr>Office Theme</vt:lpstr>
      <vt:lpstr>China’s Nationalist Revolutions (note plural)</vt:lpstr>
      <vt:lpstr>The contested terrain of Chinese “nationalism” </vt:lpstr>
      <vt:lpstr>Approaches to Nationalism</vt:lpstr>
      <vt:lpstr>Context</vt:lpstr>
      <vt:lpstr>Context: Anti-Imperialist Nationalism</vt:lpstr>
      <vt:lpstr>Slicing of the Chinese Melon </vt:lpstr>
      <vt:lpstr>PowerPoint Presentation</vt:lpstr>
      <vt:lpstr>Context: Domestic Roots of Nationalism</vt:lpstr>
      <vt:lpstr>Global Context for Chinese Nationalism</vt:lpstr>
      <vt:lpstr>Overlapping Phases of Development</vt:lpstr>
      <vt:lpstr>Moving to Revolutionary Nationalism</vt:lpstr>
      <vt:lpstr>Sun Yat Sen (1906) [background see p. 95-96]</vt:lpstr>
      <vt:lpstr>PowerPoint Presentation</vt:lpstr>
      <vt:lpstr>Start of Nationalist Organizations</vt:lpstr>
      <vt:lpstr>The Action Phase of the Revolution (1908-1911)</vt:lpstr>
      <vt:lpstr>The Railroads Controversy</vt:lpstr>
      <vt:lpstr>Railroads and Nationalism</vt:lpstr>
      <vt:lpstr>Wuchang Uprising</vt:lpstr>
      <vt:lpstr>The “Revolutionary War”</vt:lpstr>
      <vt:lpstr>Yuan Shikai</vt:lpstr>
      <vt:lpstr>The New Republic</vt:lpstr>
      <vt:lpstr>Limitations of the 1911 Revolution</vt:lpstr>
      <vt:lpstr>Two sorts of responses </vt:lpstr>
      <vt:lpstr>Sun Yat-sen (SYS) and the Guomindang (GMD) </vt:lpstr>
      <vt:lpstr>Context for Cultural (People-Centric) Nationalism </vt:lpstr>
      <vt:lpstr>New Culture (May 4th) Movement</vt:lpstr>
      <vt:lpstr>May 4th Event</vt:lpstr>
      <vt:lpstr>Limitations of May 4th and possibilities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China’s Nationalist Revolution</dc:title>
  <dc:creator>Sanjay Joshi</dc:creator>
  <cp:lastModifiedBy>Sanjay Joshi</cp:lastModifiedBy>
  <cp:revision>15</cp:revision>
  <dcterms:created xsi:type="dcterms:W3CDTF">2023-03-23T02:36:40Z</dcterms:created>
  <dcterms:modified xsi:type="dcterms:W3CDTF">2024-03-19T19:15:22Z</dcterms:modified>
</cp:coreProperties>
</file>