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0" d="100"/>
          <a:sy n="90" d="100"/>
        </p:scale>
        <p:origin x="163"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B0BF28-B371-4442-A4EE-9B79BA348130}"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1585939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0BF28-B371-4442-A4EE-9B79BA348130}"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175434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0BF28-B371-4442-A4EE-9B79BA348130}"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896930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0BF28-B371-4442-A4EE-9B79BA348130}"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309136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0BF28-B371-4442-A4EE-9B79BA348130}"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324100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0BF28-B371-4442-A4EE-9B79BA348130}"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1991469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B0BF28-B371-4442-A4EE-9B79BA348130}"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379768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B0BF28-B371-4442-A4EE-9B79BA348130}"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31359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0BF28-B371-4442-A4EE-9B79BA348130}"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123498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B0BF28-B371-4442-A4EE-9B79BA348130}"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153473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B0BF28-B371-4442-A4EE-9B79BA348130}"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24B76-93FA-430A-BE83-450B4902C4AC}" type="slidenum">
              <a:rPr lang="en-US" smtClean="0"/>
              <a:t>‹#›</a:t>
            </a:fld>
            <a:endParaRPr lang="en-US"/>
          </a:p>
        </p:txBody>
      </p:sp>
    </p:spTree>
    <p:extLst>
      <p:ext uri="{BB962C8B-B14F-4D97-AF65-F5344CB8AC3E}">
        <p14:creationId xmlns:p14="http://schemas.microsoft.com/office/powerpoint/2010/main" val="379043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0BF28-B371-4442-A4EE-9B79BA348130}" type="datetimeFigureOut">
              <a:rPr lang="en-US" smtClean="0"/>
              <a:t>2/28/2023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24B76-93FA-430A-BE83-450B4902C4AC}" type="slidenum">
              <a:rPr lang="en-US" smtClean="0"/>
              <a:t>‹#›</a:t>
            </a:fld>
            <a:endParaRPr lang="en-US"/>
          </a:p>
        </p:txBody>
      </p:sp>
    </p:spTree>
    <p:extLst>
      <p:ext uri="{BB962C8B-B14F-4D97-AF65-F5344CB8AC3E}">
        <p14:creationId xmlns:p14="http://schemas.microsoft.com/office/powerpoint/2010/main" val="909715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Comparative History	</a:t>
            </a:r>
          </a:p>
        </p:txBody>
      </p:sp>
      <p:sp>
        <p:nvSpPr>
          <p:cNvPr id="3" name="Subtitle 2"/>
          <p:cNvSpPr>
            <a:spLocks noGrp="1"/>
          </p:cNvSpPr>
          <p:nvPr>
            <p:ph type="subTitle" idx="1"/>
          </p:nvPr>
        </p:nvSpPr>
        <p:spPr/>
        <p:txBody>
          <a:bodyPr/>
          <a:lstStyle/>
          <a:p>
            <a:r>
              <a:rPr lang="en-US" dirty="0"/>
              <a:t>Themes to Compare Across the Three CASE STUDIES</a:t>
            </a:r>
          </a:p>
        </p:txBody>
      </p:sp>
    </p:spTree>
    <p:extLst>
      <p:ext uri="{BB962C8B-B14F-4D97-AF65-F5344CB8AC3E}">
        <p14:creationId xmlns:p14="http://schemas.microsoft.com/office/powerpoint/2010/main" val="2596561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IMPERIALISM</a:t>
            </a:r>
          </a:p>
        </p:txBody>
      </p:sp>
      <p:sp>
        <p:nvSpPr>
          <p:cNvPr id="3" name="Content Placeholder 2"/>
          <p:cNvSpPr>
            <a:spLocks noGrp="1"/>
          </p:cNvSpPr>
          <p:nvPr>
            <p:ph idx="1"/>
          </p:nvPr>
        </p:nvSpPr>
        <p:spPr/>
        <p:txBody>
          <a:bodyPr>
            <a:normAutofit fontScale="77500" lnSpcReduction="20000"/>
          </a:bodyPr>
          <a:lstStyle/>
          <a:p>
            <a:r>
              <a:rPr lang="en-US" dirty="0"/>
              <a:t>As much as the EIC acquisition of political in India, the opening up of China and Japan  too were dictated by economic and to a lesser extent political considerations. They were part of a international movement the rest of the world understands as IMPERIALISM.  </a:t>
            </a:r>
          </a:p>
          <a:p>
            <a:r>
              <a:rPr lang="en-US" dirty="0"/>
              <a:t>IMPERIALISM, that is the subordination of other parts of the world to the interests of the colonizing or imperialist powers related to phases of development within capitalism: </a:t>
            </a:r>
          </a:p>
          <a:p>
            <a:r>
              <a:rPr lang="en-US" dirty="0"/>
              <a:t>1st phase, exemplified by the early EICs of Europe was the MERCANTALIST phase.  Trade in commodities the main source of wealth.  This was phase of capital accumulation, that later allowed for the Industrial Revolution.  Mercantilist policies led to annexation of Indian territories.</a:t>
            </a:r>
          </a:p>
          <a:p>
            <a:r>
              <a:rPr lang="en-US" dirty="0"/>
              <a:t>2nd phase coincided with INDUSTRIAL CAPITALISM when production in full swing.  FREE TRADE rather than mercantilism the ideology because of the need for MARKETS.  CHINA and JAPAN part of this </a:t>
            </a:r>
          </a:p>
          <a:p>
            <a:r>
              <a:rPr lang="en-US" dirty="0"/>
              <a:t>Asian (or for that matter African nations) had very little say (aka freedom) in the matter, because the self-serving ideology of free trade was buttressed by force.  </a:t>
            </a:r>
            <a:r>
              <a:rPr lang="en-US" dirty="0" err="1"/>
              <a:t>Ghosh’s</a:t>
            </a:r>
            <a:r>
              <a:rPr lang="en-US" dirty="0"/>
              <a:t> novel illustrates this through the everyday lives of merchants in Canton</a:t>
            </a:r>
          </a:p>
          <a:p>
            <a:endParaRPr lang="en-US" dirty="0"/>
          </a:p>
        </p:txBody>
      </p:sp>
    </p:spTree>
    <p:extLst>
      <p:ext uri="{BB962C8B-B14F-4D97-AF65-F5344CB8AC3E}">
        <p14:creationId xmlns:p14="http://schemas.microsoft.com/office/powerpoint/2010/main" val="4287893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14237"/>
          </a:xfrm>
        </p:spPr>
        <p:txBody>
          <a:bodyPr/>
          <a:lstStyle/>
          <a:p>
            <a:r>
              <a:rPr lang="en-US" dirty="0"/>
              <a:t>Differences and Connections</a:t>
            </a:r>
          </a:p>
        </p:txBody>
      </p:sp>
      <p:sp>
        <p:nvSpPr>
          <p:cNvPr id="3" name="Content Placeholder 2"/>
          <p:cNvSpPr>
            <a:spLocks noGrp="1"/>
          </p:cNvSpPr>
          <p:nvPr>
            <p:ph idx="1"/>
          </p:nvPr>
        </p:nvSpPr>
        <p:spPr>
          <a:xfrm>
            <a:off x="-97689" y="1200280"/>
            <a:ext cx="12289690" cy="5657719"/>
          </a:xfrm>
        </p:spPr>
        <p:txBody>
          <a:bodyPr>
            <a:normAutofit fontScale="92500" lnSpcReduction="10000"/>
          </a:bodyPr>
          <a:lstStyle/>
          <a:p>
            <a:r>
              <a:rPr lang="en-US" dirty="0"/>
              <a:t>Most obvious difference is that British acquired territorial control over India.  But none of the Western Powers do so in China or Japan. WHY?</a:t>
            </a:r>
          </a:p>
          <a:p>
            <a:pPr lvl="1"/>
            <a:r>
              <a:rPr lang="en-US" dirty="0"/>
              <a:t>CRITICAL DIFFERENCE:  </a:t>
            </a:r>
            <a:r>
              <a:rPr lang="en-US" b="1" i="1" dirty="0"/>
              <a:t>Timing</a:t>
            </a:r>
            <a:r>
              <a:rPr lang="en-US" dirty="0"/>
              <a:t>.  Influence over India at a time when MERCANTILISM rules.  Maximum profits via trade.  Acquisition of territory HELPS increase profits.</a:t>
            </a:r>
          </a:p>
          <a:p>
            <a:pPr lvl="1"/>
            <a:r>
              <a:rPr lang="en-US" dirty="0"/>
              <a:t>So, whenever possible, Mercantilist Capitalism drives Europeans to acquire territory. Britain over India, Dutch over what is today Indonesia, French over SE Asia. In the 18th C US still in formative phase, lots of internal colonialism possible, no need to expand. Manchus too strong in China so no question of territorial control.</a:t>
            </a:r>
          </a:p>
          <a:p>
            <a:pPr lvl="1"/>
            <a:r>
              <a:rPr lang="en-US" dirty="0"/>
              <a:t>By middle of 19thC context different.  Industry (manufacture) allows for profits that are of much larger magnitude than trade.  MARKETS (for manufactured goods) are of much greater significance than territory (taxes from conquered people helping trade) </a:t>
            </a:r>
          </a:p>
          <a:p>
            <a:pPr lvl="1"/>
            <a:r>
              <a:rPr lang="en-US" dirty="0"/>
              <a:t>This is the time when western intervention occurs in China and Japan.</a:t>
            </a:r>
          </a:p>
          <a:p>
            <a:pPr lvl="1"/>
            <a:r>
              <a:rPr lang="en-US" dirty="0"/>
              <a:t>Also Industrial Revolution in other parts of the world, all of whom are looking for markets. </a:t>
            </a:r>
            <a:r>
              <a:rPr lang="en-US" b="1" dirty="0"/>
              <a:t>COMPETITION, </a:t>
            </a:r>
            <a:r>
              <a:rPr lang="en-US" dirty="0"/>
              <a:t>so could not divide up the world quite as easily e.g. US also interested in China and Japan markets.  So we have the IDEOLOGY of free trade, no barriers. </a:t>
            </a:r>
          </a:p>
          <a:p>
            <a:pPr lvl="1"/>
            <a:r>
              <a:rPr lang="en-US" b="1" dirty="0"/>
              <a:t>Do Note:  </a:t>
            </a:r>
            <a:r>
              <a:rPr lang="en-US" dirty="0"/>
              <a:t>This is also the time when, right after revolt of 1857, Queen Victoria makes a proclamation saying Britain not interested in acquiring any more territory in India! </a:t>
            </a:r>
          </a:p>
          <a:p>
            <a:pPr lvl="1"/>
            <a:endParaRPr lang="en-US" dirty="0"/>
          </a:p>
          <a:p>
            <a:endParaRPr lang="en-US" dirty="0"/>
          </a:p>
        </p:txBody>
      </p:sp>
    </p:spTree>
    <p:extLst>
      <p:ext uri="{BB962C8B-B14F-4D97-AF65-F5344CB8AC3E}">
        <p14:creationId xmlns:p14="http://schemas.microsoft.com/office/powerpoint/2010/main" val="152668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53806"/>
          </a:xfrm>
        </p:spPr>
        <p:txBody>
          <a:bodyPr/>
          <a:lstStyle/>
          <a:p>
            <a:r>
              <a:rPr lang="en-US" dirty="0"/>
              <a:t>Imperialism and Culture</a:t>
            </a:r>
          </a:p>
        </p:txBody>
      </p:sp>
      <p:sp>
        <p:nvSpPr>
          <p:cNvPr id="3" name="Content Placeholder 2"/>
          <p:cNvSpPr>
            <a:spLocks noGrp="1"/>
          </p:cNvSpPr>
          <p:nvPr>
            <p:ph idx="1"/>
          </p:nvPr>
        </p:nvSpPr>
        <p:spPr>
          <a:xfrm>
            <a:off x="0" y="1395675"/>
            <a:ext cx="12192000" cy="5359394"/>
          </a:xfrm>
        </p:spPr>
        <p:txBody>
          <a:bodyPr>
            <a:normAutofit fontScale="85000" lnSpcReduction="20000"/>
          </a:bodyPr>
          <a:lstStyle/>
          <a:p>
            <a:r>
              <a:rPr lang="en-US" dirty="0"/>
              <a:t>Economic reasons often </a:t>
            </a:r>
            <a:r>
              <a:rPr lang="en-US" b="1" dirty="0"/>
              <a:t>justified in cultural terms: of white man's mission etc</a:t>
            </a:r>
            <a:r>
              <a:rPr lang="en-US" dirty="0"/>
              <a:t>. </a:t>
            </a:r>
          </a:p>
          <a:p>
            <a:r>
              <a:rPr lang="en-US" dirty="0"/>
              <a:t>This is the time we see the emergence of </a:t>
            </a:r>
            <a:r>
              <a:rPr lang="en-US" b="1" dirty="0"/>
              <a:t>new</a:t>
            </a:r>
            <a:r>
              <a:rPr lang="en-US" dirty="0"/>
              <a:t> representations of Asian societies as somehow timeless or unchanging.  </a:t>
            </a:r>
          </a:p>
          <a:p>
            <a:r>
              <a:rPr lang="en-US" dirty="0"/>
              <a:t>That these are NEW, is most evident in the case of India and China.  Recall Voltaire on China in contrast to Hegel.  Orientalists in contrast to </a:t>
            </a:r>
            <a:r>
              <a:rPr lang="en-US" dirty="0" err="1"/>
              <a:t>Anglicists</a:t>
            </a:r>
            <a:endParaRPr lang="en-US" dirty="0"/>
          </a:p>
          <a:p>
            <a:r>
              <a:rPr lang="en-US" dirty="0"/>
              <a:t>Why do these interpretations arise. </a:t>
            </a:r>
          </a:p>
          <a:p>
            <a:r>
              <a:rPr lang="en-US" dirty="0"/>
              <a:t>One, simply a result of power.  Europeans and Westerners are ruling over dictating terms to Indians and Chinese</a:t>
            </a:r>
          </a:p>
          <a:p>
            <a:r>
              <a:rPr lang="en-US" dirty="0"/>
              <a:t>But </a:t>
            </a:r>
            <a:r>
              <a:rPr lang="en-US" b="1" dirty="0"/>
              <a:t>also,</a:t>
            </a:r>
            <a:r>
              <a:rPr lang="en-US" dirty="0"/>
              <a:t> because </a:t>
            </a:r>
            <a:r>
              <a:rPr lang="en-US" b="1" i="1" dirty="0"/>
              <a:t>this was also time when EUROPEAN societies undergoing great change</a:t>
            </a:r>
            <a:r>
              <a:rPr lang="en-US" dirty="0"/>
              <a:t>.  Apart from technological and economic change with the </a:t>
            </a:r>
            <a:r>
              <a:rPr lang="en-US" b="1" dirty="0"/>
              <a:t>Industrial Revolution, there was the French Revolution, Enlightenment, changes in politics, in legal codes, with new social classes coming to power, women entering public life</a:t>
            </a:r>
            <a:r>
              <a:rPr lang="en-US" dirty="0"/>
              <a:t>, etc. Thus, Europeans contrast Asia with own rapidly changing context, and – reinforced by military victories -- come up with series of stereotypes about Asia. </a:t>
            </a:r>
          </a:p>
          <a:p>
            <a:r>
              <a:rPr lang="en-US" b="1" dirty="0"/>
              <a:t>EUROPEAN or Western experience now becomes the new NORM (the YARDSTICKS of modernity). Asian societies had to measure up to these standards, because politically and economically subordinate</a:t>
            </a:r>
            <a:r>
              <a:rPr lang="en-US" dirty="0"/>
              <a:t>. </a:t>
            </a:r>
          </a:p>
          <a:p>
            <a:pPr marL="0" indent="0">
              <a:buNone/>
            </a:pPr>
            <a:endParaRPr lang="en-US" dirty="0"/>
          </a:p>
        </p:txBody>
      </p:sp>
    </p:spTree>
    <p:extLst>
      <p:ext uri="{BB962C8B-B14F-4D97-AF65-F5344CB8AC3E}">
        <p14:creationId xmlns:p14="http://schemas.microsoft.com/office/powerpoint/2010/main" val="941810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58410"/>
          </a:xfrm>
        </p:spPr>
        <p:txBody>
          <a:bodyPr/>
          <a:lstStyle/>
          <a:p>
            <a:r>
              <a:rPr lang="en-US" dirty="0"/>
              <a:t>Impacts</a:t>
            </a:r>
          </a:p>
        </p:txBody>
      </p:sp>
      <p:sp>
        <p:nvSpPr>
          <p:cNvPr id="3" name="Content Placeholder 2"/>
          <p:cNvSpPr>
            <a:spLocks noGrp="1"/>
          </p:cNvSpPr>
          <p:nvPr>
            <p:ph idx="1"/>
          </p:nvPr>
        </p:nvSpPr>
        <p:spPr>
          <a:xfrm>
            <a:off x="0" y="837404"/>
            <a:ext cx="12192000" cy="6020595"/>
          </a:xfrm>
        </p:spPr>
        <p:txBody>
          <a:bodyPr>
            <a:normAutofit lnSpcReduction="10000"/>
          </a:bodyPr>
          <a:lstStyle/>
          <a:p>
            <a:r>
              <a:rPr lang="en-US" b="1" dirty="0"/>
              <a:t>Create new types of pressures economic and political for rulers in all three Asian countries</a:t>
            </a:r>
          </a:p>
          <a:p>
            <a:r>
              <a:rPr lang="en-US" b="1" dirty="0"/>
              <a:t>New hierarchies:  international and nationally</a:t>
            </a:r>
            <a:endParaRPr lang="en-US" dirty="0"/>
          </a:p>
          <a:p>
            <a:pPr lvl="1"/>
            <a:r>
              <a:rPr lang="en-US" dirty="0" err="1"/>
              <a:t>i</a:t>
            </a:r>
            <a:r>
              <a:rPr lang="en-US" dirty="0"/>
              <a:t>. subordinate position in world economy, FORCIBLE integration into a global capitalist economy dominated by Western powers.</a:t>
            </a:r>
          </a:p>
          <a:p>
            <a:pPr lvl="1"/>
            <a:r>
              <a:rPr lang="en-US" dirty="0"/>
              <a:t>ii. internally, more differentiation, for one (at least in India and China) between the westerners and natives. </a:t>
            </a:r>
          </a:p>
          <a:p>
            <a:pPr lvl="1"/>
            <a:r>
              <a:rPr lang="en-US" b="1" dirty="0"/>
              <a:t>But also WITHIN Asian societies</a:t>
            </a:r>
            <a:r>
              <a:rPr lang="en-US" dirty="0"/>
              <a:t>. HOW?</a:t>
            </a:r>
          </a:p>
          <a:p>
            <a:pPr lvl="1"/>
            <a:r>
              <a:rPr lang="en-US" dirty="0"/>
              <a:t>India: land as commodity, traders, moneylenders, western-educated middle class, sharper distinctions between social groups based on “traditionalized” hierarchies of caste or religion</a:t>
            </a:r>
          </a:p>
          <a:p>
            <a:pPr lvl="1"/>
            <a:r>
              <a:rPr lang="en-US" dirty="0"/>
              <a:t>Japan: </a:t>
            </a:r>
            <a:r>
              <a:rPr lang="en-US" dirty="0" err="1"/>
              <a:t>Joi</a:t>
            </a:r>
            <a:r>
              <a:rPr lang="en-US" dirty="0"/>
              <a:t>/</a:t>
            </a:r>
            <a:r>
              <a:rPr lang="en-US" dirty="0" err="1"/>
              <a:t>Kaikoku</a:t>
            </a:r>
            <a:r>
              <a:rPr lang="en-US" dirty="0"/>
              <a:t>.  Social and Economic differences, as we will see not all benefit from Meiji era changes , peasants, women suffer, as we'll see in second part of the course.</a:t>
            </a:r>
          </a:p>
          <a:p>
            <a:pPr lvl="1"/>
            <a:r>
              <a:rPr lang="en-US" dirty="0"/>
              <a:t>China:  </a:t>
            </a:r>
            <a:r>
              <a:rPr lang="en-US" dirty="0" err="1"/>
              <a:t>Confucianist</a:t>
            </a:r>
            <a:r>
              <a:rPr lang="en-US" dirty="0"/>
              <a:t> </a:t>
            </a:r>
            <a:r>
              <a:rPr lang="en-US" dirty="0" err="1"/>
              <a:t>vs</a:t>
            </a:r>
            <a:r>
              <a:rPr lang="en-US" dirty="0"/>
              <a:t> Radical Thinkers.  Manchu </a:t>
            </a:r>
            <a:r>
              <a:rPr lang="en-US" dirty="0" err="1"/>
              <a:t>vs</a:t>
            </a:r>
            <a:r>
              <a:rPr lang="en-US" dirty="0"/>
              <a:t> Han dichotomy exacerbated. Peasants suffer, lead to revolts, not just Taiping and others, but (as we will see) to other revolts more explicitly anti Western.</a:t>
            </a:r>
          </a:p>
          <a:p>
            <a:endParaRPr lang="en-US" dirty="0"/>
          </a:p>
        </p:txBody>
      </p:sp>
    </p:spTree>
    <p:extLst>
      <p:ext uri="{BB962C8B-B14F-4D97-AF65-F5344CB8AC3E}">
        <p14:creationId xmlns:p14="http://schemas.microsoft.com/office/powerpoint/2010/main" val="2875555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6756"/>
          </a:xfrm>
        </p:spPr>
        <p:txBody>
          <a:bodyPr/>
          <a:lstStyle/>
          <a:p>
            <a:r>
              <a:rPr lang="en-US" dirty="0"/>
              <a:t>ASIAN RESPONSES</a:t>
            </a:r>
          </a:p>
        </p:txBody>
      </p:sp>
      <p:sp>
        <p:nvSpPr>
          <p:cNvPr id="3" name="Content Placeholder 2"/>
          <p:cNvSpPr>
            <a:spLocks noGrp="1"/>
          </p:cNvSpPr>
          <p:nvPr>
            <p:ph idx="1"/>
          </p:nvPr>
        </p:nvSpPr>
        <p:spPr>
          <a:xfrm>
            <a:off x="838200" y="949060"/>
            <a:ext cx="10515600" cy="5722268"/>
          </a:xfrm>
        </p:spPr>
        <p:txBody>
          <a:bodyPr>
            <a:normAutofit fontScale="77500" lnSpcReduction="20000"/>
          </a:bodyPr>
          <a:lstStyle/>
          <a:p>
            <a:r>
              <a:rPr lang="en-US" dirty="0"/>
              <a:t>We will go into these in more detail in the SECOND part of the course, starting with India.</a:t>
            </a:r>
          </a:p>
          <a:p>
            <a:r>
              <a:rPr lang="en-US" dirty="0"/>
              <a:t>But in China and Japan we have seen leadership try to use "western technology with eastern morals" as traditional elites try to adapt and adopt, but not give up power. However, technology is always part of larger social process, and never  simply transportable in isolation.  Traditional elites’ power itself based on earlier technological economies.  The use of new technologies demand new modes of social organization, and released forces that eventually make social and political changes too</a:t>
            </a:r>
          </a:p>
          <a:p>
            <a:r>
              <a:rPr lang="en-US" dirty="0"/>
              <a:t>One general point that CAN be made however, and that is the EXTREME AMBIVALENCE towards modernity that prevailed in reaction, e.g. in Japan </a:t>
            </a:r>
            <a:r>
              <a:rPr lang="en-US"/>
              <a:t>and China, also India. </a:t>
            </a:r>
            <a:endParaRPr lang="en-US" dirty="0"/>
          </a:p>
          <a:p>
            <a:r>
              <a:rPr lang="en-US" dirty="0"/>
              <a:t>Use technology to overthrow western power. THAT was the approach of the self strengthening reformers of China after the unequal treaties, and even the </a:t>
            </a:r>
            <a:r>
              <a:rPr lang="en-US" dirty="0" err="1"/>
              <a:t>Kaikoku</a:t>
            </a:r>
            <a:r>
              <a:rPr lang="en-US" dirty="0"/>
              <a:t>  Samurai of Japan.</a:t>
            </a:r>
          </a:p>
          <a:p>
            <a:r>
              <a:rPr lang="en-US" dirty="0"/>
              <a:t>So, importance, even greater reverence for “tradition” along with the adoption of (or adaptation to) Western modernity.  </a:t>
            </a:r>
          </a:p>
          <a:p>
            <a:r>
              <a:rPr lang="en-US" dirty="0"/>
              <a:t>So, as will see, even proponents of the modern try to cast their arguments as promoting Tradition.  And why “tradition” itself comes to be modernized over much of Asian history, even today. </a:t>
            </a:r>
          </a:p>
          <a:p>
            <a:r>
              <a:rPr lang="en-US" dirty="0"/>
              <a:t>MODERNITY is ASSOCIATED with CONQUEST, thus a more ambivalent response, less obviously a good, than in West. More of this in next section of the course</a:t>
            </a:r>
          </a:p>
          <a:p>
            <a:endParaRPr lang="en-US" dirty="0"/>
          </a:p>
        </p:txBody>
      </p:sp>
    </p:spTree>
    <p:extLst>
      <p:ext uri="{BB962C8B-B14F-4D97-AF65-F5344CB8AC3E}">
        <p14:creationId xmlns:p14="http://schemas.microsoft.com/office/powerpoint/2010/main" val="175447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Compare?</a:t>
            </a:r>
          </a:p>
        </p:txBody>
      </p:sp>
      <p:sp>
        <p:nvSpPr>
          <p:cNvPr id="3" name="Content Placeholder 2"/>
          <p:cNvSpPr>
            <a:spLocks noGrp="1"/>
          </p:cNvSpPr>
          <p:nvPr>
            <p:ph idx="1"/>
          </p:nvPr>
        </p:nvSpPr>
        <p:spPr/>
        <p:txBody>
          <a:bodyPr/>
          <a:lstStyle/>
          <a:p>
            <a:r>
              <a:rPr lang="en-US" b="0" i="0" u="none" strike="noStrike" baseline="0" dirty="0"/>
              <a:t>Because</a:t>
            </a:r>
            <a:r>
              <a:rPr lang="en-US" b="0" i="0" u="none" strike="noStrike" dirty="0"/>
              <a:t> </a:t>
            </a:r>
            <a:r>
              <a:rPr lang="en-US" b="0" i="0" u="none" strike="noStrike" baseline="0" dirty="0"/>
              <a:t>this course </a:t>
            </a:r>
            <a:r>
              <a:rPr lang="en-US" b="1" i="1" u="none" strike="noStrike" baseline="0" dirty="0"/>
              <a:t>IS</a:t>
            </a:r>
            <a:r>
              <a:rPr lang="en-US" b="0" i="0" u="none" strike="noStrike" baseline="0" dirty="0"/>
              <a:t> COMPARATIVE</a:t>
            </a:r>
          </a:p>
          <a:p>
            <a:r>
              <a:rPr lang="en-US" b="0" i="0" u="none" strike="noStrike" baseline="0" dirty="0"/>
              <a:t>It is not simply three histories, those of India, China</a:t>
            </a:r>
            <a:r>
              <a:rPr lang="en-US" b="0" i="0" u="none" strike="noStrike" dirty="0"/>
              <a:t> and </a:t>
            </a:r>
            <a:r>
              <a:rPr lang="en-US" dirty="0"/>
              <a:t>Japan</a:t>
            </a:r>
          </a:p>
          <a:p>
            <a:r>
              <a:rPr lang="en-US" dirty="0"/>
              <a:t>But a course called “MAKING OF MODERN ASIA”</a:t>
            </a:r>
          </a:p>
          <a:p>
            <a:r>
              <a:rPr lang="en-US" dirty="0"/>
              <a:t>I use these three countries as Case Studies, to highlight some elements of similarities and differences</a:t>
            </a:r>
          </a:p>
          <a:p>
            <a:r>
              <a:rPr lang="en-US" dirty="0"/>
              <a:t>Aim is reach an understanding of Modern Asia that reveals three comparable, yet different, BUT EQUALLY “MODERN” paths of modernity</a:t>
            </a:r>
          </a:p>
        </p:txBody>
      </p:sp>
    </p:spTree>
    <p:extLst>
      <p:ext uri="{BB962C8B-B14F-4D97-AF65-F5344CB8AC3E}">
        <p14:creationId xmlns:p14="http://schemas.microsoft.com/office/powerpoint/2010/main" val="89752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COMPARE?</a:t>
            </a:r>
          </a:p>
        </p:txBody>
      </p:sp>
      <p:sp>
        <p:nvSpPr>
          <p:cNvPr id="3" name="Content Placeholder 2"/>
          <p:cNvSpPr>
            <a:spLocks noGrp="1"/>
          </p:cNvSpPr>
          <p:nvPr>
            <p:ph idx="1"/>
          </p:nvPr>
        </p:nvSpPr>
        <p:spPr/>
        <p:txBody>
          <a:bodyPr>
            <a:normAutofit fontScale="92500" lnSpcReduction="10000"/>
          </a:bodyPr>
          <a:lstStyle/>
          <a:p>
            <a:r>
              <a:rPr lang="en-US" b="0" i="0" u="none" strike="noStrike" baseline="0" dirty="0"/>
              <a:t>Three elements of the history</a:t>
            </a:r>
            <a:r>
              <a:rPr lang="en-US" b="0" i="0" u="none" strike="noStrike" dirty="0"/>
              <a:t> of all thre</a:t>
            </a:r>
            <a:r>
              <a:rPr lang="en-US" dirty="0"/>
              <a:t>e cases</a:t>
            </a:r>
            <a:endParaRPr lang="en-US" b="0" i="0" u="none" strike="noStrike" baseline="0" dirty="0"/>
          </a:p>
          <a:p>
            <a:r>
              <a:rPr lang="en-US" b="0" i="0" u="none" strike="noStrike" baseline="0" dirty="0"/>
              <a:t>I.</a:t>
            </a:r>
            <a:r>
              <a:rPr lang="en-US" b="1" i="0" u="none" strike="noStrike" baseline="0" dirty="0"/>
              <a:t>  Pre-colonial political social structures</a:t>
            </a:r>
            <a:r>
              <a:rPr lang="en-US" b="0" i="0" u="none" strike="noStrike" baseline="0" dirty="0"/>
              <a:t>. This is important not so much IN ITSELF, but as PART of an argument about later history, which has to do with western impact.</a:t>
            </a:r>
          </a:p>
          <a:p>
            <a:r>
              <a:rPr lang="en-US" b="0" i="0" u="none" strike="noStrike" baseline="0" dirty="0"/>
              <a:t>II. </a:t>
            </a:r>
            <a:r>
              <a:rPr lang="en-US" b="1" i="0" u="none" strike="noStrike" baseline="0" dirty="0"/>
              <a:t>Comparisons of the colonial endeavor</a:t>
            </a:r>
            <a:r>
              <a:rPr lang="en-US" b="0" i="0" u="none" strike="noStrike" baseline="0" dirty="0"/>
              <a:t>:  These have been our MAIN FOCUS in this first part of the course</a:t>
            </a:r>
          </a:p>
          <a:p>
            <a:pPr marL="0" indent="0">
              <a:buNone/>
            </a:pPr>
            <a:r>
              <a:rPr lang="en-US" b="0" i="0" u="none" strike="noStrike" baseline="0" dirty="0"/>
              <a:t>And finally</a:t>
            </a:r>
          </a:p>
          <a:p>
            <a:r>
              <a:rPr lang="en-US" b="0" i="0" u="none" strike="noStrike" baseline="0" dirty="0"/>
              <a:t>III.  </a:t>
            </a:r>
            <a:r>
              <a:rPr lang="en-US" b="1" i="0" u="none" strike="noStrike" baseline="0" dirty="0"/>
              <a:t>Comparisons of Asian responses</a:t>
            </a:r>
            <a:r>
              <a:rPr lang="en-US" b="0" i="0" u="none" strike="noStrike" baseline="0" dirty="0"/>
              <a:t>. What</a:t>
            </a:r>
            <a:r>
              <a:rPr lang="en-US" b="0" i="0" u="none" strike="noStrike" dirty="0"/>
              <a:t> they were?  Why? And a few other related questions </a:t>
            </a:r>
            <a:r>
              <a:rPr lang="en-US" b="0" i="0" u="none" strike="noStrike" baseline="0" dirty="0"/>
              <a:t>we'll take up in second part of the course.</a:t>
            </a:r>
            <a:r>
              <a:rPr lang="en-US" b="0" i="0" u="none" strike="noStrike" dirty="0"/>
              <a:t> </a:t>
            </a:r>
            <a:r>
              <a:rPr lang="en-US" b="0" i="0" u="none" strike="noStrike" baseline="0" dirty="0"/>
              <a:t> </a:t>
            </a:r>
          </a:p>
          <a:p>
            <a:pPr lvl="1"/>
            <a:r>
              <a:rPr lang="en-US" b="0" i="0" u="none" strike="noStrike" baseline="0" dirty="0"/>
              <a:t>If we note and understand</a:t>
            </a:r>
            <a:r>
              <a:rPr lang="en-US" b="0" i="0" u="none" strike="noStrike" dirty="0"/>
              <a:t> some </a:t>
            </a:r>
            <a:r>
              <a:rPr lang="en-US" b="0" i="0" u="none" strike="noStrike" baseline="0" dirty="0"/>
              <a:t>comparative aspects already, it'll make second part of the course easier.</a:t>
            </a:r>
          </a:p>
          <a:p>
            <a:endParaRPr lang="en-US" dirty="0"/>
          </a:p>
        </p:txBody>
      </p:sp>
    </p:spTree>
    <p:extLst>
      <p:ext uri="{BB962C8B-B14F-4D97-AF65-F5344CB8AC3E}">
        <p14:creationId xmlns:p14="http://schemas.microsoft.com/office/powerpoint/2010/main" val="224306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Pre-Colonial Structures</a:t>
            </a:r>
          </a:p>
        </p:txBody>
      </p:sp>
      <p:sp>
        <p:nvSpPr>
          <p:cNvPr id="3" name="Content Placeholder 2"/>
          <p:cNvSpPr>
            <a:spLocks noGrp="1"/>
          </p:cNvSpPr>
          <p:nvPr>
            <p:ph idx="1"/>
          </p:nvPr>
        </p:nvSpPr>
        <p:spPr/>
        <p:txBody>
          <a:bodyPr>
            <a:normAutofit/>
          </a:bodyPr>
          <a:lstStyle/>
          <a:p>
            <a:r>
              <a:rPr lang="en-US" sz="3200" b="0" i="0" u="none" strike="noStrike" baseline="0" dirty="0"/>
              <a:t>Why Study?  Because without this we REINFORCE an impression that Asia</a:t>
            </a:r>
            <a:r>
              <a:rPr lang="en-US" sz="3200" b="0" i="0" u="none" strike="noStrike" dirty="0"/>
              <a:t> was</a:t>
            </a:r>
            <a:r>
              <a:rPr lang="en-US" sz="3200" b="0" i="0" u="none" strike="noStrike" baseline="0" dirty="0"/>
              <a:t> (are) an Unchanging society. </a:t>
            </a:r>
          </a:p>
          <a:p>
            <a:r>
              <a:rPr lang="en-US" sz="3200" dirty="0"/>
              <a:t>Examining Pre-Colonial India, China, Japan allows us to understand that </a:t>
            </a:r>
            <a:r>
              <a:rPr lang="en-US" sz="3200" b="0" i="0" u="none" strike="noStrike" dirty="0"/>
              <a:t>this s</a:t>
            </a:r>
            <a:r>
              <a:rPr lang="en-US" sz="3200" b="0" i="0" u="none" strike="noStrike" baseline="0" dirty="0"/>
              <a:t>tereotype is itself </a:t>
            </a:r>
            <a:r>
              <a:rPr lang="en-US" sz="3200" b="1" i="0" u="none" strike="noStrike" baseline="0" dirty="0"/>
              <a:t>a PRODUCT </a:t>
            </a:r>
            <a:r>
              <a:rPr lang="en-US" sz="3200" b="0" i="0" u="none" strike="noStrike" baseline="0" dirty="0"/>
              <a:t>of the history of colonialism, and not its CAUSE or certainly no  JUSTIFICATION for it.</a:t>
            </a:r>
          </a:p>
          <a:p>
            <a:r>
              <a:rPr lang="en-US" sz="3200" b="0" i="0" u="none" strike="noStrike" baseline="0" dirty="0"/>
              <a:t>Without understanding pre colonial Asia, we reinforce the impression that Asian societies only REACTIVE, and had no DYNAMIC or force for change of own.  </a:t>
            </a:r>
          </a:p>
        </p:txBody>
      </p:sp>
    </p:spTree>
    <p:extLst>
      <p:ext uri="{BB962C8B-B14F-4D97-AF65-F5344CB8AC3E}">
        <p14:creationId xmlns:p14="http://schemas.microsoft.com/office/powerpoint/2010/main" val="2821899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Crises in Pre-Colonial Asia </a:t>
            </a:r>
            <a:r>
              <a:rPr lang="en-US" b="0" i="0" u="none" strike="noStrike" baseline="0" dirty="0"/>
              <a:t> BEFORE Western Intervention</a:t>
            </a:r>
            <a:endParaRPr lang="en-US" dirty="0"/>
          </a:p>
        </p:txBody>
      </p:sp>
      <p:sp>
        <p:nvSpPr>
          <p:cNvPr id="3" name="Content Placeholder 2"/>
          <p:cNvSpPr>
            <a:spLocks noGrp="1"/>
          </p:cNvSpPr>
          <p:nvPr>
            <p:ph idx="1"/>
          </p:nvPr>
        </p:nvSpPr>
        <p:spPr/>
        <p:txBody>
          <a:bodyPr>
            <a:normAutofit fontScale="92500" lnSpcReduction="10000"/>
          </a:bodyPr>
          <a:lstStyle/>
          <a:p>
            <a:r>
              <a:rPr lang="en-US" b="0" i="0" u="none" strike="noStrike" baseline="0" dirty="0"/>
              <a:t>BUT, </a:t>
            </a:r>
            <a:r>
              <a:rPr lang="en-US" b="1" i="1" u="none" strike="noStrike" baseline="0" dirty="0"/>
              <a:t>one</a:t>
            </a:r>
            <a:r>
              <a:rPr lang="en-US" b="0" i="0" u="none" strike="noStrike" baseline="0" dirty="0"/>
              <a:t> of the things we CAN notice is that </a:t>
            </a:r>
            <a:r>
              <a:rPr lang="en-US" b="1" i="0" u="none" strike="noStrike" baseline="0" dirty="0"/>
              <a:t>(albeit at diff times) there was an INDIGENOUS</a:t>
            </a:r>
            <a:r>
              <a:rPr lang="en-US" b="1" i="0" u="none" strike="noStrike" dirty="0"/>
              <a:t> </a:t>
            </a:r>
            <a:r>
              <a:rPr lang="en-US" b="1" i="0" u="none" strike="noStrike" baseline="0" dirty="0"/>
              <a:t>CRISIS in POLITICAL, SOCIAL, or ECONOMIC order in each of the three countries  </a:t>
            </a:r>
            <a:endParaRPr lang="en-US" b="0" i="0" u="none" strike="noStrike" baseline="0" dirty="0"/>
          </a:p>
          <a:p>
            <a:r>
              <a:rPr lang="en-US" dirty="0"/>
              <a:t>Tokugawa Crisis:  Just Studied</a:t>
            </a:r>
          </a:p>
          <a:p>
            <a:r>
              <a:rPr lang="en-US" dirty="0"/>
              <a:t>China  (</a:t>
            </a:r>
            <a:r>
              <a:rPr lang="en-US" b="0" i="0" u="none" strike="noStrike" baseline="0" dirty="0"/>
              <a:t>Nationalities question? Problems with the GENTRY; loss of mandate of heaven)</a:t>
            </a:r>
            <a:endParaRPr lang="en-US" dirty="0"/>
          </a:p>
          <a:p>
            <a:r>
              <a:rPr lang="en-US" dirty="0"/>
              <a:t>India (</a:t>
            </a:r>
            <a:r>
              <a:rPr lang="en-US" b="0" i="0" u="none" strike="noStrike" baseline="0" dirty="0"/>
              <a:t>divisions, successor states compete, law and order break down, long distance commerce more difficult)</a:t>
            </a:r>
          </a:p>
          <a:p>
            <a:r>
              <a:rPr lang="en-US" b="0" i="0" u="none" strike="noStrike" baseline="0" dirty="0"/>
              <a:t>Though each system, each set of rulers, had their own specific problems, ultimately, the crisis for systems comes because internal system break down</a:t>
            </a:r>
            <a:endParaRPr lang="en-US" dirty="0"/>
          </a:p>
        </p:txBody>
      </p:sp>
    </p:spTree>
    <p:extLst>
      <p:ext uri="{BB962C8B-B14F-4D97-AF65-F5344CB8AC3E}">
        <p14:creationId xmlns:p14="http://schemas.microsoft.com/office/powerpoint/2010/main" val="270412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Rivals</a:t>
            </a:r>
          </a:p>
        </p:txBody>
      </p:sp>
      <p:sp>
        <p:nvSpPr>
          <p:cNvPr id="3" name="Content Placeholder 2"/>
          <p:cNvSpPr>
            <a:spLocks noGrp="1"/>
          </p:cNvSpPr>
          <p:nvPr>
            <p:ph idx="1"/>
          </p:nvPr>
        </p:nvSpPr>
        <p:spPr/>
        <p:txBody>
          <a:bodyPr/>
          <a:lstStyle/>
          <a:p>
            <a:r>
              <a:rPr lang="en-US" b="0" i="0" u="none" strike="noStrike" baseline="0" dirty="0"/>
              <a:t>Mughals: WHO were their challengers?  Marathas, plus governors</a:t>
            </a:r>
          </a:p>
          <a:p>
            <a:r>
              <a:rPr lang="en-US" b="0" i="0" u="none" strike="noStrike" baseline="0" dirty="0" err="1"/>
              <a:t>Tokugawas</a:t>
            </a:r>
            <a:r>
              <a:rPr lang="en-US" b="0" i="0" u="none" strike="noStrike" baseline="0" dirty="0"/>
              <a:t>: Satsuma, </a:t>
            </a:r>
            <a:r>
              <a:rPr lang="en-US" b="0" i="0" u="none" strike="noStrike" baseline="0" dirty="0" err="1"/>
              <a:t>Choshu</a:t>
            </a:r>
            <a:r>
              <a:rPr lang="en-US" b="0" i="0" u="none" strike="noStrike" baseline="0" dirty="0"/>
              <a:t>... DAIMYO generally</a:t>
            </a:r>
          </a:p>
          <a:p>
            <a:r>
              <a:rPr lang="en-US" b="0" i="0" u="none" strike="noStrike" baseline="0" dirty="0"/>
              <a:t>Manchus:  Peasants, triads, rival dynastic possibilities, anti-Manchu feelings.</a:t>
            </a:r>
          </a:p>
          <a:p>
            <a:r>
              <a:rPr lang="en-US" dirty="0"/>
              <a:t>CRISES and RIVALRIES EXACERBATED (catalyzed?) by role of Western Powers in all three cases</a:t>
            </a:r>
          </a:p>
          <a:p>
            <a:pPr lvl="1"/>
            <a:r>
              <a:rPr lang="en-US" dirty="0"/>
              <a:t>Elaborate</a:t>
            </a:r>
          </a:p>
          <a:p>
            <a:endParaRPr lang="en-US" dirty="0"/>
          </a:p>
        </p:txBody>
      </p:sp>
    </p:spTree>
    <p:extLst>
      <p:ext uri="{BB962C8B-B14F-4D97-AF65-F5344CB8AC3E}">
        <p14:creationId xmlns:p14="http://schemas.microsoft.com/office/powerpoint/2010/main" val="122934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
            </a:r>
            <a:r>
              <a:rPr lang="en-US" b="1" i="0" u="none" strike="noStrike" baseline="0" dirty="0"/>
              <a:t>ature of the Pre-Colonial systems</a:t>
            </a:r>
            <a:r>
              <a:rPr lang="en-US" b="0" i="0" u="none" strike="noStrike" baseline="0" dirty="0"/>
              <a:t/>
            </a:r>
            <a:br>
              <a:rPr lang="en-US" b="0" i="0" u="none" strike="noStrike" baseline="0" dirty="0"/>
            </a:br>
            <a:endParaRPr lang="en-US" dirty="0"/>
          </a:p>
        </p:txBody>
      </p:sp>
      <p:sp>
        <p:nvSpPr>
          <p:cNvPr id="3" name="Content Placeholder 2"/>
          <p:cNvSpPr>
            <a:spLocks noGrp="1"/>
          </p:cNvSpPr>
          <p:nvPr>
            <p:ph idx="1"/>
          </p:nvPr>
        </p:nvSpPr>
        <p:spPr>
          <a:xfrm>
            <a:off x="838200" y="1162594"/>
            <a:ext cx="10515600" cy="5014369"/>
          </a:xfrm>
        </p:spPr>
        <p:txBody>
          <a:bodyPr>
            <a:normAutofit fontScale="92500" lnSpcReduction="20000"/>
          </a:bodyPr>
          <a:lstStyle/>
          <a:p>
            <a:r>
              <a:rPr lang="en-US" b="0" i="0" u="none" strike="noStrike" baseline="0" dirty="0"/>
              <a:t>clearly exploitative... Because they were indigenous that does not make them without flaws!</a:t>
            </a:r>
          </a:p>
          <a:p>
            <a:r>
              <a:rPr lang="en-US" b="0" i="0" u="none" strike="noStrike" baseline="0" dirty="0"/>
              <a:t>hierarchical</a:t>
            </a:r>
          </a:p>
          <a:p>
            <a:r>
              <a:rPr lang="en-US" b="0" i="0" u="none" strike="noStrike" baseline="0" dirty="0"/>
              <a:t>BUT Important</a:t>
            </a:r>
            <a:r>
              <a:rPr lang="en-US" b="0" i="0" u="none" strike="noStrike" dirty="0"/>
              <a:t> to recognize, that until the Nineteenth Century, and that too the second half of the century, they do </a:t>
            </a:r>
            <a:r>
              <a:rPr lang="en-US" b="1" i="0" u="none" strike="noStrike" baseline="0" dirty="0"/>
              <a:t>not see themselves as "backward" in comparison to West</a:t>
            </a:r>
            <a:r>
              <a:rPr lang="en-US" dirty="0"/>
              <a:t>.  They are</a:t>
            </a:r>
            <a:r>
              <a:rPr lang="en-US" b="0" i="0" u="none" strike="noStrike" baseline="0" dirty="0"/>
              <a:t> relatively self sufficient, economically and culturally</a:t>
            </a:r>
          </a:p>
          <a:p>
            <a:r>
              <a:rPr lang="en-US" b="0" i="0" u="none" strike="noStrike" baseline="0" dirty="0"/>
              <a:t>This was to change with the western impact.  Military conquest, or threat, ECONOMIC forcible integration, also </a:t>
            </a:r>
            <a:r>
              <a:rPr lang="en-US" b="1" i="0" u="none" strike="noStrike" baseline="0" dirty="0"/>
              <a:t>ensured that "Asians" now judged by new standards, these STANDARDS are "modern“</a:t>
            </a:r>
          </a:p>
          <a:p>
            <a:r>
              <a:rPr lang="en-US" b="1" dirty="0"/>
              <a:t>AND THAT THEY ARE OUR STANDARDS TODAY!  </a:t>
            </a:r>
          </a:p>
          <a:p>
            <a:r>
              <a:rPr lang="en-US" b="1" i="0" u="none" strike="noStrike" baseline="0" dirty="0"/>
              <a:t>Through this comparative</a:t>
            </a:r>
            <a:r>
              <a:rPr lang="en-US" b="1" i="0" u="none" strike="noStrike" dirty="0"/>
              <a:t> exercise we are seeking to HISTORICIZE MODERNITY, rather than treat is as a standard, a yardstick, that was “always-already</a:t>
            </a:r>
            <a:r>
              <a:rPr lang="en-US" b="1" i="0" u="none" strike="noStrike"/>
              <a:t>” there</a:t>
            </a:r>
            <a:endParaRPr lang="en-US" b="0" i="0" u="none" strike="noStrike" baseline="0" dirty="0"/>
          </a:p>
          <a:p>
            <a:endParaRPr lang="en-US" dirty="0"/>
          </a:p>
        </p:txBody>
      </p:sp>
    </p:spTree>
    <p:extLst>
      <p:ext uri="{BB962C8B-B14F-4D97-AF65-F5344CB8AC3E}">
        <p14:creationId xmlns:p14="http://schemas.microsoft.com/office/powerpoint/2010/main" val="72854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Western Interventions</a:t>
            </a:r>
          </a:p>
        </p:txBody>
      </p:sp>
      <p:sp>
        <p:nvSpPr>
          <p:cNvPr id="3" name="Content Placeholder 2"/>
          <p:cNvSpPr>
            <a:spLocks noGrp="1"/>
          </p:cNvSpPr>
          <p:nvPr>
            <p:ph idx="1"/>
          </p:nvPr>
        </p:nvSpPr>
        <p:spPr/>
        <p:txBody>
          <a:bodyPr>
            <a:normAutofit lnSpcReduction="10000"/>
          </a:bodyPr>
          <a:lstStyle/>
          <a:p>
            <a:r>
              <a:rPr lang="en-US" b="1" dirty="0"/>
              <a:t>need to undertake comparison in a way which will account for BOTH similarity and differences</a:t>
            </a:r>
            <a:endParaRPr lang="en-US" dirty="0"/>
          </a:p>
          <a:p>
            <a:r>
              <a:rPr lang="en-US" dirty="0"/>
              <a:t>to understand that all three Asian societies came under influence of and domination by the West</a:t>
            </a:r>
          </a:p>
          <a:p>
            <a:r>
              <a:rPr lang="en-US" dirty="0"/>
              <a:t>the different nature of this influence and domination</a:t>
            </a:r>
          </a:p>
          <a:p>
            <a:r>
              <a:rPr lang="en-US" dirty="0"/>
              <a:t>To understand the reasons for this difference</a:t>
            </a:r>
          </a:p>
          <a:p>
            <a:r>
              <a:rPr lang="en-US" dirty="0"/>
              <a:t>Yet, to keep in mind that there are also similarities in their experiences despite the differences</a:t>
            </a:r>
          </a:p>
          <a:p>
            <a:r>
              <a:rPr lang="en-US" dirty="0"/>
              <a:t>Most critically, to understand these in a larger framework, that of IMPERIALISM</a:t>
            </a:r>
          </a:p>
          <a:p>
            <a:endParaRPr lang="en-US" dirty="0"/>
          </a:p>
          <a:p>
            <a:endParaRPr lang="en-US" dirty="0"/>
          </a:p>
        </p:txBody>
      </p:sp>
    </p:spTree>
    <p:extLst>
      <p:ext uri="{BB962C8B-B14F-4D97-AF65-F5344CB8AC3E}">
        <p14:creationId xmlns:p14="http://schemas.microsoft.com/office/powerpoint/2010/main" val="271069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Definitions	</a:t>
            </a:r>
            <a:endParaRPr lang="en-US" dirty="0"/>
          </a:p>
        </p:txBody>
      </p:sp>
      <p:sp>
        <p:nvSpPr>
          <p:cNvPr id="3" name="Content Placeholder 2"/>
          <p:cNvSpPr>
            <a:spLocks noGrp="1"/>
          </p:cNvSpPr>
          <p:nvPr>
            <p:ph idx="1"/>
          </p:nvPr>
        </p:nvSpPr>
        <p:spPr>
          <a:xfrm>
            <a:off x="99753" y="1313410"/>
            <a:ext cx="11779134" cy="5702531"/>
          </a:xfrm>
        </p:spPr>
        <p:txBody>
          <a:bodyPr>
            <a:normAutofit fontScale="92500" lnSpcReduction="10000"/>
          </a:bodyPr>
          <a:lstStyle/>
          <a:p>
            <a:r>
              <a:rPr lang="en-US" dirty="0" smtClean="0"/>
              <a:t>COLONIALISM:  Implies DIRECT or INDIRECT control – the subordination of the SOVEREIGNITY (independence of action) of the colonized by the colonizers</a:t>
            </a:r>
          </a:p>
          <a:p>
            <a:pPr lvl="1"/>
            <a:r>
              <a:rPr lang="en-US" dirty="0"/>
              <a:t>“Colonialism is a relationship of </a:t>
            </a:r>
            <a:r>
              <a:rPr lang="en-US" dirty="0" smtClean="0"/>
              <a:t>domination between </a:t>
            </a:r>
            <a:r>
              <a:rPr lang="en-US" dirty="0"/>
              <a:t>an indigenous (or forcibly imported</a:t>
            </a:r>
            <a:r>
              <a:rPr lang="en-US" dirty="0" smtClean="0"/>
              <a:t>) majority </a:t>
            </a:r>
            <a:r>
              <a:rPr lang="en-US" dirty="0"/>
              <a:t>and a minority of foreign invaders. The fundamental decisions affecting the lives of the colonized people are made and implemented by the colonial rulers in pursuit of interests that </a:t>
            </a:r>
            <a:r>
              <a:rPr lang="en-US" dirty="0" smtClean="0"/>
              <a:t>are often </a:t>
            </a:r>
            <a:r>
              <a:rPr lang="en-US" dirty="0"/>
              <a:t>defined in a distant metropolis. </a:t>
            </a:r>
            <a:r>
              <a:rPr lang="en-US" dirty="0" smtClean="0"/>
              <a:t>Rejecting cultural </a:t>
            </a:r>
            <a:r>
              <a:rPr lang="en-US" dirty="0"/>
              <a:t>compromises with the colonized population, the colonizers are convinced of their </a:t>
            </a:r>
            <a:r>
              <a:rPr lang="en-US" dirty="0" smtClean="0"/>
              <a:t>own superiority </a:t>
            </a:r>
            <a:r>
              <a:rPr lang="en-US" dirty="0"/>
              <a:t>and of their ordained mandate to rule. </a:t>
            </a:r>
            <a:r>
              <a:rPr lang="en-US" dirty="0" smtClean="0"/>
              <a:t>“ </a:t>
            </a:r>
            <a:r>
              <a:rPr lang="en-US" dirty="0" err="1" smtClean="0"/>
              <a:t>Jurgen</a:t>
            </a:r>
            <a:r>
              <a:rPr lang="en-US" dirty="0" smtClean="0"/>
              <a:t> </a:t>
            </a:r>
            <a:r>
              <a:rPr lang="en-US" dirty="0" err="1" smtClean="0"/>
              <a:t>Osterhammel</a:t>
            </a:r>
            <a:r>
              <a:rPr lang="en-US" dirty="0" smtClean="0"/>
              <a:t>, </a:t>
            </a:r>
            <a:r>
              <a:rPr lang="en-US" i="1" dirty="0" smtClean="0"/>
              <a:t>Colonialism: A Theoretical Overview </a:t>
            </a:r>
            <a:r>
              <a:rPr lang="en-US" dirty="0" smtClean="0"/>
              <a:t>(1997)</a:t>
            </a:r>
          </a:p>
          <a:p>
            <a:r>
              <a:rPr lang="en-US" dirty="0" smtClean="0"/>
              <a:t>IMPERIALISM:  Refers more to a GLOBAL SYSTEM or IDEOLOGY of domination, often related to the workings of global capitalism </a:t>
            </a:r>
          </a:p>
          <a:p>
            <a:pPr lvl="1"/>
            <a:r>
              <a:rPr lang="en-US" dirty="0"/>
              <a:t>“Imperialism” is the concept that comprises all forces and </a:t>
            </a:r>
            <a:r>
              <a:rPr lang="en-US" dirty="0" smtClean="0"/>
              <a:t>activities contributing </a:t>
            </a:r>
            <a:r>
              <a:rPr lang="en-US" dirty="0"/>
              <a:t>to the construction and the maintenance of </a:t>
            </a:r>
            <a:r>
              <a:rPr lang="en-US" dirty="0" err="1" smtClean="0"/>
              <a:t>transcolonial</a:t>
            </a:r>
            <a:r>
              <a:rPr lang="en-US" dirty="0" smtClean="0"/>
              <a:t> empires</a:t>
            </a:r>
            <a:r>
              <a:rPr lang="en-US" dirty="0"/>
              <a:t>. Imperialism presupposes the will and the ability of an </a:t>
            </a:r>
            <a:r>
              <a:rPr lang="en-US" dirty="0" smtClean="0"/>
              <a:t>imperial center </a:t>
            </a:r>
            <a:r>
              <a:rPr lang="en-US" dirty="0"/>
              <a:t>to define as imperial its own national interests and enforce </a:t>
            </a:r>
            <a:r>
              <a:rPr lang="en-US" dirty="0" smtClean="0"/>
              <a:t>them worldwide </a:t>
            </a:r>
            <a:r>
              <a:rPr lang="en-US" dirty="0"/>
              <a:t>in the anarchy of the international system</a:t>
            </a:r>
            <a:r>
              <a:rPr lang="en-US" dirty="0" smtClean="0"/>
              <a:t>.” </a:t>
            </a:r>
            <a:r>
              <a:rPr lang="en-US" dirty="0" err="1" smtClean="0"/>
              <a:t>Osterhammel</a:t>
            </a:r>
            <a:r>
              <a:rPr lang="en-US" dirty="0" smtClean="0"/>
              <a:t> </a:t>
            </a:r>
          </a:p>
          <a:p>
            <a:r>
              <a:rPr lang="en-US" dirty="0" smtClean="0"/>
              <a:t>19</a:t>
            </a:r>
            <a:r>
              <a:rPr lang="en-US" baseline="30000" dirty="0" smtClean="0"/>
              <a:t>th</a:t>
            </a:r>
            <a:r>
              <a:rPr lang="en-US" dirty="0" smtClean="0"/>
              <a:t>-20 C Colonialism operates WITHIN the system of IMPERIALISM</a:t>
            </a:r>
          </a:p>
          <a:p>
            <a:r>
              <a:rPr lang="en-US" dirty="0" smtClean="0"/>
              <a:t>Some IMPERIAL Powers, such as the United States, may not have COLONIES</a:t>
            </a:r>
          </a:p>
          <a:p>
            <a:endParaRPr lang="en-US" dirty="0"/>
          </a:p>
        </p:txBody>
      </p:sp>
    </p:spTree>
    <p:extLst>
      <p:ext uri="{BB962C8B-B14F-4D97-AF65-F5344CB8AC3E}">
        <p14:creationId xmlns:p14="http://schemas.microsoft.com/office/powerpoint/2010/main" val="3141297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2000</Words>
  <Application>Microsoft Office PowerPoint</Application>
  <PresentationFormat>Widescreen</PresentationFormat>
  <Paragraphs>91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Comparative History </vt:lpstr>
      <vt:lpstr>Why Compare?</vt:lpstr>
      <vt:lpstr>WHAT DO WE COMPARE?</vt:lpstr>
      <vt:lpstr>Comparative Pre-Colonial Structures</vt:lpstr>
      <vt:lpstr>Crises in Pre-Colonial Asia  BEFORE Western Intervention</vt:lpstr>
      <vt:lpstr>Internal Rivals</vt:lpstr>
      <vt:lpstr>Nature of the Pre-Colonial systems </vt:lpstr>
      <vt:lpstr>Comparing Western Interventions</vt:lpstr>
      <vt:lpstr>Basic Definitions </vt:lpstr>
      <vt:lpstr>IMPERIALISM</vt:lpstr>
      <vt:lpstr>Differences and Connections</vt:lpstr>
      <vt:lpstr>Imperialism and Culture</vt:lpstr>
      <vt:lpstr>Impacts</vt:lpstr>
      <vt:lpstr>ASIAN RESPONSES</vt:lpstr>
    </vt:vector>
  </TitlesOfParts>
  <Company>Northern Arizona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History</dc:title>
  <dc:creator>Sanjay Joshi</dc:creator>
  <cp:lastModifiedBy>Sanjay Joshi</cp:lastModifiedBy>
  <cp:revision>19</cp:revision>
  <dcterms:created xsi:type="dcterms:W3CDTF">2016-02-27T23:48:59Z</dcterms:created>
  <dcterms:modified xsi:type="dcterms:W3CDTF">2023-02-28T19:35:16Z</dcterms:modified>
</cp:coreProperties>
</file>