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4" r:id="rId7"/>
    <p:sldId id="265" r:id="rId8"/>
    <p:sldId id="266" r:id="rId9"/>
    <p:sldId id="276" r:id="rId10"/>
    <p:sldId id="267" r:id="rId11"/>
    <p:sldId id="259" r:id="rId12"/>
    <p:sldId id="268" r:id="rId13"/>
    <p:sldId id="269" r:id="rId14"/>
    <p:sldId id="270" r:id="rId15"/>
    <p:sldId id="271" r:id="rId16"/>
    <p:sldId id="272" r:id="rId17"/>
    <p:sldId id="273" r:id="rId18"/>
    <p:sldId id="274" r:id="rId19"/>
    <p:sldId id="275"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92" d="100"/>
          <a:sy n="92" d="100"/>
        </p:scale>
        <p:origin x="106"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299BAB-34C9-4432-B35A-3F718FE5E510}"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BFB5E-0185-4632-B92F-4DE57465FA33}" type="slidenum">
              <a:rPr lang="en-US" smtClean="0"/>
              <a:t>‹#›</a:t>
            </a:fld>
            <a:endParaRPr lang="en-US"/>
          </a:p>
        </p:txBody>
      </p:sp>
    </p:spTree>
    <p:extLst>
      <p:ext uri="{BB962C8B-B14F-4D97-AF65-F5344CB8AC3E}">
        <p14:creationId xmlns:p14="http://schemas.microsoft.com/office/powerpoint/2010/main" val="36026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299BAB-34C9-4432-B35A-3F718FE5E510}"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BFB5E-0185-4632-B92F-4DE57465FA33}" type="slidenum">
              <a:rPr lang="en-US" smtClean="0"/>
              <a:t>‹#›</a:t>
            </a:fld>
            <a:endParaRPr lang="en-US"/>
          </a:p>
        </p:txBody>
      </p:sp>
    </p:spTree>
    <p:extLst>
      <p:ext uri="{BB962C8B-B14F-4D97-AF65-F5344CB8AC3E}">
        <p14:creationId xmlns:p14="http://schemas.microsoft.com/office/powerpoint/2010/main" val="28927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299BAB-34C9-4432-B35A-3F718FE5E510}"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BFB5E-0185-4632-B92F-4DE57465FA33}" type="slidenum">
              <a:rPr lang="en-US" smtClean="0"/>
              <a:t>‹#›</a:t>
            </a:fld>
            <a:endParaRPr lang="en-US"/>
          </a:p>
        </p:txBody>
      </p:sp>
    </p:spTree>
    <p:extLst>
      <p:ext uri="{BB962C8B-B14F-4D97-AF65-F5344CB8AC3E}">
        <p14:creationId xmlns:p14="http://schemas.microsoft.com/office/powerpoint/2010/main" val="149402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299BAB-34C9-4432-B35A-3F718FE5E510}"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BFB5E-0185-4632-B92F-4DE57465FA33}" type="slidenum">
              <a:rPr lang="en-US" smtClean="0"/>
              <a:t>‹#›</a:t>
            </a:fld>
            <a:endParaRPr lang="en-US"/>
          </a:p>
        </p:txBody>
      </p:sp>
    </p:spTree>
    <p:extLst>
      <p:ext uri="{BB962C8B-B14F-4D97-AF65-F5344CB8AC3E}">
        <p14:creationId xmlns:p14="http://schemas.microsoft.com/office/powerpoint/2010/main" val="396921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299BAB-34C9-4432-B35A-3F718FE5E510}"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BFB5E-0185-4632-B92F-4DE57465FA33}" type="slidenum">
              <a:rPr lang="en-US" smtClean="0"/>
              <a:t>‹#›</a:t>
            </a:fld>
            <a:endParaRPr lang="en-US"/>
          </a:p>
        </p:txBody>
      </p:sp>
    </p:spTree>
    <p:extLst>
      <p:ext uri="{BB962C8B-B14F-4D97-AF65-F5344CB8AC3E}">
        <p14:creationId xmlns:p14="http://schemas.microsoft.com/office/powerpoint/2010/main" val="281867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299BAB-34C9-4432-B35A-3F718FE5E510}"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BFB5E-0185-4632-B92F-4DE57465FA33}" type="slidenum">
              <a:rPr lang="en-US" smtClean="0"/>
              <a:t>‹#›</a:t>
            </a:fld>
            <a:endParaRPr lang="en-US"/>
          </a:p>
        </p:txBody>
      </p:sp>
    </p:spTree>
    <p:extLst>
      <p:ext uri="{BB962C8B-B14F-4D97-AF65-F5344CB8AC3E}">
        <p14:creationId xmlns:p14="http://schemas.microsoft.com/office/powerpoint/2010/main" val="214576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299BAB-34C9-4432-B35A-3F718FE5E510}" type="datetimeFigureOut">
              <a:rPr lang="en-US" smtClean="0"/>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CBFB5E-0185-4632-B92F-4DE57465FA33}" type="slidenum">
              <a:rPr lang="en-US" smtClean="0"/>
              <a:t>‹#›</a:t>
            </a:fld>
            <a:endParaRPr lang="en-US"/>
          </a:p>
        </p:txBody>
      </p:sp>
    </p:spTree>
    <p:extLst>
      <p:ext uri="{BB962C8B-B14F-4D97-AF65-F5344CB8AC3E}">
        <p14:creationId xmlns:p14="http://schemas.microsoft.com/office/powerpoint/2010/main" val="289425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299BAB-34C9-4432-B35A-3F718FE5E510}" type="datetimeFigureOut">
              <a:rPr lang="en-US" smtClean="0"/>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CBFB5E-0185-4632-B92F-4DE57465FA33}" type="slidenum">
              <a:rPr lang="en-US" smtClean="0"/>
              <a:t>‹#›</a:t>
            </a:fld>
            <a:endParaRPr lang="en-US"/>
          </a:p>
        </p:txBody>
      </p:sp>
    </p:spTree>
    <p:extLst>
      <p:ext uri="{BB962C8B-B14F-4D97-AF65-F5344CB8AC3E}">
        <p14:creationId xmlns:p14="http://schemas.microsoft.com/office/powerpoint/2010/main" val="3550054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99BAB-34C9-4432-B35A-3F718FE5E510}" type="datetimeFigureOut">
              <a:rPr lang="en-US" smtClean="0"/>
              <a:t>5/2/2023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CBFB5E-0185-4632-B92F-4DE57465FA33}" type="slidenum">
              <a:rPr lang="en-US" smtClean="0"/>
              <a:t>‹#›</a:t>
            </a:fld>
            <a:endParaRPr lang="en-US"/>
          </a:p>
        </p:txBody>
      </p:sp>
    </p:spTree>
    <p:extLst>
      <p:ext uri="{BB962C8B-B14F-4D97-AF65-F5344CB8AC3E}">
        <p14:creationId xmlns:p14="http://schemas.microsoft.com/office/powerpoint/2010/main" val="289541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299BAB-34C9-4432-B35A-3F718FE5E510}"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BFB5E-0185-4632-B92F-4DE57465FA33}" type="slidenum">
              <a:rPr lang="en-US" smtClean="0"/>
              <a:t>‹#›</a:t>
            </a:fld>
            <a:endParaRPr lang="en-US"/>
          </a:p>
        </p:txBody>
      </p:sp>
    </p:spTree>
    <p:extLst>
      <p:ext uri="{BB962C8B-B14F-4D97-AF65-F5344CB8AC3E}">
        <p14:creationId xmlns:p14="http://schemas.microsoft.com/office/powerpoint/2010/main" val="31542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299BAB-34C9-4432-B35A-3F718FE5E510}"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BFB5E-0185-4632-B92F-4DE57465FA33}" type="slidenum">
              <a:rPr lang="en-US" smtClean="0"/>
              <a:t>‹#›</a:t>
            </a:fld>
            <a:endParaRPr lang="en-US"/>
          </a:p>
        </p:txBody>
      </p:sp>
    </p:spTree>
    <p:extLst>
      <p:ext uri="{BB962C8B-B14F-4D97-AF65-F5344CB8AC3E}">
        <p14:creationId xmlns:p14="http://schemas.microsoft.com/office/powerpoint/2010/main" val="350710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99BAB-34C9-4432-B35A-3F718FE5E510}" type="datetimeFigureOut">
              <a:rPr lang="en-US" smtClean="0"/>
              <a:t>5/2/2023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BFB5E-0185-4632-B92F-4DE57465FA33}" type="slidenum">
              <a:rPr lang="en-US" smtClean="0"/>
              <a:t>‹#›</a:t>
            </a:fld>
            <a:endParaRPr lang="en-US"/>
          </a:p>
        </p:txBody>
      </p:sp>
    </p:spTree>
    <p:extLst>
      <p:ext uri="{BB962C8B-B14F-4D97-AF65-F5344CB8AC3E}">
        <p14:creationId xmlns:p14="http://schemas.microsoft.com/office/powerpoint/2010/main" val="4071602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Consequences of Nationalism 3	</a:t>
            </a:r>
          </a:p>
        </p:txBody>
      </p:sp>
      <p:sp>
        <p:nvSpPr>
          <p:cNvPr id="3" name="Subtitle 2"/>
          <p:cNvSpPr>
            <a:spLocks noGrp="1"/>
          </p:cNvSpPr>
          <p:nvPr>
            <p:ph type="subTitle" idx="1"/>
          </p:nvPr>
        </p:nvSpPr>
        <p:spPr/>
        <p:txBody>
          <a:bodyPr/>
          <a:lstStyle/>
          <a:p>
            <a:r>
              <a:rPr lang="en-US" dirty="0"/>
              <a:t>The Case of China, 1911-1949:  Nationalism, Socialism and Socialism as Nationalism</a:t>
            </a:r>
          </a:p>
        </p:txBody>
      </p:sp>
    </p:spTree>
    <p:extLst>
      <p:ext uri="{BB962C8B-B14F-4D97-AF65-F5344CB8AC3E}">
        <p14:creationId xmlns:p14="http://schemas.microsoft.com/office/powerpoint/2010/main" val="3104734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13254"/>
          </a:xfrm>
        </p:spPr>
        <p:txBody>
          <a:bodyPr/>
          <a:lstStyle/>
          <a:p>
            <a:r>
              <a:rPr lang="en-US" dirty="0"/>
              <a:t>Socialism</a:t>
            </a:r>
          </a:p>
        </p:txBody>
      </p:sp>
      <p:sp>
        <p:nvSpPr>
          <p:cNvPr id="3" name="Content Placeholder 2"/>
          <p:cNvSpPr>
            <a:spLocks noGrp="1"/>
          </p:cNvSpPr>
          <p:nvPr>
            <p:ph idx="1"/>
          </p:nvPr>
        </p:nvSpPr>
        <p:spPr>
          <a:xfrm>
            <a:off x="838200" y="891976"/>
            <a:ext cx="10515600" cy="5966024"/>
          </a:xfrm>
          <a:blipFill>
            <a:blip r:embed="rId2">
              <a:alphaModFix amt="41000"/>
            </a:blip>
            <a:stretch>
              <a:fillRect/>
            </a:stretch>
          </a:blipFill>
        </p:spPr>
        <p:txBody>
          <a:bodyPr>
            <a:normAutofit lnSpcReduction="10000"/>
          </a:bodyPr>
          <a:lstStyle/>
          <a:p>
            <a:r>
              <a:rPr lang="en-US" dirty="0"/>
              <a:t>What IS Socialism?  More socialization?  Partying hard??  Not really</a:t>
            </a:r>
            <a:r>
              <a:rPr lang="en-US" dirty="0">
                <a:sym typeface="Wingdings"/>
              </a:rPr>
              <a:t></a:t>
            </a:r>
            <a:endParaRPr lang="en-US" dirty="0"/>
          </a:p>
          <a:p>
            <a:r>
              <a:rPr lang="en-US" dirty="0"/>
              <a:t> Socialism is a 19</a:t>
            </a:r>
            <a:r>
              <a:rPr lang="en-US" baseline="30000" dirty="0"/>
              <a:t>th</a:t>
            </a:r>
            <a:r>
              <a:rPr lang="en-US" dirty="0"/>
              <a:t> C ideology, emerges in wake of French Revolution, desire for a more egalitarian society.  MANY varieties of socialism, from milk and toast liberal intellectuals to fiery revolutionaries. Most share some beliefs: </a:t>
            </a:r>
          </a:p>
          <a:p>
            <a:pPr lvl="1"/>
            <a:r>
              <a:rPr lang="en-US" b="1" dirty="0">
                <a:solidFill>
                  <a:schemeClr val="accent1">
                    <a:lumMod val="50000"/>
                  </a:schemeClr>
                </a:solidFill>
              </a:rPr>
              <a:t>1.  Equality is a goal to which they should strive</a:t>
            </a:r>
          </a:p>
          <a:p>
            <a:pPr lvl="1"/>
            <a:r>
              <a:rPr lang="en-US" b="1" dirty="0">
                <a:solidFill>
                  <a:schemeClr val="accent1">
                    <a:lumMod val="50000"/>
                  </a:schemeClr>
                </a:solidFill>
              </a:rPr>
              <a:t>2. Equality cannot be achieved unless there is a level playing field, that there is equal access to resources, and </a:t>
            </a:r>
          </a:p>
          <a:p>
            <a:pPr lvl="1"/>
            <a:r>
              <a:rPr lang="en-US" b="1" dirty="0">
                <a:solidFill>
                  <a:schemeClr val="accent1">
                    <a:lumMod val="50000"/>
                  </a:schemeClr>
                </a:solidFill>
              </a:rPr>
              <a:t>3.  to get to a level playing field, there needs to be redistribution of key resources, whether those be land, property, or other MEANS of PRODUCTION, in a way that entire SOCIETY benefits</a:t>
            </a:r>
          </a:p>
          <a:p>
            <a:r>
              <a:rPr lang="en-US" dirty="0"/>
              <a:t>Socialists have and continue to differ among themselves on how this is going to be achieved, whether ballot box, bullets, or otherwise</a:t>
            </a:r>
          </a:p>
          <a:p>
            <a:r>
              <a:rPr lang="en-US" dirty="0"/>
              <a:t>In the Chinese context (as in most others) need to distinguish between socialists (believers in a certain ideology) and Socialists (usually members of CCP)</a:t>
            </a:r>
          </a:p>
        </p:txBody>
      </p:sp>
    </p:spTree>
    <p:extLst>
      <p:ext uri="{BB962C8B-B14F-4D97-AF65-F5344CB8AC3E}">
        <p14:creationId xmlns:p14="http://schemas.microsoft.com/office/powerpoint/2010/main" val="338020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1043545"/>
          </a:xfrm>
        </p:spPr>
        <p:txBody>
          <a:bodyPr/>
          <a:lstStyle/>
          <a:p>
            <a:r>
              <a:rPr lang="en-US" dirty="0"/>
              <a:t>Political Events:  Overview</a:t>
            </a:r>
          </a:p>
        </p:txBody>
      </p:sp>
      <p:sp>
        <p:nvSpPr>
          <p:cNvPr id="8" name="Content Placeholder 7"/>
          <p:cNvSpPr>
            <a:spLocks noGrp="1"/>
          </p:cNvSpPr>
          <p:nvPr>
            <p:ph idx="1"/>
          </p:nvPr>
        </p:nvSpPr>
        <p:spPr>
          <a:xfrm>
            <a:off x="838200" y="1408670"/>
            <a:ext cx="10515600" cy="4768293"/>
          </a:xfrm>
          <a:blipFill>
            <a:blip r:embed="rId2">
              <a:alphaModFix amt="41000"/>
            </a:blip>
            <a:stretch>
              <a:fillRect/>
            </a:stretch>
          </a:blipFill>
        </p:spPr>
        <p:txBody>
          <a:bodyPr>
            <a:normAutofit fontScale="92500" lnSpcReduction="10000"/>
          </a:bodyPr>
          <a:lstStyle/>
          <a:p>
            <a:r>
              <a:rPr lang="en-US" dirty="0"/>
              <a:t>Warlords </a:t>
            </a:r>
            <a:r>
              <a:rPr lang="en-US" b="1" dirty="0"/>
              <a:t>1912-1927</a:t>
            </a:r>
          </a:p>
          <a:p>
            <a:r>
              <a:rPr lang="en-US" dirty="0"/>
              <a:t>Formation of Chinese Communist Party (CCP) in </a:t>
            </a:r>
            <a:r>
              <a:rPr lang="en-US" b="1" dirty="0"/>
              <a:t>1921</a:t>
            </a:r>
            <a:endParaRPr lang="en-US" dirty="0"/>
          </a:p>
          <a:p>
            <a:r>
              <a:rPr lang="en-US" dirty="0"/>
              <a:t>First United Front (UF) between GMD and CCP  </a:t>
            </a:r>
            <a:r>
              <a:rPr lang="en-US" b="1" dirty="0"/>
              <a:t>1924-1927</a:t>
            </a:r>
            <a:r>
              <a:rPr lang="en-US" dirty="0"/>
              <a:t> </a:t>
            </a:r>
          </a:p>
          <a:p>
            <a:r>
              <a:rPr lang="en-US" dirty="0"/>
              <a:t>Breakdown of the First UF </a:t>
            </a:r>
            <a:r>
              <a:rPr lang="en-US" b="1" dirty="0"/>
              <a:t>1927</a:t>
            </a:r>
          </a:p>
          <a:p>
            <a:r>
              <a:rPr lang="en-US" dirty="0"/>
              <a:t>Exile and experience for the CCP </a:t>
            </a:r>
            <a:r>
              <a:rPr lang="en-US" b="1" dirty="0"/>
              <a:t>1927-1934</a:t>
            </a:r>
            <a:r>
              <a:rPr lang="en-US" dirty="0"/>
              <a:t>  (start of transformation)</a:t>
            </a:r>
          </a:p>
          <a:p>
            <a:pPr lvl="1"/>
            <a:r>
              <a:rPr lang="en-US" dirty="0"/>
              <a:t>Experience of the JIANGXI Soviet</a:t>
            </a:r>
          </a:p>
          <a:p>
            <a:r>
              <a:rPr lang="en-US" dirty="0"/>
              <a:t>Long March  </a:t>
            </a:r>
            <a:r>
              <a:rPr lang="en-US" b="1" dirty="0"/>
              <a:t>1934-35</a:t>
            </a:r>
            <a:r>
              <a:rPr lang="en-US" dirty="0"/>
              <a:t> &amp; new base in North-West China, in YANAN</a:t>
            </a:r>
          </a:p>
          <a:p>
            <a:r>
              <a:rPr lang="en-US" dirty="0"/>
              <a:t>Japanese Occupation </a:t>
            </a:r>
            <a:r>
              <a:rPr lang="en-US" b="1" dirty="0"/>
              <a:t>1930-1945</a:t>
            </a:r>
          </a:p>
          <a:p>
            <a:r>
              <a:rPr lang="en-US" dirty="0"/>
              <a:t>Second UF </a:t>
            </a:r>
            <a:r>
              <a:rPr lang="en-US" b="1" dirty="0"/>
              <a:t>1937-46</a:t>
            </a:r>
          </a:p>
          <a:p>
            <a:r>
              <a:rPr lang="en-US" dirty="0"/>
              <a:t>Civil War </a:t>
            </a:r>
            <a:r>
              <a:rPr lang="en-US" b="1" dirty="0"/>
              <a:t>1946-49 </a:t>
            </a:r>
            <a:r>
              <a:rPr lang="en-US" dirty="0"/>
              <a:t> </a:t>
            </a:r>
          </a:p>
          <a:p>
            <a:r>
              <a:rPr lang="en-US" dirty="0"/>
              <a:t>Communist victory and creation of the People’s Republic of China </a:t>
            </a:r>
            <a:r>
              <a:rPr lang="en-US" b="1" dirty="0"/>
              <a:t>1949</a:t>
            </a:r>
            <a:endParaRPr lang="en-US" dirty="0"/>
          </a:p>
        </p:txBody>
      </p:sp>
    </p:spTree>
    <p:extLst>
      <p:ext uri="{BB962C8B-B14F-4D97-AF65-F5344CB8AC3E}">
        <p14:creationId xmlns:p14="http://schemas.microsoft.com/office/powerpoint/2010/main" val="1400727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755910"/>
          </a:xfrm>
        </p:spPr>
        <p:txBody>
          <a:bodyPr/>
          <a:lstStyle/>
          <a:p>
            <a:r>
              <a:rPr lang="en-US" dirty="0"/>
              <a:t>S[s]</a:t>
            </a:r>
            <a:r>
              <a:rPr lang="en-US" dirty="0" err="1"/>
              <a:t>ocialism</a:t>
            </a:r>
            <a:r>
              <a:rPr lang="en-US" dirty="0"/>
              <a:t> in Chinese Nationalism</a:t>
            </a:r>
          </a:p>
        </p:txBody>
      </p:sp>
      <p:sp>
        <p:nvSpPr>
          <p:cNvPr id="3" name="Content Placeholder 2"/>
          <p:cNvSpPr>
            <a:spLocks noGrp="1"/>
          </p:cNvSpPr>
          <p:nvPr>
            <p:ph idx="1"/>
          </p:nvPr>
        </p:nvSpPr>
        <p:spPr>
          <a:xfrm>
            <a:off x="234777" y="753762"/>
            <a:ext cx="11541211" cy="6005384"/>
          </a:xfrm>
          <a:blipFill>
            <a:blip r:embed="rId2">
              <a:alphaModFix amt="41000"/>
            </a:blip>
            <a:stretch>
              <a:fillRect/>
            </a:stretch>
          </a:blipFill>
        </p:spPr>
        <p:txBody>
          <a:bodyPr>
            <a:normAutofit fontScale="85000" lnSpcReduction="10000"/>
          </a:bodyPr>
          <a:lstStyle/>
          <a:p>
            <a:r>
              <a:rPr lang="en-US" dirty="0"/>
              <a:t>Vohra says that even neo-Confucian nationalists such as Liang </a:t>
            </a:r>
            <a:r>
              <a:rPr lang="en-US" dirty="0" err="1" smtClean="0"/>
              <a:t>Qichao</a:t>
            </a:r>
            <a:r>
              <a:rPr lang="en-US" dirty="0" smtClean="0"/>
              <a:t> or </a:t>
            </a:r>
            <a:r>
              <a:rPr lang="en-US" dirty="0"/>
              <a:t>staunch nationalists such as </a:t>
            </a:r>
            <a:r>
              <a:rPr lang="en-US" dirty="0" smtClean="0"/>
              <a:t>Sun </a:t>
            </a:r>
            <a:r>
              <a:rPr lang="en-US" dirty="0" err="1" smtClean="0"/>
              <a:t>Yat-sen</a:t>
            </a:r>
            <a:r>
              <a:rPr lang="en-US" dirty="0" smtClean="0"/>
              <a:t> </a:t>
            </a:r>
            <a:r>
              <a:rPr lang="en-US" dirty="0"/>
              <a:t>had some socialist strains in their ideas</a:t>
            </a:r>
          </a:p>
          <a:p>
            <a:r>
              <a:rPr lang="en-US" b="1" dirty="0"/>
              <a:t>Could nationalists in a feudal, semi colonial, society NOT be socialists, and what sort of nationalists would they </a:t>
            </a:r>
            <a:r>
              <a:rPr lang="en-US" b="1" dirty="0" smtClean="0"/>
              <a:t>be if they were not? </a:t>
            </a:r>
            <a:endParaRPr lang="en-US" b="1" dirty="0"/>
          </a:p>
          <a:p>
            <a:r>
              <a:rPr lang="en-US" dirty="0"/>
              <a:t>May 4</a:t>
            </a:r>
            <a:r>
              <a:rPr lang="en-US" baseline="30000" dirty="0"/>
              <a:t>th</a:t>
            </a:r>
            <a:r>
              <a:rPr lang="en-US" dirty="0"/>
              <a:t> movement rejected tradition, demanded change. But because of imperialism had a very ambiguous relationship with Westernization. Early nationalists did seek to model Chinese nationalism on west. But colonialism, western deals with Japan, were a problem</a:t>
            </a:r>
          </a:p>
          <a:p>
            <a:r>
              <a:rPr lang="en-US" dirty="0"/>
              <a:t>Soviet Revolution in 1917 offer an alternative, a “modern” ideology, which was also anti-Imperialist, New SOVIET UNION e.g. gives up Tsarist claims on Chinese territory</a:t>
            </a:r>
          </a:p>
          <a:p>
            <a:r>
              <a:rPr lang="en-US" dirty="0"/>
              <a:t>Communists: ideology attractive as it was both “modern” yet critical of the system of domination that western-style capitalism had engendered in China</a:t>
            </a:r>
          </a:p>
          <a:p>
            <a:r>
              <a:rPr lang="en-US" dirty="0"/>
              <a:t>Base of CCP was very limited, to urban, coastal areas, among small industrial working class</a:t>
            </a:r>
          </a:p>
          <a:p>
            <a:r>
              <a:rPr lang="en-US" dirty="0"/>
              <a:t>May 4</a:t>
            </a:r>
            <a:r>
              <a:rPr lang="en-US" baseline="30000" dirty="0"/>
              <a:t>th</a:t>
            </a:r>
            <a:r>
              <a:rPr lang="en-US" dirty="0"/>
              <a:t> movement and broader cultural movements associated with that had led to a proliferation of Marxist and Socialist “study groups” and societies in different Chinese cities. Of course, these were limited to intellectuals, but still provided a possible basis for future growth</a:t>
            </a:r>
          </a:p>
          <a:p>
            <a:endParaRPr lang="en-US" dirty="0"/>
          </a:p>
          <a:p>
            <a:endParaRPr lang="en-US" dirty="0"/>
          </a:p>
        </p:txBody>
      </p:sp>
    </p:spTree>
    <p:extLst>
      <p:ext uri="{BB962C8B-B14F-4D97-AF65-F5344CB8AC3E}">
        <p14:creationId xmlns:p14="http://schemas.microsoft.com/office/powerpoint/2010/main" val="334161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4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52447"/>
          </a:xfrm>
        </p:spPr>
        <p:txBody>
          <a:bodyPr>
            <a:normAutofit/>
          </a:bodyPr>
          <a:lstStyle/>
          <a:p>
            <a:r>
              <a:rPr lang="en-US" dirty="0"/>
              <a:t>Alternatives: State-Centric Nationalism</a:t>
            </a:r>
          </a:p>
        </p:txBody>
      </p:sp>
      <p:sp>
        <p:nvSpPr>
          <p:cNvPr id="3" name="Content Placeholder 2"/>
          <p:cNvSpPr>
            <a:spLocks noGrp="1"/>
          </p:cNvSpPr>
          <p:nvPr>
            <p:ph idx="1"/>
          </p:nvPr>
        </p:nvSpPr>
        <p:spPr>
          <a:xfrm>
            <a:off x="166315" y="1088512"/>
            <a:ext cx="11914179" cy="5769488"/>
          </a:xfrm>
        </p:spPr>
        <p:txBody>
          <a:bodyPr>
            <a:normAutofit fontScale="92500"/>
          </a:bodyPr>
          <a:lstStyle/>
          <a:p>
            <a:r>
              <a:rPr lang="en-US" dirty="0"/>
              <a:t>One </a:t>
            </a:r>
            <a:r>
              <a:rPr lang="en-US" dirty="0" smtClean="0"/>
              <a:t>alternative </a:t>
            </a:r>
            <a:r>
              <a:rPr lang="en-US" dirty="0"/>
              <a:t>to Socialism was JAPANESE style state-centered nationalism. </a:t>
            </a:r>
          </a:p>
          <a:p>
            <a:r>
              <a:rPr lang="en-US" dirty="0"/>
              <a:t>SYS model had reached out to people, OVER the heads of the conservative scholar gentry and warlords, offer them a better life, and so, e.g., SYS three principles REINTERPRETED as NATIONALISM, DEMOCRACY and MOST SIGNIFICANT: PEOPLE’S LIVELIHOOD (that did draw on socialist ideology)</a:t>
            </a:r>
          </a:p>
          <a:p>
            <a:r>
              <a:rPr lang="en-US" dirty="0"/>
              <a:t>Death of SYS in 1925 and rise to power of Chiang Kai-shek (CKS)</a:t>
            </a:r>
          </a:p>
          <a:p>
            <a:r>
              <a:rPr lang="en-US" dirty="0"/>
              <a:t>CKS was a military commander, of GMD military academy at Whampoa. Unlike socialists and/or earlier generation of nationalists like SYS, CKS had few ideological  commitments</a:t>
            </a:r>
          </a:p>
          <a:p>
            <a:r>
              <a:rPr lang="en-US" dirty="0"/>
              <a:t>CKS return to a state-centric nationalist model.  Top priority to strengthen the state, and to do that, was willing to make many compromises. Deals made with </a:t>
            </a:r>
            <a:r>
              <a:rPr lang="en-US" dirty="0" err="1"/>
              <a:t>wardlords</a:t>
            </a:r>
            <a:r>
              <a:rPr lang="en-US" dirty="0"/>
              <a:t>. Also with </a:t>
            </a:r>
            <a:r>
              <a:rPr lang="en-US" dirty="0" err="1"/>
              <a:t>Comintern</a:t>
            </a:r>
            <a:r>
              <a:rPr lang="en-US" dirty="0"/>
              <a:t> (the Soviet organization charged with “exporting revolution”, see 126-128).  These allows him resources to fight warlords, Northern Expedition in 1926</a:t>
            </a:r>
          </a:p>
          <a:p>
            <a:r>
              <a:rPr lang="en-US" dirty="0" err="1"/>
              <a:t>Comintern</a:t>
            </a:r>
            <a:r>
              <a:rPr lang="en-US" dirty="0"/>
              <a:t> also brokers </a:t>
            </a:r>
            <a:r>
              <a:rPr lang="en-US" b="1" dirty="0"/>
              <a:t>the first United Front between CCP and GMD 1924-27</a:t>
            </a:r>
          </a:p>
          <a:p>
            <a:endParaRPr lang="en-US" dirty="0"/>
          </a:p>
          <a:p>
            <a:endParaRPr lang="en-US" dirty="0"/>
          </a:p>
          <a:p>
            <a:endParaRPr lang="en-US" dirty="0"/>
          </a:p>
        </p:txBody>
      </p:sp>
    </p:spTree>
    <p:extLst>
      <p:ext uri="{BB962C8B-B14F-4D97-AF65-F5344CB8AC3E}">
        <p14:creationId xmlns:p14="http://schemas.microsoft.com/office/powerpoint/2010/main" val="2242710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58274"/>
          </a:xfrm>
        </p:spPr>
        <p:txBody>
          <a:bodyPr/>
          <a:lstStyle/>
          <a:p>
            <a:r>
              <a:rPr lang="en-US" dirty="0"/>
              <a:t>Strains and Conflicts</a:t>
            </a:r>
          </a:p>
        </p:txBody>
      </p:sp>
      <p:sp>
        <p:nvSpPr>
          <p:cNvPr id="3" name="Content Placeholder 2"/>
          <p:cNvSpPr>
            <a:spLocks noGrp="1"/>
          </p:cNvSpPr>
          <p:nvPr>
            <p:ph idx="1"/>
          </p:nvPr>
        </p:nvSpPr>
        <p:spPr>
          <a:xfrm>
            <a:off x="151195" y="861738"/>
            <a:ext cx="12040805" cy="5865867"/>
          </a:xfrm>
        </p:spPr>
        <p:txBody>
          <a:bodyPr>
            <a:normAutofit fontScale="92500" lnSpcReduction="10000"/>
          </a:bodyPr>
          <a:lstStyle/>
          <a:p>
            <a:r>
              <a:rPr lang="en-US" dirty="0"/>
              <a:t>GMD nationalist leadership OK with socialism, even </a:t>
            </a:r>
            <a:r>
              <a:rPr lang="en-US" dirty="0" err="1"/>
              <a:t>Comintern</a:t>
            </a:r>
            <a:r>
              <a:rPr lang="en-US" dirty="0"/>
              <a:t> support, but not with Socialism(i.e. CCP).  Socialist ideology OK, but not socialist practice because many were themselves landlords  </a:t>
            </a:r>
          </a:p>
          <a:p>
            <a:r>
              <a:rPr lang="en-US" dirty="0"/>
              <a:t>UNLIKE GANDHI, Mao does not seek to suppress conflicts for some fictional national unity! Early on, radical peasant associations (see p. 129) take initiatives, no rent, attack landlords, even kill parents of a prominent CCP member!</a:t>
            </a:r>
          </a:p>
          <a:p>
            <a:r>
              <a:rPr lang="en-US" dirty="0"/>
              <a:t>Success against Warlords made contradictions in GMD-CCP alliance apparent. Who was going to exercise power? CKS quite certain it was not going to be the communists</a:t>
            </a:r>
          </a:p>
          <a:p>
            <a:r>
              <a:rPr lang="en-US" dirty="0"/>
              <a:t>In 1927 a workers’ strike made the conquest of Shanghai possible, but CKS responds by making a deal with Shanghai merchants leading to massacre of working class of Shanghai in 1927 </a:t>
            </a:r>
          </a:p>
          <a:p>
            <a:r>
              <a:rPr lang="en-US" dirty="0"/>
              <a:t>Quickly followed by declaration of a national government at Nanjing by CKS, </a:t>
            </a:r>
            <a:r>
              <a:rPr lang="en-US" i="1" dirty="0"/>
              <a:t>and the outlawing of the CCP</a:t>
            </a:r>
          </a:p>
          <a:p>
            <a:r>
              <a:rPr lang="en-US" dirty="0"/>
              <a:t>NATIONALISM, of the CKS variety, begins to have a serious problem with SOCIALISM of the CCP variety. One is seeking state power, other is seeking social and economic transformation</a:t>
            </a:r>
          </a:p>
          <a:p>
            <a:endParaRPr lang="en-US" dirty="0"/>
          </a:p>
          <a:p>
            <a:endParaRPr lang="en-US" dirty="0"/>
          </a:p>
          <a:p>
            <a:endParaRPr lang="en-US" dirty="0"/>
          </a:p>
        </p:txBody>
      </p:sp>
    </p:spTree>
    <p:extLst>
      <p:ext uri="{BB962C8B-B14F-4D97-AF65-F5344CB8AC3E}">
        <p14:creationId xmlns:p14="http://schemas.microsoft.com/office/powerpoint/2010/main" val="1694784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97802"/>
          </a:xfrm>
        </p:spPr>
        <p:txBody>
          <a:bodyPr>
            <a:normAutofit/>
          </a:bodyPr>
          <a:lstStyle/>
          <a:p>
            <a:r>
              <a:rPr lang="en-US" dirty="0"/>
              <a:t>CCP: Learning from a Retreat, Jiangxi </a:t>
            </a:r>
          </a:p>
        </p:txBody>
      </p:sp>
      <p:sp>
        <p:nvSpPr>
          <p:cNvPr id="3" name="Content Placeholder 2"/>
          <p:cNvSpPr>
            <a:spLocks noGrp="1"/>
          </p:cNvSpPr>
          <p:nvPr>
            <p:ph idx="1"/>
          </p:nvPr>
        </p:nvSpPr>
        <p:spPr>
          <a:xfrm>
            <a:off x="0" y="982684"/>
            <a:ext cx="12080494" cy="5729803"/>
          </a:xfrm>
        </p:spPr>
        <p:txBody>
          <a:bodyPr>
            <a:normAutofit fontScale="77500" lnSpcReduction="20000"/>
          </a:bodyPr>
          <a:lstStyle/>
          <a:p>
            <a:r>
              <a:rPr lang="en-US" dirty="0"/>
              <a:t>Outlawing of CCP in 1927 leads to retreats and the establishing of many “soviets” (liberated areas, where CCP establish control) </a:t>
            </a:r>
          </a:p>
          <a:p>
            <a:r>
              <a:rPr lang="en-US" dirty="0"/>
              <a:t>We have a great deal of information about one of these in JIANGXI because of the presence of MAO ZEDONG, later a leading figure, but till now a high level but not a top leader of CCP</a:t>
            </a:r>
          </a:p>
          <a:p>
            <a:r>
              <a:rPr lang="en-US" dirty="0"/>
              <a:t>See details about Jiangxi Soviet in Textbook, but the most significant of these </a:t>
            </a:r>
            <a:r>
              <a:rPr lang="en-US" b="1" dirty="0"/>
              <a:t>was the new-found focus on peasants.... and on redistribution of land</a:t>
            </a:r>
          </a:p>
          <a:p>
            <a:r>
              <a:rPr lang="en-US" dirty="0"/>
              <a:t>This is a very significant move.  Marx envisaged the industrial working class as leading a socialist revolution.  Saw peasants as inherently conservative “sack of potatoes”  </a:t>
            </a:r>
          </a:p>
          <a:p>
            <a:r>
              <a:rPr lang="en-US" dirty="0"/>
              <a:t>China was 85% peasants, who lived in terrible conditions, often starvation levels.  Hugely oppressed by landlords</a:t>
            </a:r>
          </a:p>
          <a:p>
            <a:r>
              <a:rPr lang="en-US" dirty="0"/>
              <a:t>In retreat at Jiangxi Mao realizes the revolutionary potential of the peasantry.  Living with peasants provides CCP activists like Mao with practical experience of government: pragmatic rather than programmatic, e.g. on land redistribution, on keeping up agrarian production. </a:t>
            </a:r>
          </a:p>
          <a:p>
            <a:r>
              <a:rPr lang="en-US" dirty="0"/>
              <a:t>Mao and other like him in the countryside, learn the techniques of production, the importance of agrarian cycles, etc. So when talk about peasant revolution, know from within, not just some city based intellectuals!! </a:t>
            </a:r>
          </a:p>
          <a:p>
            <a:r>
              <a:rPr lang="en-US" dirty="0"/>
              <a:t>Time in rural areas also allows for reflection on other social practices including gender.  Realize that women face an additional source of oppression, male power.  Sought to remedy that, or at least include in program</a:t>
            </a:r>
          </a:p>
          <a:p>
            <a:endParaRPr lang="en-US" dirty="0"/>
          </a:p>
          <a:p>
            <a:endParaRPr lang="en-US" dirty="0"/>
          </a:p>
        </p:txBody>
      </p:sp>
    </p:spTree>
    <p:extLst>
      <p:ext uri="{BB962C8B-B14F-4D97-AF65-F5344CB8AC3E}">
        <p14:creationId xmlns:p14="http://schemas.microsoft.com/office/powerpoint/2010/main" val="2178380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58274"/>
          </a:xfrm>
        </p:spPr>
        <p:txBody>
          <a:bodyPr/>
          <a:lstStyle/>
          <a:p>
            <a:r>
              <a:rPr lang="en-US" dirty="0"/>
              <a:t>Socialism and Nationalism:  Long March</a:t>
            </a:r>
          </a:p>
        </p:txBody>
      </p:sp>
      <p:sp>
        <p:nvSpPr>
          <p:cNvPr id="3" name="Content Placeholder 2"/>
          <p:cNvSpPr>
            <a:spLocks noGrp="1"/>
          </p:cNvSpPr>
          <p:nvPr>
            <p:ph idx="1"/>
          </p:nvPr>
        </p:nvSpPr>
        <p:spPr>
          <a:xfrm>
            <a:off x="-1" y="891975"/>
            <a:ext cx="12050255" cy="5835630"/>
          </a:xfrm>
        </p:spPr>
        <p:txBody>
          <a:bodyPr>
            <a:normAutofit/>
          </a:bodyPr>
          <a:lstStyle/>
          <a:p>
            <a:r>
              <a:rPr lang="en-US" dirty="0"/>
              <a:t>In 1934 </a:t>
            </a:r>
            <a:r>
              <a:rPr lang="en-US" dirty="0" err="1"/>
              <a:t>Comintern</a:t>
            </a:r>
            <a:r>
              <a:rPr lang="en-US" dirty="0"/>
              <a:t> insist on direct confrontation with GMD. Lead to rout and one of the most amazing and productive retreats in recent human history, the LONG MARCH. </a:t>
            </a:r>
          </a:p>
          <a:p>
            <a:r>
              <a:rPr lang="en-US" dirty="0"/>
              <a:t>For about three to four months 100,000 Communists fled across china, decimated by attacks , </a:t>
            </a:r>
            <a:r>
              <a:rPr lang="en-US" b="1" dirty="0"/>
              <a:t>less than tenth of them managed to survive the 4000 mile journey</a:t>
            </a:r>
            <a:r>
              <a:rPr lang="en-US" dirty="0"/>
              <a:t>. (see map p 79) But built tremendous unity, and at the end of it survivors had a nucleus that was united, led by Mao, and ultimately it would be them who would win out</a:t>
            </a:r>
          </a:p>
          <a:p>
            <a:r>
              <a:rPr lang="en-US" dirty="0"/>
              <a:t>This is also the period when Japan advancing further into China, and even while fleeing from GMD, the CCP made the call for another UF to fight their common enemy, Japan</a:t>
            </a:r>
          </a:p>
        </p:txBody>
      </p:sp>
    </p:spTree>
    <p:extLst>
      <p:ext uri="{BB962C8B-B14F-4D97-AF65-F5344CB8AC3E}">
        <p14:creationId xmlns:p14="http://schemas.microsoft.com/office/powerpoint/2010/main" val="3950154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6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48983"/>
          </a:xfrm>
        </p:spPr>
        <p:txBody>
          <a:bodyPr/>
          <a:lstStyle/>
          <a:p>
            <a:r>
              <a:rPr lang="en-US" dirty="0"/>
              <a:t>Japanese Imperialism</a:t>
            </a:r>
          </a:p>
        </p:txBody>
      </p:sp>
      <p:sp>
        <p:nvSpPr>
          <p:cNvPr id="3" name="Content Placeholder 2"/>
          <p:cNvSpPr>
            <a:spLocks noGrp="1"/>
          </p:cNvSpPr>
          <p:nvPr>
            <p:ph idx="1"/>
          </p:nvPr>
        </p:nvSpPr>
        <p:spPr>
          <a:xfrm>
            <a:off x="226793" y="907093"/>
            <a:ext cx="11793223" cy="5820512"/>
          </a:xfrm>
        </p:spPr>
        <p:txBody>
          <a:bodyPr>
            <a:normAutofit fontScale="85000" lnSpcReduction="20000"/>
          </a:bodyPr>
          <a:lstStyle/>
          <a:p>
            <a:r>
              <a:rPr lang="en-US" dirty="0"/>
              <a:t>Japanese expansion begin in the 1930s with annexation of Manchuria, 1931. Officially detached from China to form the Japanese puppet state of MANCHUKUO, and by mid-1930s Japanese occupy much of eastern Chinese seaboard, some of the most industrialized and productive areas of the country</a:t>
            </a:r>
          </a:p>
          <a:p>
            <a:r>
              <a:rPr lang="en-US" dirty="0"/>
              <a:t>Japan more confident because of appeasement by western powers</a:t>
            </a:r>
          </a:p>
          <a:p>
            <a:r>
              <a:rPr lang="en-US" dirty="0"/>
              <a:t>Why? Because West more concerned with other developments, Soviet Union, Nazis e.g. Moreover, it suited own interests to do so.  United States was Japan’s largest trading partner </a:t>
            </a:r>
          </a:p>
          <a:p>
            <a:r>
              <a:rPr lang="en-US" dirty="0"/>
              <a:t>So, it was apparent that it was the Chinese themselves who would have to combat Japan’s incursions</a:t>
            </a:r>
          </a:p>
          <a:p>
            <a:r>
              <a:rPr lang="en-US" dirty="0"/>
              <a:t>As time went on these became more and more brutal because hopes of easy victories belied. </a:t>
            </a:r>
            <a:r>
              <a:rPr lang="en-US" b="1" dirty="0"/>
              <a:t>200, 000 people massacred in Nanjing when the Japanese enter the city</a:t>
            </a:r>
          </a:p>
          <a:p>
            <a:r>
              <a:rPr lang="en-US" dirty="0"/>
              <a:t>Though install a puppet regime in Beijing, the GMD move Nationalist capital from Nanjing to CHONGQUING. so Japanese not able to defeat the Nationalist Govt. Japanese lack the resources to physically conquer all of  China. </a:t>
            </a:r>
          </a:p>
          <a:p>
            <a:r>
              <a:rPr lang="en-US" dirty="0"/>
              <a:t>Japanese attitudes generate both popular resentment, and support for those who opposed them. Ordinary people move with the Nationalist government to </a:t>
            </a:r>
            <a:r>
              <a:rPr lang="en-US" dirty="0" err="1"/>
              <a:t>Chongquing</a:t>
            </a:r>
            <a:r>
              <a:rPr lang="en-US" dirty="0"/>
              <a:t>.  S</a:t>
            </a:r>
            <a:r>
              <a:rPr lang="en-US" b="1" dirty="0"/>
              <a:t>tudents and professors carried entire libraries across 1500 miles during the move, with enthusiasm, in 1937, such was the level of popular support for the GMD (Nationalists)</a:t>
            </a:r>
            <a:endParaRPr lang="en-US" dirty="0"/>
          </a:p>
          <a:p>
            <a:endParaRPr lang="en-US" dirty="0"/>
          </a:p>
          <a:p>
            <a:endParaRPr lang="en-US" dirty="0"/>
          </a:p>
        </p:txBody>
      </p:sp>
    </p:spTree>
    <p:extLst>
      <p:ext uri="{BB962C8B-B14F-4D97-AF65-F5344CB8AC3E}">
        <p14:creationId xmlns:p14="http://schemas.microsoft.com/office/powerpoint/2010/main" val="633485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7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4781" y="136063"/>
            <a:ext cx="10749019" cy="740793"/>
          </a:xfrm>
        </p:spPr>
        <p:txBody>
          <a:bodyPr>
            <a:normAutofit fontScale="90000"/>
          </a:bodyPr>
          <a:lstStyle/>
          <a:p>
            <a:r>
              <a:rPr lang="en-US" dirty="0"/>
              <a:t/>
            </a:r>
            <a:br>
              <a:rPr lang="en-US" dirty="0"/>
            </a:br>
            <a:r>
              <a:rPr lang="en-US" dirty="0"/>
              <a:t>NATIONALIST PROBLEMS</a:t>
            </a:r>
            <a:br>
              <a:rPr lang="en-US" dirty="0"/>
            </a:br>
            <a:endParaRPr lang="en-US" dirty="0"/>
          </a:p>
        </p:txBody>
      </p:sp>
      <p:sp>
        <p:nvSpPr>
          <p:cNvPr id="3" name="Content Placeholder 2"/>
          <p:cNvSpPr>
            <a:spLocks noGrp="1"/>
          </p:cNvSpPr>
          <p:nvPr>
            <p:ph idx="1"/>
          </p:nvPr>
        </p:nvSpPr>
        <p:spPr>
          <a:xfrm>
            <a:off x="0" y="937329"/>
            <a:ext cx="12050254" cy="5920671"/>
          </a:xfrm>
        </p:spPr>
        <p:txBody>
          <a:bodyPr>
            <a:normAutofit fontScale="70000" lnSpcReduction="20000"/>
          </a:bodyPr>
          <a:lstStyle/>
          <a:p>
            <a:r>
              <a:rPr lang="en-US" dirty="0"/>
              <a:t>Since the defeat of warlords around 1926, GMD in control of China, the internationally recognized  government of China. CCP has liberated areas and bases, but if there is one government, it is the one run by GMD</a:t>
            </a:r>
          </a:p>
          <a:p>
            <a:r>
              <a:rPr lang="en-US" dirty="0"/>
              <a:t>Japanese invasion creates not only political or military problems, but economic ones too.  Isolates government port cities, the richest manufacturing areas. There is a shortage of raw material and finished product in Nationalist China</a:t>
            </a:r>
          </a:p>
          <a:p>
            <a:r>
              <a:rPr lang="en-US" dirty="0"/>
              <a:t>leads to inflation. An inept administration prints more money : worsens inflation. Also nepotism and corruption.</a:t>
            </a:r>
          </a:p>
          <a:p>
            <a:r>
              <a:rPr lang="en-US" dirty="0"/>
              <a:t>Increase taxes on the peasantry is their only source of revenue.  Peasant conditions worsen under inflationary situation</a:t>
            </a:r>
          </a:p>
          <a:p>
            <a:r>
              <a:rPr lang="en-US" b="1" dirty="0"/>
              <a:t>When things go bad, CKS faces criticism from intellectuals.  His response is repression: gags press, suppress criticism ruthlessly.  This turns intellectual against him.  </a:t>
            </a:r>
            <a:r>
              <a:rPr lang="en-US" sz="3100" b="1" dirty="0">
                <a:solidFill>
                  <a:srgbClr val="FFFF00"/>
                </a:solidFill>
              </a:rPr>
              <a:t>Those who had carried books on their back now turn their back on CKS and GMD</a:t>
            </a:r>
          </a:p>
          <a:p>
            <a:r>
              <a:rPr lang="en-US" b="1" dirty="0"/>
              <a:t>CKS seek return to CONFUCIANISM</a:t>
            </a:r>
            <a:r>
              <a:rPr lang="en-US" dirty="0"/>
              <a:t> through his book </a:t>
            </a:r>
            <a:r>
              <a:rPr lang="en-US" i="1" dirty="0"/>
              <a:t>China’s Destiny</a:t>
            </a:r>
            <a:r>
              <a:rPr lang="en-US" dirty="0"/>
              <a:t>, but times had changed too much for that. Not supported by intelligentsia who had criticized tradition whole heartedly from May 4th time onwards.</a:t>
            </a:r>
          </a:p>
          <a:p>
            <a:r>
              <a:rPr lang="en-US" dirty="0"/>
              <a:t>Perhaps greatest cause for nationalist failure was that CKS could not even keep military in shape, supposedly his forte, and when that too start collapsing the problem became serious.  Report of American generals showed levels of corruption and inefficiency</a:t>
            </a:r>
          </a:p>
          <a:p>
            <a:r>
              <a:rPr lang="en-US" dirty="0"/>
              <a:t>Although Nationalists were initially short of weaponry compared to Japanese, not so after US enters  WW II.  Weapons and supplies flown in from Burma, but CKS, now show that he was not really interested in fighting Japanese, and prefers to stockpile those weapons for what he knew would be fight vs. the CCP</a:t>
            </a:r>
          </a:p>
          <a:p>
            <a:r>
              <a:rPr lang="en-US" dirty="0"/>
              <a:t>CKS initially turns down CCP call for another UF to fight Japan. It was not until one of his own generals put CKS under house arrest and made his agreeing to UF a condition of release that he agreed to the SECOND UF</a:t>
            </a:r>
          </a:p>
          <a:p>
            <a:endParaRPr lang="en-US" dirty="0"/>
          </a:p>
          <a:p>
            <a:endParaRPr lang="en-US" dirty="0"/>
          </a:p>
        </p:txBody>
      </p:sp>
    </p:spTree>
    <p:extLst>
      <p:ext uri="{BB962C8B-B14F-4D97-AF65-F5344CB8AC3E}">
        <p14:creationId xmlns:p14="http://schemas.microsoft.com/office/powerpoint/2010/main" val="245453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62000" b="-6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52448"/>
          </a:xfrm>
        </p:spPr>
        <p:txBody>
          <a:bodyPr/>
          <a:lstStyle/>
          <a:p>
            <a:r>
              <a:rPr lang="en-US" dirty="0"/>
              <a:t>Second UF and Civil War</a:t>
            </a:r>
          </a:p>
        </p:txBody>
      </p:sp>
      <p:sp>
        <p:nvSpPr>
          <p:cNvPr id="3" name="Content Placeholder 2"/>
          <p:cNvSpPr>
            <a:spLocks noGrp="1"/>
          </p:cNvSpPr>
          <p:nvPr>
            <p:ph idx="1"/>
          </p:nvPr>
        </p:nvSpPr>
        <p:spPr>
          <a:xfrm>
            <a:off x="151195" y="816384"/>
            <a:ext cx="11808342" cy="6041616"/>
          </a:xfrm>
        </p:spPr>
        <p:txBody>
          <a:bodyPr>
            <a:noAutofit/>
          </a:bodyPr>
          <a:lstStyle/>
          <a:p>
            <a:r>
              <a:rPr lang="en-US" sz="2000" dirty="0"/>
              <a:t>This UF quite different from 1st UF (1924-27)  Then, GMD clearly the leading party but by 1937 CCP steadily expanding operations from bases in their stronghold in YANAN.  Use  guerrilla warfare tactics, making bases BEHIND Japanese-held territory, converting the countryside into LIBERATED AREAS</a:t>
            </a:r>
          </a:p>
          <a:p>
            <a:r>
              <a:rPr lang="en-US" sz="2000" dirty="0"/>
              <a:t> CCP under MAO’s  leadership now evolving the military strategy that also later won them civil war: ENCIRCLEMENT of towns. Traditional military technique was to take towns, main centers. Mao focuses on countryside, till encircle towns. </a:t>
            </a:r>
          </a:p>
          <a:p>
            <a:r>
              <a:rPr lang="en-US" sz="2000" dirty="0"/>
              <a:t>In areas they control. CCP offers efficient administration.  Not ideologically extreme, learn from JIANGXI period, gradual changes. Soldiers are disciplined, work WITH and Learn FROM the peasantry.  Not just rhetoric or some sort of ideological smokescreen for Mao to suppress rivals,  it was now central to his revolutionary ideology too, and this was to have an impact on the CCP’s success both against Japan and later against GMD</a:t>
            </a:r>
          </a:p>
          <a:p>
            <a:r>
              <a:rPr lang="en-US" sz="2000" dirty="0"/>
              <a:t>Militarily not positional war, but guerrilla, work, harass Japanese forces, stretch their lines of communication and supply</a:t>
            </a:r>
          </a:p>
          <a:p>
            <a:r>
              <a:rPr lang="en-US" sz="2000" dirty="0"/>
              <a:t>WII end suddenly, western powers want a negotiated settlement between the GMD and CCP, but there was too much at stake. CKS had been preparing for this, and wanted to wipe out CCP, so civil war</a:t>
            </a:r>
          </a:p>
          <a:p>
            <a:r>
              <a:rPr lang="en-US" sz="2000" dirty="0"/>
              <a:t>CKS 3-1 army advantage, better weapons but CCP strategy work better</a:t>
            </a:r>
          </a:p>
          <a:p>
            <a:r>
              <a:rPr lang="en-US" sz="2000" dirty="0"/>
              <a:t>ENCRICLEMENT, and then cut communication, towns become besieged and fell “like ripe apples”</a:t>
            </a:r>
          </a:p>
          <a:p>
            <a:r>
              <a:rPr lang="en-US" sz="2000" dirty="0"/>
              <a:t>This was only possible because CCP had greater support in countryside, and even among among urban intellectuals who felt disillusioned by CKS and GMD</a:t>
            </a:r>
          </a:p>
        </p:txBody>
      </p:sp>
    </p:spTree>
    <p:extLst>
      <p:ext uri="{BB962C8B-B14F-4D97-AF65-F5344CB8AC3E}">
        <p14:creationId xmlns:p14="http://schemas.microsoft.com/office/powerpoint/2010/main" val="211843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58000" b="-8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Contexts</a:t>
            </a:r>
          </a:p>
        </p:txBody>
      </p:sp>
      <p:sp>
        <p:nvSpPr>
          <p:cNvPr id="3" name="Content Placeholder 2"/>
          <p:cNvSpPr>
            <a:spLocks noGrp="1"/>
          </p:cNvSpPr>
          <p:nvPr>
            <p:ph idx="1"/>
          </p:nvPr>
        </p:nvSpPr>
        <p:spPr>
          <a:xfrm>
            <a:off x="838200" y="1470454"/>
            <a:ext cx="10515600" cy="5151352"/>
          </a:xfrm>
        </p:spPr>
        <p:txBody>
          <a:bodyPr>
            <a:normAutofit/>
          </a:bodyPr>
          <a:lstStyle/>
          <a:p>
            <a:r>
              <a:rPr lang="en-US" dirty="0"/>
              <a:t>Limitations of the 1911 revolution</a:t>
            </a:r>
          </a:p>
          <a:p>
            <a:r>
              <a:rPr lang="en-US" dirty="0"/>
              <a:t>Sun </a:t>
            </a:r>
            <a:r>
              <a:rPr lang="en-US" dirty="0" err="1"/>
              <a:t>Yat</a:t>
            </a:r>
            <a:r>
              <a:rPr lang="en-US" dirty="0"/>
              <a:t> Sen’s GMD outlawed, Yuan Shi Kai’s connections with rural gentry, attempts to become a monarch, failed negotiations with Western powers and Japan</a:t>
            </a:r>
          </a:p>
          <a:p>
            <a:r>
              <a:rPr lang="en-US" dirty="0"/>
              <a:t>The emergence of WARLORDISM  (China virtually divided into warlord-led provinces [there were differences among them, some even progressive] 1916-1927)</a:t>
            </a:r>
          </a:p>
          <a:p>
            <a:r>
              <a:rPr lang="en-US" dirty="0"/>
              <a:t>Continued Western Imperialism in China</a:t>
            </a:r>
          </a:p>
          <a:p>
            <a:r>
              <a:rPr lang="en-US" dirty="0"/>
              <a:t>Japanese Imperialism</a:t>
            </a:r>
          </a:p>
          <a:p>
            <a:r>
              <a:rPr lang="en-US" dirty="0"/>
              <a:t>Revolution needed RESTRUCTURING, Nationalism needed to be rethought</a:t>
            </a:r>
          </a:p>
        </p:txBody>
      </p:sp>
    </p:spTree>
    <p:extLst>
      <p:ext uri="{BB962C8B-B14F-4D97-AF65-F5344CB8AC3E}">
        <p14:creationId xmlns:p14="http://schemas.microsoft.com/office/powerpoint/2010/main" val="2111125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73392"/>
          </a:xfrm>
        </p:spPr>
        <p:txBody>
          <a:bodyPr/>
          <a:lstStyle/>
          <a:p>
            <a:r>
              <a:rPr lang="en-US" dirty="0"/>
              <a:t>Assessments	and Comparison </a:t>
            </a:r>
          </a:p>
        </p:txBody>
      </p:sp>
      <p:sp>
        <p:nvSpPr>
          <p:cNvPr id="3" name="Content Placeholder 2"/>
          <p:cNvSpPr>
            <a:spLocks noGrp="1"/>
          </p:cNvSpPr>
          <p:nvPr>
            <p:ph idx="1"/>
          </p:nvPr>
        </p:nvSpPr>
        <p:spPr>
          <a:xfrm>
            <a:off x="-1" y="952448"/>
            <a:ext cx="12050255" cy="5775157"/>
          </a:xfrm>
          <a:blipFill>
            <a:blip r:embed="rId2">
              <a:alphaModFix amt="35000"/>
            </a:blip>
            <a:stretch>
              <a:fillRect/>
            </a:stretch>
          </a:blipFill>
        </p:spPr>
        <p:txBody>
          <a:bodyPr>
            <a:normAutofit fontScale="92500" lnSpcReduction="10000"/>
          </a:bodyPr>
          <a:lstStyle/>
          <a:p>
            <a:r>
              <a:rPr lang="en-US" dirty="0"/>
              <a:t>CCP victory WAS at one level a military victory and reasons were simple</a:t>
            </a:r>
          </a:p>
          <a:p>
            <a:pPr lvl="1"/>
            <a:r>
              <a:rPr lang="en-US" dirty="0"/>
              <a:t>GMD not good enough, corrupt, ineffectual, factional, brutal</a:t>
            </a:r>
          </a:p>
          <a:p>
            <a:pPr lvl="1"/>
            <a:r>
              <a:rPr lang="en-US" dirty="0"/>
              <a:t>no support from peasants, business, or intellectuals</a:t>
            </a:r>
          </a:p>
          <a:p>
            <a:pPr lvl="1"/>
            <a:r>
              <a:rPr lang="en-US" dirty="0"/>
              <a:t>not even militarily that good, outmaneuvered by Mao</a:t>
            </a:r>
          </a:p>
          <a:p>
            <a:r>
              <a:rPr lang="en-US" dirty="0"/>
              <a:t>CCP in contrast has an efficient, loyal cadre</a:t>
            </a:r>
          </a:p>
          <a:p>
            <a:r>
              <a:rPr lang="en-US" dirty="0"/>
              <a:t>Undertook GRADUAL land reform, so support in countryside, perceived as just and fair</a:t>
            </a:r>
          </a:p>
          <a:p>
            <a:r>
              <a:rPr lang="en-US" dirty="0"/>
              <a:t>Most important, CCP seen as patriotic, as “better” </a:t>
            </a:r>
            <a:r>
              <a:rPr lang="en-US" b="1" i="1" dirty="0"/>
              <a:t>nationalists</a:t>
            </a:r>
            <a:r>
              <a:rPr lang="en-US" dirty="0"/>
              <a:t> (lower case) than the party that called itself Nationalist!</a:t>
            </a:r>
          </a:p>
          <a:p>
            <a:r>
              <a:rPr lang="en-US" dirty="0"/>
              <a:t>More than a military victory, this was the victory of a different sort of nationalism from both the Indian and Japanese cases, a revolutionary nationalism from below.  </a:t>
            </a:r>
          </a:p>
          <a:p>
            <a:r>
              <a:rPr lang="en-US" dirty="0"/>
              <a:t>Mao strategy combined class struggle with nationalist goals, in fact belief that only revolution lead to successful nationalism: that is, only when the poor and dispossessed were given their rights, were given the opportunity to be as good as the rich, when everybody played on a level playing field, could there be a successful </a:t>
            </a:r>
            <a:r>
              <a:rPr lang="en-US" b="1" dirty="0"/>
              <a:t>revolutionary nationalism</a:t>
            </a:r>
            <a:r>
              <a:rPr lang="en-US" dirty="0"/>
              <a:t> </a:t>
            </a:r>
          </a:p>
        </p:txBody>
      </p:sp>
    </p:spTree>
    <p:extLst>
      <p:ext uri="{BB962C8B-B14F-4D97-AF65-F5344CB8AC3E}">
        <p14:creationId xmlns:p14="http://schemas.microsoft.com/office/powerpoint/2010/main" val="4205854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Two sorts of responses </a:t>
            </a:r>
          </a:p>
        </p:txBody>
      </p:sp>
      <p:sp>
        <p:nvSpPr>
          <p:cNvPr id="5" name="Text Placeholder 4"/>
          <p:cNvSpPr>
            <a:spLocks noGrp="1"/>
          </p:cNvSpPr>
          <p:nvPr>
            <p:ph type="body" idx="1"/>
          </p:nvPr>
        </p:nvSpPr>
        <p:spPr/>
        <p:txBody>
          <a:bodyPr/>
          <a:lstStyle/>
          <a:p>
            <a:r>
              <a:rPr lang="en-US" dirty="0"/>
              <a:t>State-Centric</a:t>
            </a:r>
          </a:p>
        </p:txBody>
      </p:sp>
      <p:sp>
        <p:nvSpPr>
          <p:cNvPr id="6" name="Content Placeholder 5"/>
          <p:cNvSpPr>
            <a:spLocks noGrp="1"/>
          </p:cNvSpPr>
          <p:nvPr>
            <p:ph sz="half" idx="2"/>
          </p:nvPr>
        </p:nvSpPr>
        <p:spPr/>
        <p:txBody>
          <a:bodyPr>
            <a:normAutofit fontScale="92500" lnSpcReduction="20000"/>
          </a:bodyPr>
          <a:lstStyle/>
          <a:p>
            <a:r>
              <a:rPr lang="en-US" dirty="0"/>
              <a:t>Yuan Shi Kai type:  Strengthen State</a:t>
            </a:r>
          </a:p>
          <a:p>
            <a:r>
              <a:rPr lang="en-US" dirty="0"/>
              <a:t>Military Academies and strengthening of state institutions</a:t>
            </a:r>
          </a:p>
          <a:p>
            <a:r>
              <a:rPr lang="en-US" dirty="0"/>
              <a:t>Chiang Kai </a:t>
            </a:r>
            <a:r>
              <a:rPr lang="en-US" dirty="0" err="1"/>
              <a:t>Shek’s</a:t>
            </a:r>
            <a:r>
              <a:rPr lang="en-US" dirty="0"/>
              <a:t> later approaches</a:t>
            </a:r>
          </a:p>
          <a:p>
            <a:r>
              <a:rPr lang="en-US" dirty="0"/>
              <a:t>Later, post revolutionary, CCP State</a:t>
            </a:r>
          </a:p>
          <a:p>
            <a:r>
              <a:rPr lang="en-US" dirty="0"/>
              <a:t>THIS MAY BE SEEN AS COMPARABLE TO OTHER EXAMPLES OF “NATIONALISM FROM ABOVE” THAT WE HAVE EXAMINED (particularly Meiji era)</a:t>
            </a:r>
          </a:p>
          <a:p>
            <a:endParaRPr lang="en-US" dirty="0"/>
          </a:p>
        </p:txBody>
      </p:sp>
      <p:sp>
        <p:nvSpPr>
          <p:cNvPr id="7" name="Text Placeholder 6"/>
          <p:cNvSpPr>
            <a:spLocks noGrp="1"/>
          </p:cNvSpPr>
          <p:nvPr>
            <p:ph type="body" sz="quarter" idx="3"/>
          </p:nvPr>
        </p:nvSpPr>
        <p:spPr/>
        <p:txBody>
          <a:bodyPr/>
          <a:lstStyle/>
          <a:p>
            <a:r>
              <a:rPr lang="en-US" dirty="0"/>
              <a:t>People Centric	</a:t>
            </a:r>
          </a:p>
        </p:txBody>
      </p:sp>
      <p:sp>
        <p:nvSpPr>
          <p:cNvPr id="8" name="Content Placeholder 7"/>
          <p:cNvSpPr>
            <a:spLocks noGrp="1"/>
          </p:cNvSpPr>
          <p:nvPr>
            <p:ph sz="quarter" idx="4"/>
          </p:nvPr>
        </p:nvSpPr>
        <p:spPr/>
        <p:txBody>
          <a:bodyPr/>
          <a:lstStyle/>
          <a:p>
            <a:r>
              <a:rPr lang="en-US" dirty="0"/>
              <a:t>New Culture Movement</a:t>
            </a:r>
          </a:p>
          <a:p>
            <a:r>
              <a:rPr lang="en-US" dirty="0"/>
              <a:t>May Fourth Incident</a:t>
            </a:r>
          </a:p>
          <a:p>
            <a:r>
              <a:rPr lang="en-US" dirty="0"/>
              <a:t>May Fourth Movement</a:t>
            </a:r>
          </a:p>
          <a:p>
            <a:r>
              <a:rPr lang="en-US" dirty="0"/>
              <a:t>Birth of the CCP</a:t>
            </a:r>
          </a:p>
          <a:p>
            <a:r>
              <a:rPr lang="en-US" dirty="0"/>
              <a:t>THESE MORE OF “NATIONALISM FROM BELOW” MODEL THAT WE BRIEFLY DISCUSSED FOR INDIA</a:t>
            </a:r>
          </a:p>
        </p:txBody>
      </p:sp>
    </p:spTree>
    <p:extLst>
      <p:ext uri="{BB962C8B-B14F-4D97-AF65-F5344CB8AC3E}">
        <p14:creationId xmlns:p14="http://schemas.microsoft.com/office/powerpoint/2010/main" val="862743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6000" b="-16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38200" y="1"/>
            <a:ext cx="10515600" cy="1285047"/>
          </a:xfrm>
        </p:spPr>
        <p:txBody>
          <a:bodyPr>
            <a:normAutofit fontScale="90000"/>
          </a:bodyPr>
          <a:lstStyle/>
          <a:p>
            <a:r>
              <a:rPr lang="en-US" dirty="0"/>
              <a:t>Sun </a:t>
            </a:r>
            <a:r>
              <a:rPr lang="en-US" dirty="0" err="1"/>
              <a:t>Yat</a:t>
            </a:r>
            <a:r>
              <a:rPr lang="en-US" dirty="0"/>
              <a:t> Sen (SYS) and the </a:t>
            </a:r>
            <a:r>
              <a:rPr lang="en-US" dirty="0" err="1"/>
              <a:t>Guomindang</a:t>
            </a:r>
            <a:r>
              <a:rPr lang="en-US" dirty="0"/>
              <a:t> (GMD)	</a:t>
            </a:r>
          </a:p>
        </p:txBody>
      </p:sp>
      <p:sp>
        <p:nvSpPr>
          <p:cNvPr id="8" name="Content Placeholder 7"/>
          <p:cNvSpPr>
            <a:spLocks noGrp="1"/>
          </p:cNvSpPr>
          <p:nvPr>
            <p:ph idx="1"/>
          </p:nvPr>
        </p:nvSpPr>
        <p:spPr>
          <a:xfrm>
            <a:off x="838200" y="1254812"/>
            <a:ext cx="10515600" cy="5603188"/>
          </a:xfrm>
        </p:spPr>
        <p:txBody>
          <a:bodyPr>
            <a:normAutofit/>
          </a:bodyPr>
          <a:lstStyle/>
          <a:p>
            <a:r>
              <a:rPr lang="en-US" dirty="0"/>
              <a:t>At different times, represent both of the responses</a:t>
            </a:r>
          </a:p>
          <a:p>
            <a:r>
              <a:rPr lang="en-US" dirty="0"/>
              <a:t>Sun </a:t>
            </a:r>
            <a:r>
              <a:rPr lang="en-US" dirty="0" err="1"/>
              <a:t>Yat</a:t>
            </a:r>
            <a:r>
              <a:rPr lang="en-US" dirty="0"/>
              <a:t> Sen was an idealistic, but not much of a political and certainly no military organizer</a:t>
            </a:r>
          </a:p>
          <a:p>
            <a:pPr lvl="1"/>
            <a:r>
              <a:rPr lang="en-US" dirty="0"/>
              <a:t>From </a:t>
            </a:r>
            <a:r>
              <a:rPr lang="en-US" dirty="0" err="1"/>
              <a:t>Guandong</a:t>
            </a:r>
            <a:r>
              <a:rPr lang="en-US" dirty="0"/>
              <a:t> province, educated in Hawaii and travel in west.  Dreams of establishing a republic. Creates an organization called the TONGMENGHUI or REVOLUTIONARY ALLIANCE, which later became the GUOMINDANG (nationalist party) after elections and new parliament of Feb 1913</a:t>
            </a:r>
          </a:p>
          <a:p>
            <a:r>
              <a:rPr lang="en-US" dirty="0"/>
              <a:t>SYS not committed to a single ideology.  Three Principles: nationalism, democracy and  and “people’s livelihood” </a:t>
            </a:r>
          </a:p>
          <a:p>
            <a:r>
              <a:rPr lang="en-US" dirty="0"/>
              <a:t>GMD (much like INC in India) was a mix of all sorts of people.  Some were leftists with Communist sympathies, others like Chiang Kai-shek, were more of military men, and quite anti-communist.  Many others were simply opportunists!!</a:t>
            </a:r>
          </a:p>
          <a:p>
            <a:endParaRPr lang="en-US" dirty="0"/>
          </a:p>
          <a:p>
            <a:endParaRPr lang="en-US" dirty="0"/>
          </a:p>
        </p:txBody>
      </p:sp>
    </p:spTree>
    <p:extLst>
      <p:ext uri="{BB962C8B-B14F-4D97-AF65-F5344CB8AC3E}">
        <p14:creationId xmlns:p14="http://schemas.microsoft.com/office/powerpoint/2010/main" val="321982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for Cultural (People-Centric) Nationalism </a:t>
            </a:r>
          </a:p>
        </p:txBody>
      </p:sp>
      <p:sp>
        <p:nvSpPr>
          <p:cNvPr id="3" name="Content Placeholder 2"/>
          <p:cNvSpPr>
            <a:spLocks noGrp="1"/>
          </p:cNvSpPr>
          <p:nvPr>
            <p:ph idx="1"/>
          </p:nvPr>
        </p:nvSpPr>
        <p:spPr>
          <a:xfrm>
            <a:off x="838200" y="1690687"/>
            <a:ext cx="10515600" cy="5080815"/>
          </a:xfrm>
        </p:spPr>
        <p:txBody>
          <a:bodyPr>
            <a:normAutofit lnSpcReduction="10000"/>
          </a:bodyPr>
          <a:lstStyle/>
          <a:p>
            <a:r>
              <a:rPr lang="en-US" dirty="0"/>
              <a:t>Cultural and intellectual trends were blooming in the second decade of the 20thC: perhaps political confusion and uncertainly led intellectuals and even common people to start thinking about and offering opinions about the nature of Chinese society and the politics</a:t>
            </a:r>
          </a:p>
          <a:p>
            <a:r>
              <a:rPr lang="en-US" dirty="0"/>
              <a:t>Also an economic context: In URBAN areas, despite confusion, economy doing well, new industries, factories, and working class</a:t>
            </a:r>
          </a:p>
          <a:p>
            <a:r>
              <a:rPr lang="en-US" dirty="0"/>
              <a:t>Because new industrialization almost always brutal, new working class organizations. In 1921 Chinese Communist Party (CCP) formed, though minuscule certainly does contribute to new ferment</a:t>
            </a:r>
          </a:p>
          <a:p>
            <a:r>
              <a:rPr lang="en-US" dirty="0"/>
              <a:t>Chinese students returning from Japan contribute to this</a:t>
            </a:r>
          </a:p>
          <a:p>
            <a:r>
              <a:rPr lang="en-US" dirty="0"/>
              <a:t>Presence of western enclaves is also a source of new ideas and institutions</a:t>
            </a:r>
          </a:p>
          <a:p>
            <a:endParaRPr lang="en-US" dirty="0"/>
          </a:p>
          <a:p>
            <a:endParaRPr lang="en-US" dirty="0"/>
          </a:p>
        </p:txBody>
      </p:sp>
    </p:spTree>
    <p:extLst>
      <p:ext uri="{BB962C8B-B14F-4D97-AF65-F5344CB8AC3E}">
        <p14:creationId xmlns:p14="http://schemas.microsoft.com/office/powerpoint/2010/main" val="2447570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Culture (May 4</a:t>
            </a:r>
            <a:r>
              <a:rPr lang="en-US" baseline="30000" dirty="0"/>
              <a:t>th</a:t>
            </a:r>
            <a:r>
              <a:rPr lang="en-US" dirty="0"/>
              <a:t>) Movement</a:t>
            </a:r>
          </a:p>
        </p:txBody>
      </p:sp>
      <p:sp>
        <p:nvSpPr>
          <p:cNvPr id="3" name="Content Placeholder 2"/>
          <p:cNvSpPr>
            <a:spLocks noGrp="1"/>
          </p:cNvSpPr>
          <p:nvPr>
            <p:ph idx="1"/>
          </p:nvPr>
        </p:nvSpPr>
        <p:spPr>
          <a:xfrm>
            <a:off x="838200" y="1433384"/>
            <a:ext cx="10515600" cy="5301047"/>
          </a:xfrm>
        </p:spPr>
        <p:txBody>
          <a:bodyPr>
            <a:normAutofit fontScale="92500" lnSpcReduction="10000"/>
          </a:bodyPr>
          <a:lstStyle/>
          <a:p>
            <a:r>
              <a:rPr lang="en-US" dirty="0"/>
              <a:t>Chen DU-XIU (magazine </a:t>
            </a:r>
            <a:r>
              <a:rPr lang="en-US" i="1" dirty="0"/>
              <a:t>New Youth</a:t>
            </a:r>
            <a:r>
              <a:rPr lang="en-US" dirty="0"/>
              <a:t>) condemn old, attack tradition, Confucianism</a:t>
            </a:r>
          </a:p>
          <a:p>
            <a:endParaRPr lang="en-US" dirty="0"/>
          </a:p>
          <a:p>
            <a:r>
              <a:rPr lang="en-US" dirty="0"/>
              <a:t>Hu SHI   :  Adoption of BAI HUA (vernacular speech based language) replace WEN YAN (classical written Chinese) </a:t>
            </a:r>
          </a:p>
          <a:p>
            <a:endParaRPr lang="en-US" dirty="0"/>
          </a:p>
          <a:p>
            <a:r>
              <a:rPr lang="en-US" dirty="0"/>
              <a:t>LU XUN: literature for social and political change! </a:t>
            </a:r>
          </a:p>
          <a:p>
            <a:endParaRPr lang="en-US" dirty="0"/>
          </a:p>
          <a:p>
            <a:r>
              <a:rPr lang="en-US" dirty="0"/>
              <a:t>All of these reflect new ideas of NATION.  Not about emperors, not about mandates of heaven, but an IMAGINED COMMUNITY of China!!</a:t>
            </a:r>
          </a:p>
          <a:p>
            <a:endParaRPr lang="en-US" dirty="0"/>
          </a:p>
          <a:p>
            <a:r>
              <a:rPr lang="en-US" dirty="0"/>
              <a:t>Ferment, usually referred to as the MAY 4</a:t>
            </a:r>
            <a:r>
              <a:rPr lang="en-US" baseline="30000" dirty="0"/>
              <a:t>th</a:t>
            </a:r>
            <a:r>
              <a:rPr lang="en-US" dirty="0"/>
              <a:t> MOVEMENT taking its name from an event on May 4</a:t>
            </a:r>
            <a:r>
              <a:rPr lang="en-US" baseline="30000" dirty="0"/>
              <a:t>th</a:t>
            </a:r>
            <a:r>
              <a:rPr lang="en-US" dirty="0"/>
              <a:t> 1919</a:t>
            </a:r>
          </a:p>
        </p:txBody>
      </p:sp>
    </p:spTree>
    <p:extLst>
      <p:ext uri="{BB962C8B-B14F-4D97-AF65-F5344CB8AC3E}">
        <p14:creationId xmlns:p14="http://schemas.microsoft.com/office/powerpoint/2010/main" val="363406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29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5264"/>
          </a:xfrm>
        </p:spPr>
        <p:txBody>
          <a:bodyPr/>
          <a:lstStyle/>
          <a:p>
            <a:r>
              <a:rPr lang="en-US" dirty="0"/>
              <a:t>May 4</a:t>
            </a:r>
            <a:r>
              <a:rPr lang="en-US" baseline="30000" dirty="0"/>
              <a:t>th</a:t>
            </a:r>
            <a:r>
              <a:rPr lang="en-US" dirty="0"/>
              <a:t> Event</a:t>
            </a:r>
          </a:p>
        </p:txBody>
      </p:sp>
      <p:sp>
        <p:nvSpPr>
          <p:cNvPr id="3" name="Content Placeholder 2"/>
          <p:cNvSpPr>
            <a:spLocks noGrp="1"/>
          </p:cNvSpPr>
          <p:nvPr>
            <p:ph idx="1"/>
          </p:nvPr>
        </p:nvSpPr>
        <p:spPr>
          <a:xfrm>
            <a:off x="-1" y="1037968"/>
            <a:ext cx="12097265" cy="5721177"/>
          </a:xfrm>
        </p:spPr>
        <p:txBody>
          <a:bodyPr>
            <a:normAutofit fontScale="77500" lnSpcReduction="20000"/>
          </a:bodyPr>
          <a:lstStyle/>
          <a:p>
            <a:r>
              <a:rPr lang="en-US" dirty="0"/>
              <a:t>May 4</a:t>
            </a:r>
            <a:r>
              <a:rPr lang="en-US" baseline="30000" dirty="0"/>
              <a:t>th</a:t>
            </a:r>
            <a:r>
              <a:rPr lang="en-US" dirty="0"/>
              <a:t>, 1919, saw a student protest against treaty of Versailles, going to allow Japan to keep its colonial gains on the Chinese mainland</a:t>
            </a:r>
          </a:p>
          <a:p>
            <a:r>
              <a:rPr lang="en-US" dirty="0"/>
              <a:t>To understand this go back a little bit: A lot of was happening in China while WWI occur.  YSK in power, dies, still hope of nationalism  from above, that if China gives up “retrograde” and “backward” characteristics and seeks to be “modern” they will get support of western powers</a:t>
            </a:r>
          </a:p>
          <a:p>
            <a:r>
              <a:rPr lang="en-US" dirty="0"/>
              <a:t>100000 Chinese serve allied cause in WWI.  Hope to get </a:t>
            </a:r>
            <a:r>
              <a:rPr lang="en-US" dirty="0" err="1"/>
              <a:t>Shandung</a:t>
            </a:r>
            <a:r>
              <a:rPr lang="en-US" dirty="0"/>
              <a:t> peninsula back from Germany.  Japan joins WWI very late, acquire most of the peninsula while western powers busy in European war theater.  </a:t>
            </a:r>
          </a:p>
          <a:p>
            <a:r>
              <a:rPr lang="en-US" dirty="0"/>
              <a:t>Now, Japan makes its </a:t>
            </a:r>
            <a:r>
              <a:rPr lang="en-US" sz="3100" b="1" dirty="0"/>
              <a:t>21 demands </a:t>
            </a:r>
            <a:r>
              <a:rPr lang="en-US" dirty="0"/>
              <a:t>including control over china’s police force  </a:t>
            </a:r>
          </a:p>
          <a:p>
            <a:r>
              <a:rPr lang="en-US" dirty="0"/>
              <a:t>YSK cannot resist, also chose this inopportune time to make bid to become a new emperor!!  Major protests and YSK dies in 1916.</a:t>
            </a:r>
          </a:p>
          <a:p>
            <a:r>
              <a:rPr lang="en-US" dirty="0"/>
              <a:t>Versailles decision favoring Japan was the spark:  Violence and total disaffection with the new world, ripe for total change.  This was to start with May 4 and eventually culminate in Communist victory (but that’s a LONG time away)</a:t>
            </a:r>
          </a:p>
          <a:p>
            <a:r>
              <a:rPr lang="en-US" dirty="0"/>
              <a:t>Advocates of westernization, modernizers hoped for a lot from Woodrow Wilson and western powers, a world safe for democracy, self determination, nationalism, League of Nations, etc.  But found western powers did secret deal with Japan</a:t>
            </a:r>
          </a:p>
          <a:p>
            <a:r>
              <a:rPr lang="en-US" dirty="0"/>
              <a:t>3000 student protest, pressure Japan.  Arrested. Spark off FIRST MASS NATIONALIST movement, spread of nationalist culture and ideas.  Pressure government to fire the pro-Japanese minsters and refuse to sign Versailles</a:t>
            </a:r>
          </a:p>
          <a:p>
            <a:endParaRPr lang="en-US" dirty="0"/>
          </a:p>
          <a:p>
            <a:endParaRPr lang="en-US" dirty="0"/>
          </a:p>
        </p:txBody>
      </p:sp>
    </p:spTree>
    <p:extLst>
      <p:ext uri="{BB962C8B-B14F-4D97-AF65-F5344CB8AC3E}">
        <p14:creationId xmlns:p14="http://schemas.microsoft.com/office/powerpoint/2010/main" val="29206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18000" r="-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May 4</a:t>
            </a:r>
            <a:r>
              <a:rPr lang="en-US" baseline="30000" dirty="0"/>
              <a:t>th</a:t>
            </a:r>
            <a:r>
              <a:rPr lang="en-US" dirty="0"/>
              <a:t> and possibilities </a:t>
            </a:r>
          </a:p>
        </p:txBody>
      </p:sp>
      <p:sp>
        <p:nvSpPr>
          <p:cNvPr id="3" name="Content Placeholder 2"/>
          <p:cNvSpPr>
            <a:spLocks noGrp="1"/>
          </p:cNvSpPr>
          <p:nvPr>
            <p:ph idx="1"/>
          </p:nvPr>
        </p:nvSpPr>
        <p:spPr>
          <a:xfrm>
            <a:off x="838200" y="1297459"/>
            <a:ext cx="10515600" cy="5387546"/>
          </a:xfrm>
        </p:spPr>
        <p:txBody>
          <a:bodyPr>
            <a:normAutofit/>
          </a:bodyPr>
          <a:lstStyle/>
          <a:p>
            <a:endParaRPr lang="en-US" dirty="0"/>
          </a:p>
          <a:p>
            <a:r>
              <a:rPr lang="en-US" dirty="0"/>
              <a:t>Politically this had </a:t>
            </a:r>
            <a:r>
              <a:rPr lang="en-US" b="1" dirty="0"/>
              <a:t>little impact: not on western powers, Japan or on landlords.  </a:t>
            </a:r>
          </a:p>
          <a:p>
            <a:r>
              <a:rPr lang="en-US" b="1" dirty="0"/>
              <a:t>The movement did, however,  lead to growth of new organizations like the national students union or CCP, and led to older political leaders like SYS wooing the new politicized classes  </a:t>
            </a:r>
          </a:p>
          <a:p>
            <a:r>
              <a:rPr lang="en-US" dirty="0"/>
              <a:t>BUT it was precisely BECAUSE this sort of awakening or ferment was </a:t>
            </a:r>
            <a:r>
              <a:rPr lang="en-US" b="1" i="1" dirty="0"/>
              <a:t>initially</a:t>
            </a:r>
            <a:r>
              <a:rPr lang="en-US" dirty="0"/>
              <a:t> confined to a small section of the society, among the intellectuals, that POLITICALLY, China of the early 20s remained dominated by WARLORDS.   To get beyond this, revolution would need restructuring, and need to </a:t>
            </a:r>
            <a:r>
              <a:rPr lang="en-US" b="1" i="1" dirty="0"/>
              <a:t>even think beyond the paradigm of liberal democratic nation-state</a:t>
            </a:r>
            <a:r>
              <a:rPr lang="en-US" dirty="0"/>
              <a:t>.</a:t>
            </a:r>
          </a:p>
          <a:p>
            <a:endParaRPr lang="en-US" dirty="0"/>
          </a:p>
        </p:txBody>
      </p:sp>
    </p:spTree>
    <p:extLst>
      <p:ext uri="{BB962C8B-B14F-4D97-AF65-F5344CB8AC3E}">
        <p14:creationId xmlns:p14="http://schemas.microsoft.com/office/powerpoint/2010/main" val="186472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alphaModFix amt="41000"/>
            </a:blip>
            <a:stretch>
              <a:fillRect/>
            </a:stretch>
          </a:blipFill>
        </p:spPr>
        <p:txBody>
          <a:bodyPr/>
          <a:lstStyle/>
          <a:p>
            <a:r>
              <a:rPr lang="en-US" dirty="0"/>
              <a:t>Thematically	</a:t>
            </a:r>
          </a:p>
        </p:txBody>
      </p:sp>
      <p:sp>
        <p:nvSpPr>
          <p:cNvPr id="3" name="Content Placeholder 2"/>
          <p:cNvSpPr>
            <a:spLocks noGrp="1"/>
          </p:cNvSpPr>
          <p:nvPr>
            <p:ph idx="1"/>
          </p:nvPr>
        </p:nvSpPr>
        <p:spPr>
          <a:blipFill>
            <a:blip r:embed="rId2">
              <a:alphaModFix amt="41000"/>
            </a:blip>
            <a:stretch>
              <a:fillRect/>
            </a:stretch>
          </a:blipFill>
        </p:spPr>
        <p:txBody>
          <a:bodyPr/>
          <a:lstStyle/>
          <a:p>
            <a:r>
              <a:rPr lang="en-US" b="1" dirty="0"/>
              <a:t>What we see in China a close relationship between (lower case) socialism and (lower case) nationalism and a much more troubled and conflicted history of the relations between (upper case) Socialism (represented by the Communist Party of China – CCP) and (upper case) Nationalism (represented by the </a:t>
            </a:r>
            <a:r>
              <a:rPr lang="en-US" b="1" dirty="0" err="1"/>
              <a:t>Guomindang</a:t>
            </a:r>
            <a:r>
              <a:rPr lang="en-US" b="1" dirty="0"/>
              <a:t> GMD)</a:t>
            </a:r>
          </a:p>
          <a:p>
            <a:r>
              <a:rPr lang="en-US" b="1" dirty="0"/>
              <a:t>Need to understand these themes within the context of a POLITICAL history</a:t>
            </a:r>
          </a:p>
        </p:txBody>
      </p:sp>
    </p:spTree>
    <p:extLst>
      <p:ext uri="{BB962C8B-B14F-4D97-AF65-F5344CB8AC3E}">
        <p14:creationId xmlns:p14="http://schemas.microsoft.com/office/powerpoint/2010/main" val="487885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3363</Words>
  <Application>Microsoft Office PowerPoint</Application>
  <PresentationFormat>Widescreen</PresentationFormat>
  <Paragraphs>155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Consequences of Nationalism 3 </vt:lpstr>
      <vt:lpstr>Contexts</vt:lpstr>
      <vt:lpstr>Two sorts of responses </vt:lpstr>
      <vt:lpstr>Sun Yat Sen (SYS) and the Guomindang (GMD) </vt:lpstr>
      <vt:lpstr>Context for Cultural (People-Centric) Nationalism </vt:lpstr>
      <vt:lpstr>New Culture (May 4th) Movement</vt:lpstr>
      <vt:lpstr>May 4th Event</vt:lpstr>
      <vt:lpstr>Limitations of May 4th and possibilities </vt:lpstr>
      <vt:lpstr>Thematically </vt:lpstr>
      <vt:lpstr>Socialism</vt:lpstr>
      <vt:lpstr>Political Events:  Overview</vt:lpstr>
      <vt:lpstr>S[s]ocialism in Chinese Nationalism</vt:lpstr>
      <vt:lpstr>Alternatives: State-Centric Nationalism</vt:lpstr>
      <vt:lpstr>Strains and Conflicts</vt:lpstr>
      <vt:lpstr>CCP: Learning from a Retreat, Jiangxi </vt:lpstr>
      <vt:lpstr>Socialism and Nationalism:  Long March</vt:lpstr>
      <vt:lpstr>Japanese Imperialism</vt:lpstr>
      <vt:lpstr> NATIONALIST PROBLEMS </vt:lpstr>
      <vt:lpstr>Second UF and Civil War</vt:lpstr>
      <vt:lpstr>Assessments and Comparison </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Consequences of Nationalism 3</dc:title>
  <dc:creator>Sanjay Joshi</dc:creator>
  <cp:lastModifiedBy>Sanjay Joshi</cp:lastModifiedBy>
  <cp:revision>54</cp:revision>
  <dcterms:created xsi:type="dcterms:W3CDTF">2016-04-26T21:38:11Z</dcterms:created>
  <dcterms:modified xsi:type="dcterms:W3CDTF">2023-05-02T20:52:16Z</dcterms:modified>
</cp:coreProperties>
</file>