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7" r:id="rId5"/>
    <p:sldId id="258" r:id="rId6"/>
    <p:sldId id="265" r:id="rId7"/>
    <p:sldId id="269" r:id="rId8"/>
    <p:sldId id="259" r:id="rId9"/>
    <p:sldId id="260" r:id="rId10"/>
    <p:sldId id="261" r:id="rId11"/>
    <p:sldId id="266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77-378B-4EFB-B3D1-041D144FB96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D3DC-94D6-46F1-96FA-0BE5CA9E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2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77-378B-4EFB-B3D1-041D144FB96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D3DC-94D6-46F1-96FA-0BE5CA9E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9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77-378B-4EFB-B3D1-041D144FB96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D3DC-94D6-46F1-96FA-0BE5CA9E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2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77-378B-4EFB-B3D1-041D144FB96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D3DC-94D6-46F1-96FA-0BE5CA9E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77-378B-4EFB-B3D1-041D144FB96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D3DC-94D6-46F1-96FA-0BE5CA9E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8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77-378B-4EFB-B3D1-041D144FB96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D3DC-94D6-46F1-96FA-0BE5CA9E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8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77-378B-4EFB-B3D1-041D144FB96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D3DC-94D6-46F1-96FA-0BE5CA9E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77-378B-4EFB-B3D1-041D144FB96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D3DC-94D6-46F1-96FA-0BE5CA9E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6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77-378B-4EFB-B3D1-041D144FB96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D3DC-94D6-46F1-96FA-0BE5CA9E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6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77-378B-4EFB-B3D1-041D144FB96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D3DC-94D6-46F1-96FA-0BE5CA9E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9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77-378B-4EFB-B3D1-041D144FB96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D3DC-94D6-46F1-96FA-0BE5CA9E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6DF77-378B-4EFB-B3D1-041D144FB96C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8D3DC-94D6-46F1-96FA-0BE5CA9E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7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odimage.images-bn.com/pimages/2940014408585_p0_v1_s192x300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Communal_Award" TargetMode="External"/><Relationship Id="rId4" Type="http://schemas.openxmlformats.org/officeDocument/2006/relationships/hyperlink" Target="http://versobooks-prod.s3.amazonaws.com/images/000006/675/Gandhi_Ambedkar-a6984f879463d626bf621ecde7ae55a6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smtClean="0"/>
              <a:t>III: Consequences </a:t>
            </a:r>
            <a:r>
              <a:rPr lang="en-US" dirty="0" smtClean="0"/>
              <a:t>of Nationalism	 (</a:t>
            </a:r>
            <a:r>
              <a:rPr lang="en-US" dirty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Start with Case Study of India:  Nationalism leading to Partition and creation of TWO Nation-States in the Indian Subcontinent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922210"/>
          </a:xfrm>
        </p:spPr>
        <p:txBody>
          <a:bodyPr/>
          <a:lstStyle/>
          <a:p>
            <a:r>
              <a:rPr lang="en-US" b="1" i="1" dirty="0" smtClean="0"/>
              <a:t>Why</a:t>
            </a:r>
            <a:r>
              <a:rPr lang="en-US" dirty="0" smtClean="0"/>
              <a:t> do the British Quit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56" y="982684"/>
            <a:ext cx="12071044" cy="5875315"/>
          </a:xfrm>
          <a:blipFill>
            <a:blip r:embed="rId2">
              <a:alphaModFix amt="27000"/>
            </a:blip>
            <a:stretch>
              <a:fillRect/>
            </a:stretch>
          </a:blipFill>
        </p:spPr>
        <p:txBody>
          <a:bodyPr>
            <a:normAutofit fontScale="92500"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ost WWII </a:t>
            </a:r>
            <a:r>
              <a:rPr lang="en-US" dirty="0"/>
              <a:t>Britain a spent force, militarily and economically. International pressure, particularly from the </a:t>
            </a:r>
            <a:r>
              <a:rPr lang="en-US" dirty="0" smtClean="0"/>
              <a:t>US to whom huge war debt.</a:t>
            </a:r>
            <a:endParaRPr lang="en-US" dirty="0"/>
          </a:p>
          <a:p>
            <a:r>
              <a:rPr lang="en-US" dirty="0" smtClean="0"/>
              <a:t>Colonialism </a:t>
            </a:r>
            <a:r>
              <a:rPr lang="en-US" dirty="0"/>
              <a:t>always an </a:t>
            </a:r>
            <a:r>
              <a:rPr lang="en-US" dirty="0" smtClean="0"/>
              <a:t>economic enterprise, By </a:t>
            </a:r>
            <a:r>
              <a:rPr lang="en-US" dirty="0"/>
              <a:t>end of war India economically unviable. </a:t>
            </a:r>
            <a:endParaRPr lang="en-US" dirty="0" smtClean="0"/>
          </a:p>
          <a:p>
            <a:r>
              <a:rPr lang="en-US" dirty="0" smtClean="0"/>
              <a:t>Economic </a:t>
            </a:r>
            <a:r>
              <a:rPr lang="en-US" dirty="0"/>
              <a:t>interests not of the British state, but </a:t>
            </a:r>
            <a:r>
              <a:rPr lang="en-US" dirty="0" smtClean="0"/>
              <a:t>Capital.  Now invested </a:t>
            </a:r>
            <a:r>
              <a:rPr lang="en-US" dirty="0"/>
              <a:t>in Multi National Companies (MNCs) </a:t>
            </a:r>
            <a:r>
              <a:rPr lang="en-US" dirty="0" smtClean="0"/>
              <a:t>with interests beyond any </a:t>
            </a:r>
            <a:r>
              <a:rPr lang="en-US" dirty="0"/>
              <a:t>single </a:t>
            </a:r>
            <a:r>
              <a:rPr lang="en-US" dirty="0" smtClean="0"/>
              <a:t>state</a:t>
            </a:r>
          </a:p>
          <a:p>
            <a:r>
              <a:rPr lang="en-US" dirty="0"/>
              <a:t>More </a:t>
            </a:r>
            <a:r>
              <a:rPr lang="en-US" dirty="0" smtClean="0"/>
              <a:t>important to </a:t>
            </a:r>
            <a:r>
              <a:rPr lang="en-US" dirty="0"/>
              <a:t>ensure a peaceful </a:t>
            </a:r>
            <a:r>
              <a:rPr lang="en-US" dirty="0" smtClean="0"/>
              <a:t>transition and moderate </a:t>
            </a:r>
            <a:r>
              <a:rPr lang="en-US" dirty="0"/>
              <a:t>leadership installed </a:t>
            </a:r>
            <a:r>
              <a:rPr lang="en-US" dirty="0" smtClean="0"/>
              <a:t>so economic/ </a:t>
            </a:r>
            <a:r>
              <a:rPr lang="en-US" dirty="0"/>
              <a:t>strategic interests of </a:t>
            </a:r>
            <a:r>
              <a:rPr lang="en-US" dirty="0" smtClean="0"/>
              <a:t>Capital, Britain &amp; </a:t>
            </a:r>
            <a:r>
              <a:rPr lang="en-US" dirty="0"/>
              <a:t>allies </a:t>
            </a:r>
            <a:r>
              <a:rPr lang="en-US" dirty="0" smtClean="0"/>
              <a:t>maintained</a:t>
            </a:r>
          </a:p>
          <a:p>
            <a:r>
              <a:rPr lang="en-US" dirty="0" smtClean="0"/>
              <a:t>There were real threats to these interests. In August 1942 the Quit India movement revealed what could happen without moderating influence of INC</a:t>
            </a:r>
          </a:p>
          <a:p>
            <a:r>
              <a:rPr lang="en-US" dirty="0" smtClean="0"/>
              <a:t>Now, 1946 saw a mutiny by Indian sailors in RIN, lead to general strike in Bombay, increasing communist and leftist influence</a:t>
            </a:r>
          </a:p>
          <a:p>
            <a:r>
              <a:rPr lang="en-US" dirty="0"/>
              <a:t>P</a:t>
            </a:r>
            <a:r>
              <a:rPr lang="en-US" dirty="0" smtClean="0"/>
              <a:t>opular anger at trials of INA generals</a:t>
            </a:r>
          </a:p>
          <a:p>
            <a:r>
              <a:rPr lang="en-US" dirty="0" smtClean="0"/>
              <a:t>In this climate, better to divide, quit, and transfer power to known moderates such as Nehru and Jinnah rather than face the possibility of a revolutionary struggle</a:t>
            </a:r>
          </a:p>
          <a:p>
            <a:r>
              <a:rPr lang="en-US" dirty="0" smtClean="0"/>
              <a:t>1947 was not a revolution but a TRANSFER OF POWER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95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24576"/>
          </a:xfrm>
        </p:spPr>
        <p:txBody>
          <a:bodyPr/>
          <a:lstStyle/>
          <a:p>
            <a:r>
              <a:rPr lang="en-US" b="1" i="1" dirty="0" smtClean="0"/>
              <a:t>How</a:t>
            </a:r>
            <a:r>
              <a:rPr lang="en-US" dirty="0" smtClean="0"/>
              <a:t> do the British Quit:  Mountbatten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32" y="1224575"/>
            <a:ext cx="11934968" cy="5518148"/>
          </a:xfrm>
          <a:blipFill>
            <a:blip r:embed="rId2">
              <a:alphaModFix amt="27000"/>
            </a:blip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dirty="0" smtClean="0"/>
              <a:t>British </a:t>
            </a:r>
            <a:r>
              <a:rPr lang="en-US" dirty="0"/>
              <a:t>PM </a:t>
            </a:r>
            <a:r>
              <a:rPr lang="en-US" dirty="0" smtClean="0"/>
              <a:t>announces Feb 1947 that self </a:t>
            </a:r>
            <a:r>
              <a:rPr lang="en-US" dirty="0" err="1" smtClean="0"/>
              <a:t>govt</a:t>
            </a:r>
            <a:r>
              <a:rPr lang="en-US" dirty="0" smtClean="0"/>
              <a:t> to India by June 1948 Radcliffe</a:t>
            </a:r>
          </a:p>
          <a:p>
            <a:r>
              <a:rPr lang="en-US" dirty="0" smtClean="0"/>
              <a:t>June 3</a:t>
            </a:r>
            <a:r>
              <a:rPr lang="en-US" baseline="30000" dirty="0" smtClean="0"/>
              <a:t>rd</a:t>
            </a:r>
            <a:r>
              <a:rPr lang="en-US" dirty="0" smtClean="0"/>
              <a:t> 1947 Mountbatten declared August 14-15 to be dates of transfer.  Little over six weeks to arrange details</a:t>
            </a:r>
          </a:p>
          <a:p>
            <a:r>
              <a:rPr lang="en-US" dirty="0" smtClean="0"/>
              <a:t>July 1947 Cyril Radcliffe who had never visited India called on to draw borders between India and Pakistan</a:t>
            </a:r>
          </a:p>
          <a:p>
            <a:r>
              <a:rPr lang="en-US" dirty="0" smtClean="0"/>
              <a:t>Line of Demarcation announcement not made till two days AFTER Aug 15</a:t>
            </a:r>
          </a:p>
          <a:p>
            <a:r>
              <a:rPr lang="en-US" dirty="0" smtClean="0"/>
              <a:t>Expectedly, massive confusion</a:t>
            </a:r>
          </a:p>
          <a:p>
            <a:r>
              <a:rPr lang="en-US" dirty="0" smtClean="0"/>
              <a:t>Mountbatten concern about European lives, direct army to protect Europeans rather than escort millions moving across borders</a:t>
            </a:r>
          </a:p>
        </p:txBody>
      </p:sp>
    </p:spTree>
    <p:extLst>
      <p:ext uri="{BB962C8B-B14F-4D97-AF65-F5344CB8AC3E}">
        <p14:creationId xmlns:p14="http://schemas.microsoft.com/office/powerpoint/2010/main" val="3953380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891974"/>
          </a:xfrm>
        </p:spPr>
        <p:txBody>
          <a:bodyPr>
            <a:normAutofit/>
          </a:bodyPr>
          <a:lstStyle/>
          <a:p>
            <a:r>
              <a:rPr lang="en-US" b="1" i="0" u="none" strike="noStrike" baseline="0" dirty="0" smtClean="0"/>
              <a:t>Consequences and Causes</a:t>
            </a:r>
            <a:r>
              <a:rPr lang="en-US" b="1" i="0" u="none" strike="noStrike" dirty="0" smtClean="0"/>
              <a:t> </a:t>
            </a:r>
            <a:r>
              <a:rPr lang="en-US" b="1" i="0" u="none" strike="noStrike" baseline="0" dirty="0" smtClean="0"/>
              <a:t>of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76" y="982684"/>
            <a:ext cx="12055924" cy="5875316"/>
          </a:xfrm>
          <a:blipFill>
            <a:blip r:embed="rId2">
              <a:alphaModFix amt="27000"/>
            </a:blip>
            <a:stretch>
              <a:fillRect/>
            </a:stretch>
          </a:blip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CONSEQUENCES</a:t>
            </a:r>
          </a:p>
          <a:p>
            <a:r>
              <a:rPr lang="en-US" dirty="0" smtClean="0"/>
              <a:t>Leaderships in New Delhi and Karachi in power</a:t>
            </a:r>
            <a:r>
              <a:rPr lang="en-US" dirty="0"/>
              <a:t> </a:t>
            </a:r>
            <a:r>
              <a:rPr lang="en-US" dirty="0" smtClean="0"/>
              <a:t>and decried the “madness” of continued riots</a:t>
            </a:r>
          </a:p>
          <a:p>
            <a:r>
              <a:rPr lang="en-US" dirty="0" smtClean="0"/>
              <a:t>Riots </a:t>
            </a:r>
            <a:r>
              <a:rPr lang="en-US" b="1" i="1" dirty="0" smtClean="0"/>
              <a:t>claim over ONE MILLION lives</a:t>
            </a:r>
            <a:r>
              <a:rPr lang="en-US" dirty="0" smtClean="0"/>
              <a:t> in 3 months in 1947</a:t>
            </a:r>
          </a:p>
          <a:p>
            <a:r>
              <a:rPr lang="en-US" dirty="0" smtClean="0"/>
              <a:t>Over </a:t>
            </a:r>
            <a:r>
              <a:rPr lang="en-US" b="1" i="1" dirty="0" smtClean="0"/>
              <a:t>TEN MILLION </a:t>
            </a:r>
            <a:r>
              <a:rPr lang="en-US" dirty="0" smtClean="0"/>
              <a:t>are forcibly displaced over same period</a:t>
            </a:r>
          </a:p>
          <a:p>
            <a:r>
              <a:rPr lang="en-US" dirty="0" smtClean="0"/>
              <a:t>Forgotten Holocaust</a:t>
            </a:r>
          </a:p>
          <a:p>
            <a:r>
              <a:rPr lang="en-US" dirty="0" smtClean="0"/>
              <a:t>Sustained rivalries to today between India and Pakistan</a:t>
            </a:r>
          </a:p>
          <a:p>
            <a:pPr marL="0" indent="0">
              <a:buNone/>
            </a:pPr>
            <a:r>
              <a:rPr lang="en-US" dirty="0" smtClean="0"/>
              <a:t>CAUSES</a:t>
            </a:r>
          </a:p>
          <a:p>
            <a:r>
              <a:rPr lang="en-US" dirty="0" smtClean="0"/>
              <a:t>Anger, confusion, lack of organization, all contribute. Colonialism has to take a huge part of the blame, but so does “nationalist” politics</a:t>
            </a:r>
          </a:p>
          <a:p>
            <a:r>
              <a:rPr lang="en-US" dirty="0" smtClean="0"/>
              <a:t>Role of confusion!  People, even supporters, did not know what partition would entail</a:t>
            </a:r>
          </a:p>
          <a:p>
            <a:r>
              <a:rPr lang="en-US" dirty="0" smtClean="0"/>
              <a:t>Local Rivalries</a:t>
            </a:r>
          </a:p>
          <a:p>
            <a:r>
              <a:rPr lang="en-US" dirty="0" smtClean="0"/>
              <a:t>Role of extremist organizations both Hindu and Muslim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8150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8747"/>
          </a:xfrm>
        </p:spPr>
        <p:txBody>
          <a:bodyPr/>
          <a:lstStyle/>
          <a:p>
            <a:r>
              <a:rPr lang="en-US" b="1" i="0" u="none" strike="noStrike" baseline="0" dirty="0" smtClean="0"/>
              <a:t>What about nationalism?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1738"/>
            <a:ext cx="12192000" cy="5850749"/>
          </a:xfrm>
          <a:blipFill>
            <a:blip r:embed="rId2">
              <a:alphaModFix amt="27000"/>
            </a:blip>
            <a:stretch>
              <a:fillRect/>
            </a:stretch>
          </a:blipFill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ndian </a:t>
            </a:r>
            <a:r>
              <a:rPr lang="en-US" dirty="0"/>
              <a:t>nationalism was MORE than just elite phenomenon.  POPULAR actions, Quit India, or RIN Mutiny were critical in making British realize that their tenure was at an end.    </a:t>
            </a:r>
          </a:p>
          <a:p>
            <a:r>
              <a:rPr lang="en-US" dirty="0"/>
              <a:t> </a:t>
            </a:r>
            <a:r>
              <a:rPr lang="en-US" dirty="0" smtClean="0"/>
              <a:t>Ultimately </a:t>
            </a:r>
            <a:r>
              <a:rPr lang="en-US" dirty="0"/>
              <a:t>no real </a:t>
            </a:r>
            <a:r>
              <a:rPr lang="en-US" dirty="0" smtClean="0"/>
              <a:t>difference </a:t>
            </a:r>
            <a:r>
              <a:rPr lang="en-US" dirty="0"/>
              <a:t>between INC and ML, that is between SECULAR and RELIGIOUSLY oriented nationalism.  Neither </a:t>
            </a:r>
            <a:r>
              <a:rPr lang="en-US" dirty="0" smtClean="0"/>
              <a:t>was “true” </a:t>
            </a:r>
            <a:r>
              <a:rPr lang="en-US" dirty="0"/>
              <a:t>to what it </a:t>
            </a:r>
            <a:r>
              <a:rPr lang="en-US" dirty="0" smtClean="0"/>
              <a:t>claimed</a:t>
            </a:r>
            <a:r>
              <a:rPr lang="en-US" dirty="0"/>
              <a:t> </a:t>
            </a:r>
            <a:r>
              <a:rPr lang="en-US" dirty="0" smtClean="0"/>
              <a:t>to represent – the people who suffered the consequences of nationalisms</a:t>
            </a:r>
            <a:endParaRPr lang="en-US" dirty="0"/>
          </a:p>
          <a:p>
            <a:r>
              <a:rPr lang="en-US" dirty="0" smtClean="0"/>
              <a:t>Nationalism</a:t>
            </a:r>
            <a:r>
              <a:rPr lang="en-US" dirty="0"/>
              <a:t>, therefore, can have MANY faces, popular &amp; elite; religious &amp; secular; democratic and </a:t>
            </a:r>
            <a:r>
              <a:rPr lang="en-US" dirty="0" smtClean="0"/>
              <a:t>authoritarian</a:t>
            </a:r>
            <a:endParaRPr lang="en-US" dirty="0"/>
          </a:p>
          <a:p>
            <a:r>
              <a:rPr lang="en-US" dirty="0" smtClean="0"/>
              <a:t>As </a:t>
            </a:r>
            <a:r>
              <a:rPr lang="en-US" dirty="0"/>
              <a:t>we will see, </a:t>
            </a:r>
            <a:r>
              <a:rPr lang="en-US" dirty="0" smtClean="0"/>
              <a:t>in China the </a:t>
            </a:r>
            <a:r>
              <a:rPr lang="en-US" dirty="0"/>
              <a:t>NATIONALISTS are not as good nationalists as their </a:t>
            </a:r>
            <a:r>
              <a:rPr lang="en-US" dirty="0" smtClean="0"/>
              <a:t>opponents</a:t>
            </a:r>
            <a:r>
              <a:rPr lang="en-US" dirty="0"/>
              <a:t> </a:t>
            </a:r>
            <a:r>
              <a:rPr lang="en-US" dirty="0" smtClean="0"/>
              <a:t>(cf. Japanese occupation and civil was in China 1930s </a:t>
            </a:r>
            <a:r>
              <a:rPr lang="en-US"/>
              <a:t>and </a:t>
            </a:r>
            <a:r>
              <a:rPr lang="en-US" smtClean="0"/>
              <a:t>40s)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other cases, nationalism allows for the complete marginalization of people, whether within or outside of borders, as we will see in the case of </a:t>
            </a:r>
            <a:r>
              <a:rPr lang="en-US" dirty="0" smtClean="0"/>
              <a:t>Japan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4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228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90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4338"/>
          </a:xfrm>
        </p:spPr>
        <p:txBody>
          <a:bodyPr>
            <a:normAutofit/>
          </a:bodyPr>
          <a:lstStyle/>
          <a:p>
            <a:r>
              <a:rPr lang="en-US" dirty="0" smtClean="0"/>
              <a:t>The Case of India (and Pakistan): </a:t>
            </a:r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351" y="1118748"/>
            <a:ext cx="11652422" cy="57392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i="0" u="none" strike="noStrike" baseline="0" dirty="0" smtClean="0"/>
              <a:t>TODAY</a:t>
            </a:r>
          </a:p>
          <a:p>
            <a:r>
              <a:rPr lang="en-US" b="0" i="0" u="none" strike="noStrike" baseline="0" dirty="0" smtClean="0"/>
              <a:t>I. Changing character of NATIONALISM in India: focus on Gandhi, the INC and the Muslim</a:t>
            </a:r>
            <a:r>
              <a:rPr lang="en-US" b="0" i="0" u="none" strike="noStrike" dirty="0" smtClean="0"/>
              <a:t> League (ML)</a:t>
            </a:r>
            <a:endParaRPr lang="en-US" b="0" i="0" u="none" strike="noStrike" baseline="0" dirty="0" smtClean="0"/>
          </a:p>
          <a:p>
            <a:r>
              <a:rPr lang="en-US" b="0" i="0" u="none" strike="noStrike" baseline="0" dirty="0" smtClean="0"/>
              <a:t>II.  To see how nationalism of this sort ended up creating not one but two nation-states in the subcontinent, viz.  India and Pakistan</a:t>
            </a:r>
          </a:p>
          <a:p>
            <a:pPr marL="0" indent="0">
              <a:buNone/>
            </a:pPr>
            <a:r>
              <a:rPr lang="en-US" b="1" dirty="0" smtClean="0"/>
              <a:t>NEXT CLASS</a:t>
            </a:r>
            <a:r>
              <a:rPr lang="en-US" b="1" i="0" u="none" strike="noStrike" baseline="0" dirty="0" smtClean="0"/>
              <a:t> </a:t>
            </a:r>
          </a:p>
          <a:p>
            <a:r>
              <a:rPr lang="en-US" dirty="0" smtClean="0"/>
              <a:t>III</a:t>
            </a:r>
            <a:r>
              <a:rPr lang="en-US" dirty="0"/>
              <a:t>.  </a:t>
            </a:r>
            <a:r>
              <a:rPr lang="en-US" dirty="0" smtClean="0"/>
              <a:t>How </a:t>
            </a:r>
            <a:r>
              <a:rPr lang="en-US" dirty="0"/>
              <a:t>such a transition was made possible</a:t>
            </a:r>
            <a:r>
              <a:rPr lang="en-US" dirty="0" smtClean="0"/>
              <a:t>: why did </a:t>
            </a:r>
            <a:r>
              <a:rPr lang="en-US" dirty="0"/>
              <a:t>the British quit India in such a hurry in 1947</a:t>
            </a:r>
          </a:p>
          <a:p>
            <a:r>
              <a:rPr lang="en-US" b="0" i="0" u="none" strike="noStrike" baseline="0" dirty="0" smtClean="0"/>
              <a:t>IV. </a:t>
            </a:r>
            <a:r>
              <a:rPr lang="en-US" dirty="0"/>
              <a:t>Evaluate the NATURE of the transformation in 1947</a:t>
            </a:r>
          </a:p>
          <a:p>
            <a:r>
              <a:rPr lang="en-US" dirty="0" smtClean="0"/>
              <a:t>V. </a:t>
            </a:r>
            <a:r>
              <a:rPr lang="en-US" dirty="0"/>
              <a:t>To point to the consequences of this sort of nationalism for </a:t>
            </a:r>
            <a:r>
              <a:rPr lang="en-US" dirty="0" smtClean="0"/>
              <a:t>people of India/Pak </a:t>
            </a:r>
          </a:p>
          <a:p>
            <a:r>
              <a:rPr lang="en-US" b="0" i="0" u="none" strike="noStrike" baseline="0" dirty="0" smtClean="0"/>
              <a:t>VI. See how this study of India contributes to a better understanding of nationalism</a:t>
            </a:r>
            <a:endParaRPr lang="en-US" dirty="0"/>
          </a:p>
          <a:p>
            <a:pPr lvl="1"/>
            <a:r>
              <a:rPr lang="en-US" b="0" i="0" u="none" strike="noStrike" baseline="0" dirty="0" smtClean="0"/>
              <a:t>The LEGITIMACY of different KINDS of COMPETING ideas about nationalism</a:t>
            </a:r>
          </a:p>
          <a:p>
            <a:pPr lvl="1"/>
            <a:r>
              <a:rPr lang="en-US" dirty="0" smtClean="0"/>
              <a:t>What does nationalism DO for the people it claims to represent?</a:t>
            </a:r>
            <a:endParaRPr lang="en-US" b="0" i="0" u="none" strike="noStrike" baseline="0" dirty="0" smtClean="0"/>
          </a:p>
          <a:p>
            <a:endParaRPr lang="en-US" b="0" i="0" u="none" strike="noStrike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9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4973"/>
          </a:xfrm>
        </p:spPr>
        <p:txBody>
          <a:bodyPr/>
          <a:lstStyle/>
          <a:p>
            <a:r>
              <a:rPr lang="en-US" dirty="0" smtClean="0"/>
              <a:t> The Marginalization of Gandhi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1404"/>
            <a:ext cx="10515600" cy="6116595"/>
          </a:xfrm>
        </p:spPr>
        <p:txBody>
          <a:bodyPr/>
          <a:lstStyle/>
          <a:p>
            <a:r>
              <a:rPr lang="en-US" dirty="0" smtClean="0"/>
              <a:t>Partition not possible if </a:t>
            </a:r>
            <a:r>
              <a:rPr lang="en-US" dirty="0" err="1" smtClean="0"/>
              <a:t>Gandhian</a:t>
            </a:r>
            <a:r>
              <a:rPr lang="en-US" dirty="0" smtClean="0"/>
              <a:t> politics remained center-stage because </a:t>
            </a:r>
            <a:r>
              <a:rPr lang="en-US" b="1" i="1" dirty="0"/>
              <a:t>The problem of power sharing </a:t>
            </a:r>
            <a:r>
              <a:rPr lang="en-US" b="1" i="1" dirty="0" smtClean="0"/>
              <a:t>between INC and ML was </a:t>
            </a:r>
            <a:r>
              <a:rPr lang="en-US" b="1" i="1" dirty="0"/>
              <a:t>ultimate cause of Partition as well as the shape that it </a:t>
            </a:r>
            <a:r>
              <a:rPr lang="en-US" b="1" i="1" dirty="0" smtClean="0"/>
              <a:t>took</a:t>
            </a:r>
            <a:endParaRPr lang="en-US" dirty="0" smtClean="0"/>
          </a:p>
          <a:p>
            <a:r>
              <a:rPr lang="en-US" dirty="0" smtClean="0"/>
              <a:t>Background: Gandhi, controlled mass movement</a:t>
            </a:r>
          </a:p>
          <a:p>
            <a:r>
              <a:rPr lang="en-US" dirty="0" smtClean="0"/>
              <a:t>Gandhi, </a:t>
            </a:r>
            <a:r>
              <a:rPr lang="en-US" dirty="0" err="1" smtClean="0"/>
              <a:t>Khilafat</a:t>
            </a:r>
            <a:r>
              <a:rPr lang="en-US" dirty="0" smtClean="0"/>
              <a:t>, </a:t>
            </a:r>
            <a:r>
              <a:rPr lang="en-US" i="1" dirty="0" smtClean="0"/>
              <a:t>inclusive </a:t>
            </a:r>
            <a:r>
              <a:rPr lang="en-US" dirty="0" smtClean="0"/>
              <a:t>mass movement</a:t>
            </a:r>
          </a:p>
          <a:p>
            <a:r>
              <a:rPr lang="en-US" dirty="0" smtClean="0"/>
              <a:t>NOT aimed at control of the state, but anti-state, “village republics”</a:t>
            </a:r>
          </a:p>
          <a:p>
            <a:r>
              <a:rPr lang="en-US" dirty="0" smtClean="0"/>
              <a:t>Gandhi, keep CLASS antagonisms at bay, but that does not REMOVE differences or problems between classes</a:t>
            </a:r>
          </a:p>
          <a:p>
            <a:r>
              <a:rPr lang="en-US" dirty="0" smtClean="0"/>
              <a:t>That is why has to act as both mobilizer and brake</a:t>
            </a:r>
          </a:p>
          <a:p>
            <a:r>
              <a:rPr lang="en-US" dirty="0" smtClean="0"/>
              <a:t>Repeated calling off of movements despite the sacrifices of people who participate</a:t>
            </a:r>
          </a:p>
          <a:p>
            <a:r>
              <a:rPr lang="en-US" dirty="0" smtClean="0"/>
              <a:t>Concerns about movements going “out of control”</a:t>
            </a:r>
          </a:p>
          <a:p>
            <a:r>
              <a:rPr lang="en-US" dirty="0" smtClean="0"/>
              <a:t>That eventually leads to marginalization</a:t>
            </a:r>
          </a:p>
        </p:txBody>
      </p:sp>
    </p:spTree>
    <p:extLst>
      <p:ext uri="{BB962C8B-B14F-4D97-AF65-F5344CB8AC3E}">
        <p14:creationId xmlns:p14="http://schemas.microsoft.com/office/powerpoint/2010/main" val="151597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48985"/>
          </a:xfrm>
        </p:spPr>
        <p:txBody>
          <a:bodyPr/>
          <a:lstStyle/>
          <a:p>
            <a:r>
              <a:rPr lang="en-US" dirty="0" smtClean="0"/>
              <a:t>Gandhi’s Marginalization: 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54" y="997802"/>
            <a:ext cx="11868820" cy="5729803"/>
          </a:xfrm>
          <a:blipFill>
            <a:blip r:embed="rId2">
              <a:alphaModFix amt="27000"/>
            </a:blip>
            <a:stretch>
              <a:fillRect/>
            </a:stretch>
          </a:blip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Background: Calling off first Non Cooperation Movement 1922, </a:t>
            </a:r>
            <a:r>
              <a:rPr lang="en-US" dirty="0" err="1" smtClean="0"/>
              <a:t>Chauri</a:t>
            </a:r>
            <a:r>
              <a:rPr lang="en-US" dirty="0" smtClean="0"/>
              <a:t> </a:t>
            </a:r>
            <a:r>
              <a:rPr lang="en-US" dirty="0" err="1" smtClean="0"/>
              <a:t>Chaura</a:t>
            </a:r>
            <a:r>
              <a:rPr lang="en-US" dirty="0" smtClean="0"/>
              <a:t> </a:t>
            </a:r>
          </a:p>
          <a:p>
            <a:r>
              <a:rPr lang="en-US" dirty="0" smtClean="0"/>
              <a:t>But 1930  </a:t>
            </a:r>
            <a:r>
              <a:rPr lang="en-US" dirty="0"/>
              <a:t>Salt Satyagraha </a:t>
            </a:r>
            <a:r>
              <a:rPr lang="en-US" dirty="0" smtClean="0"/>
              <a:t>captures the imagination of people</a:t>
            </a:r>
          </a:p>
          <a:p>
            <a:pPr lvl="1"/>
            <a:r>
              <a:rPr lang="en-US" dirty="0" smtClean="0"/>
              <a:t>Salt Satyagraha as quintessentially </a:t>
            </a:r>
            <a:r>
              <a:rPr lang="en-US" dirty="0" err="1" smtClean="0"/>
              <a:t>Gandhian</a:t>
            </a:r>
            <a:r>
              <a:rPr lang="en-US" dirty="0" smtClean="0"/>
              <a:t> moment:  Symbolism; no class or religious antagonisms yet anti-colonial; planned in detail; threaten colonial rule </a:t>
            </a:r>
          </a:p>
          <a:p>
            <a:r>
              <a:rPr lang="en-US" dirty="0" smtClean="0"/>
              <a:t>Yet 1931 calls off the movement despite nothing like </a:t>
            </a:r>
            <a:r>
              <a:rPr lang="en-US" dirty="0" err="1" smtClean="0"/>
              <a:t>Chauri</a:t>
            </a:r>
            <a:r>
              <a:rPr lang="en-US" dirty="0" smtClean="0"/>
              <a:t> </a:t>
            </a:r>
            <a:r>
              <a:rPr lang="en-US" dirty="0" err="1" smtClean="0"/>
              <a:t>Chaura</a:t>
            </a:r>
            <a:r>
              <a:rPr lang="en-US" dirty="0" smtClean="0"/>
              <a:t>, travels to England to attend the second Round Table Conference (RTC)</a:t>
            </a:r>
          </a:p>
          <a:p>
            <a:r>
              <a:rPr lang="en-US" dirty="0" smtClean="0"/>
              <a:t>Concerns about control; growing popularity of </a:t>
            </a:r>
            <a:r>
              <a:rPr lang="en-US" dirty="0" err="1" smtClean="0">
                <a:hlinkClick r:id="rId3"/>
              </a:rPr>
              <a:t>Bhagat</a:t>
            </a:r>
            <a:r>
              <a:rPr lang="en-US" dirty="0" smtClean="0">
                <a:hlinkClick r:id="rId3"/>
              </a:rPr>
              <a:t> Singh </a:t>
            </a:r>
            <a:r>
              <a:rPr lang="en-US" dirty="0" smtClean="0"/>
              <a:t>and some no RENT movements</a:t>
            </a:r>
          </a:p>
          <a:p>
            <a:r>
              <a:rPr lang="en-US" dirty="0" smtClean="0"/>
              <a:t>Challenge from untouchable leader, </a:t>
            </a:r>
            <a:r>
              <a:rPr lang="en-US" dirty="0" smtClean="0">
                <a:hlinkClick r:id="rId4"/>
              </a:rPr>
              <a:t>B.R. </a:t>
            </a:r>
            <a:r>
              <a:rPr lang="en-US" dirty="0" err="1" smtClean="0">
                <a:hlinkClick r:id="rId4"/>
              </a:rPr>
              <a:t>Ambedkar</a:t>
            </a:r>
            <a:r>
              <a:rPr lang="en-US" dirty="0" smtClean="0"/>
              <a:t>, at RTC, and afterward</a:t>
            </a:r>
          </a:p>
          <a:p>
            <a:r>
              <a:rPr lang="en-US" dirty="0" smtClean="0"/>
              <a:t>Tries restart civil disobedience movement 1931 after failure of RTC, no success</a:t>
            </a:r>
          </a:p>
          <a:p>
            <a:r>
              <a:rPr lang="en-US" dirty="0" smtClean="0"/>
              <a:t>Colonial government introduce the “</a:t>
            </a:r>
            <a:r>
              <a:rPr lang="en-US" dirty="0" smtClean="0">
                <a:hlinkClick r:id="rId5"/>
              </a:rPr>
              <a:t>Communal Award</a:t>
            </a:r>
            <a:r>
              <a:rPr lang="en-US" dirty="0" smtClean="0"/>
              <a:t>” 1932:  separate electorates for different religious groups, including “Depressed Classes” aka “Untouchables”  Gandhi opposes, </a:t>
            </a:r>
            <a:r>
              <a:rPr lang="en-US" dirty="0" err="1" smtClean="0"/>
              <a:t>Ambedkar</a:t>
            </a:r>
            <a:r>
              <a:rPr lang="en-US" dirty="0" smtClean="0"/>
              <a:t> supports.  Gandhi threatens fast to death, compromise reached, “Poona Pact”</a:t>
            </a:r>
          </a:p>
          <a:p>
            <a:r>
              <a:rPr lang="en-US" dirty="0" smtClean="0"/>
              <a:t>Gandhi retreats from active politics, dedicating himself to “</a:t>
            </a:r>
            <a:r>
              <a:rPr lang="en-US" dirty="0" err="1" smtClean="0"/>
              <a:t>Harijan</a:t>
            </a:r>
            <a:r>
              <a:rPr lang="en-US" dirty="0" smtClean="0"/>
              <a:t>” [his term for untouchables] “uplift”  Claims this is more important to him than anti-colonial politics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71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Partition was NOT (A Religious Divide)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only a product of Religious PLURALITY</a:t>
            </a:r>
          </a:p>
          <a:p>
            <a:pPr lvl="1"/>
            <a:r>
              <a:rPr lang="en-US" dirty="0"/>
              <a:t>Hindus and Muslims together since ca. 700 CE  (over a thousand years)</a:t>
            </a:r>
          </a:p>
          <a:p>
            <a:r>
              <a:rPr lang="en-US" dirty="0"/>
              <a:t>COMMUNITY is a </a:t>
            </a:r>
            <a:r>
              <a:rPr lang="en-US" b="1" i="1" dirty="0"/>
              <a:t>PROJECT</a:t>
            </a:r>
            <a:r>
              <a:rPr lang="en-US" dirty="0"/>
              <a:t> not a reality.  Holds true for the nation too. But especially RELIGIOUS Communities. </a:t>
            </a:r>
          </a:p>
          <a:p>
            <a:pPr lvl="1"/>
            <a:r>
              <a:rPr lang="en-US" dirty="0"/>
              <a:t>Divided by CASTE, CLASS, GENDER,REGION, and LANGUAGE among others.</a:t>
            </a:r>
          </a:p>
          <a:p>
            <a:pPr lvl="1"/>
            <a:r>
              <a:rPr lang="en-US" b="1" i="1" dirty="0"/>
              <a:t>THINK</a:t>
            </a:r>
            <a:r>
              <a:rPr lang="en-US" dirty="0"/>
              <a:t> before you use categories like “The Muslims” or “The Hindus”  Who are you referring to?  </a:t>
            </a:r>
          </a:p>
          <a:p>
            <a:r>
              <a:rPr lang="en-US" dirty="0"/>
              <a:t>In the way “religion” is deployed in 1947, it is a product of </a:t>
            </a:r>
          </a:p>
          <a:p>
            <a:pPr lvl="1"/>
            <a:r>
              <a:rPr lang="en-US" dirty="0"/>
              <a:t>Colonialism, and</a:t>
            </a:r>
          </a:p>
          <a:p>
            <a:pPr lvl="1"/>
            <a:r>
              <a:rPr lang="en-US" dirty="0"/>
              <a:t>Elite (or “middle class”) Indian political aims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98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16383"/>
          </a:xfrm>
        </p:spPr>
        <p:txBody>
          <a:bodyPr/>
          <a:lstStyle/>
          <a:p>
            <a:r>
              <a:rPr lang="en-US" dirty="0" smtClean="0"/>
              <a:t>Partition:  High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15" y="852616"/>
            <a:ext cx="11823461" cy="600538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Vacuum of Gandhi’s absence filled by others who did not share his anti-state vision, willing to work within the colonial political system</a:t>
            </a:r>
          </a:p>
          <a:p>
            <a:r>
              <a:rPr lang="en-US" dirty="0" smtClean="0"/>
              <a:t>Parties like the ML had always been suspicious of Gandhi</a:t>
            </a:r>
          </a:p>
          <a:p>
            <a:pPr marL="0" indent="0">
              <a:buNone/>
            </a:pPr>
            <a:r>
              <a:rPr lang="en-US" dirty="0" smtClean="0"/>
              <a:t>Important events:  {critically important you know these in some DETAIL} </a:t>
            </a:r>
          </a:p>
          <a:p>
            <a:r>
              <a:rPr lang="en-US" dirty="0" smtClean="0"/>
              <a:t>1935 Govt. of India Act:  Expands franchise, possibility of some “real” power</a:t>
            </a:r>
            <a:endParaRPr lang="en-US" u="none" strike="noStrike" baseline="0" dirty="0" smtClean="0"/>
          </a:p>
          <a:p>
            <a:r>
              <a:rPr lang="en-US" dirty="0" smtClean="0"/>
              <a:t>1937 Elections: Sweeping win for INC, debilitating loss for ML, who need to rethink their strategy, realize cannot compete with INC at all-India level</a:t>
            </a:r>
          </a:p>
          <a:p>
            <a:r>
              <a:rPr lang="en-US" dirty="0" smtClean="0"/>
              <a:t>1940 Lahore Resolution: aka “Pakistan Resolution” though word never used</a:t>
            </a:r>
          </a:p>
          <a:p>
            <a:pPr lvl="1"/>
            <a:r>
              <a:rPr lang="en-US" dirty="0" smtClean="0"/>
              <a:t>1942 Quit India (return to this later)</a:t>
            </a:r>
          </a:p>
          <a:p>
            <a:pPr lvl="1"/>
            <a:r>
              <a:rPr lang="en-US" dirty="0" smtClean="0"/>
              <a:t>1942 Cripps Mission sent out to reach an understanding with leading parties on future of India:  Fails</a:t>
            </a:r>
          </a:p>
          <a:p>
            <a:pPr lvl="1"/>
            <a:r>
              <a:rPr lang="en-US" dirty="0" smtClean="0"/>
              <a:t>1945 </a:t>
            </a:r>
            <a:r>
              <a:rPr lang="en-US" dirty="0" err="1" smtClean="0"/>
              <a:t>Simla</a:t>
            </a:r>
            <a:r>
              <a:rPr lang="en-US" dirty="0" smtClean="0"/>
              <a:t> Conference: Talks b/w INC and ML break down when ML claims to be “sole spokesman” for Indian Muslims</a:t>
            </a:r>
          </a:p>
          <a:p>
            <a:r>
              <a:rPr lang="en-US" dirty="0" smtClean="0"/>
              <a:t>1945-46 Elections:  Overall INC majority, but ML win (alone or in coalition) all Muslim Majority provinces, and all Muslim seats for the national assembly  </a:t>
            </a:r>
          </a:p>
          <a:p>
            <a:r>
              <a:rPr lang="en-US" dirty="0" smtClean="0"/>
              <a:t>1946 Cabinet Mission: Close to compromise on a united India that would be a loose federation of groups of states who had power to secede as a group </a:t>
            </a:r>
          </a:p>
          <a:p>
            <a:r>
              <a:rPr lang="en-US" dirty="0" smtClean="0"/>
              <a:t>1946 Direct Action Day: Leads to a series of riots and retaliatory killings spreading across India</a:t>
            </a:r>
          </a:p>
          <a:p>
            <a:r>
              <a:rPr lang="en-US" dirty="0" smtClean="0"/>
              <a:t>1947  Mountbatten Plan for Partition:  Ultimately accepted by both parties.  Final dates given only six weeks in advance!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8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2680"/>
          </a:xfrm>
        </p:spPr>
        <p:txBody>
          <a:bodyPr>
            <a:normAutofit/>
          </a:bodyPr>
          <a:lstStyle/>
          <a:p>
            <a:r>
              <a:rPr lang="en-US" dirty="0" smtClean="0"/>
              <a:t>The Politics of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2680"/>
            <a:ext cx="12192000" cy="579531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Partition was a POLITICAL act, decided upon by the BRITISH, the INC, and the ML</a:t>
            </a:r>
          </a:p>
          <a:p>
            <a:r>
              <a:rPr lang="en-US" dirty="0" smtClean="0"/>
              <a:t>Not a “religious” act, in fact little to do with religion: both NEHRU of the INC and JINNAH of the ML were cosmopolitan, secular, liberal politicians</a:t>
            </a:r>
          </a:p>
          <a:p>
            <a:r>
              <a:rPr lang="en-US" dirty="0" smtClean="0"/>
              <a:t>For Jinnah it was a question of protection of rights of minorities.  But also a question of </a:t>
            </a:r>
            <a:r>
              <a:rPr lang="en-US" dirty="0" err="1" smtClean="0"/>
              <a:t>unwinnability</a:t>
            </a:r>
            <a:r>
              <a:rPr lang="en-US" dirty="0" smtClean="0"/>
              <a:t> of an all-India contest against INC.  </a:t>
            </a:r>
            <a:endParaRPr lang="en-US" dirty="0"/>
          </a:p>
          <a:p>
            <a:r>
              <a:rPr lang="en-US" dirty="0" smtClean="0"/>
              <a:t>For INC it was a question of representing ALL Indians, but also a question of having a strong central (Federal) government because they would win any all-India electoral contest</a:t>
            </a:r>
          </a:p>
          <a:p>
            <a:r>
              <a:rPr lang="en-US" dirty="0" smtClean="0"/>
              <a:t>Jinnah and ML push for separatism possibly for greater concessions to provincial autonomy, INC calls their bluff</a:t>
            </a:r>
          </a:p>
          <a:p>
            <a:r>
              <a:rPr lang="en-US" dirty="0" smtClean="0"/>
              <a:t>To reach out to masses, slogan of “Islam in danger” raised by ML, and the cause of Pakistan was embraced by many Muslims without realization of geographic-political partition</a:t>
            </a:r>
          </a:p>
          <a:p>
            <a:r>
              <a:rPr lang="en-US" dirty="0" smtClean="0"/>
              <a:t>Did create a great deal of popular resentments between LOCAL groups of Hindus and Muslims.  “India” and “Pakistan” came to be mapped onto “Hindu” and “Muslim”</a:t>
            </a:r>
          </a:p>
          <a:p>
            <a:r>
              <a:rPr lang="en-US" dirty="0" smtClean="0"/>
              <a:t>Also question of growing visibility of HINDU nationalist groups such as the RSS, and sympathy for them within some sections of INC  (Gandhi assassinated by Hindu right-wing activist)</a:t>
            </a:r>
          </a:p>
        </p:txBody>
      </p:sp>
    </p:spTree>
    <p:extLst>
      <p:ext uri="{BB962C8B-B14F-4D97-AF65-F5344CB8AC3E}">
        <p14:creationId xmlns:p14="http://schemas.microsoft.com/office/powerpoint/2010/main" val="86806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1628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Part III: Consequences of Nationalism  (1)</vt:lpstr>
      <vt:lpstr>PowerPoint Presentation</vt:lpstr>
      <vt:lpstr>PowerPoint Presentation</vt:lpstr>
      <vt:lpstr>The Case of India (and Pakistan): Outline</vt:lpstr>
      <vt:lpstr> The Marginalization of Gandhi</vt:lpstr>
      <vt:lpstr>Gandhi’s Marginalization:  Specifics</vt:lpstr>
      <vt:lpstr>What Partition was NOT (A Religious Divide)</vt:lpstr>
      <vt:lpstr>Partition:  High Politics</vt:lpstr>
      <vt:lpstr>The Politics of Partition</vt:lpstr>
      <vt:lpstr>Why do the British Quit India</vt:lpstr>
      <vt:lpstr>How do the British Quit:  Mountbatten</vt:lpstr>
      <vt:lpstr>Consequences and Causes of Partition</vt:lpstr>
      <vt:lpstr>What about nationalism?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III: Consequences of Nationalism</dc:title>
  <dc:creator>Sanjay Joshi</dc:creator>
  <cp:lastModifiedBy>Sanjay Joshi</cp:lastModifiedBy>
  <cp:revision>26</cp:revision>
  <dcterms:created xsi:type="dcterms:W3CDTF">2016-04-12T18:57:20Z</dcterms:created>
  <dcterms:modified xsi:type="dcterms:W3CDTF">2024-04-16T16:20:03Z</dcterms:modified>
</cp:coreProperties>
</file>