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75" r:id="rId4"/>
    <p:sldId id="258" r:id="rId5"/>
    <p:sldId id="267" r:id="rId6"/>
    <p:sldId id="259" r:id="rId7"/>
    <p:sldId id="260" r:id="rId8"/>
    <p:sldId id="274" r:id="rId9"/>
    <p:sldId id="261" r:id="rId10"/>
    <p:sldId id="262" r:id="rId11"/>
    <p:sldId id="263" r:id="rId12"/>
    <p:sldId id="264" r:id="rId13"/>
    <p:sldId id="265" r:id="rId14"/>
    <p:sldId id="268" r:id="rId15"/>
    <p:sldId id="273" r:id="rId16"/>
    <p:sldId id="266" r:id="rId17"/>
    <p:sldId id="269" r:id="rId18"/>
    <p:sldId id="270" r:id="rId19"/>
    <p:sldId id="271" r:id="rId20"/>
    <p:sldId id="272"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7" d="100"/>
          <a:sy n="87" d="100"/>
        </p:scale>
        <p:origin x="1090" y="8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07DFDF6-0325-A745-8FC7-1F3AEF54DC9D}"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B68C4B-3438-EC4C-A79F-E73DD7209230}" type="slidenum">
              <a:rPr lang="en-US" smtClean="0"/>
              <a:t>‹#›</a:t>
            </a:fld>
            <a:endParaRPr lang="en-US"/>
          </a:p>
        </p:txBody>
      </p:sp>
    </p:spTree>
    <p:extLst>
      <p:ext uri="{BB962C8B-B14F-4D97-AF65-F5344CB8AC3E}">
        <p14:creationId xmlns:p14="http://schemas.microsoft.com/office/powerpoint/2010/main" val="791100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7DFDF6-0325-A745-8FC7-1F3AEF54DC9D}"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B68C4B-3438-EC4C-A79F-E73DD7209230}" type="slidenum">
              <a:rPr lang="en-US" smtClean="0"/>
              <a:t>‹#›</a:t>
            </a:fld>
            <a:endParaRPr lang="en-US"/>
          </a:p>
        </p:txBody>
      </p:sp>
    </p:spTree>
    <p:extLst>
      <p:ext uri="{BB962C8B-B14F-4D97-AF65-F5344CB8AC3E}">
        <p14:creationId xmlns:p14="http://schemas.microsoft.com/office/powerpoint/2010/main" val="2031314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7DFDF6-0325-A745-8FC7-1F3AEF54DC9D}"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B68C4B-3438-EC4C-A79F-E73DD7209230}" type="slidenum">
              <a:rPr lang="en-US" smtClean="0"/>
              <a:t>‹#›</a:t>
            </a:fld>
            <a:endParaRPr lang="en-US"/>
          </a:p>
        </p:txBody>
      </p:sp>
    </p:spTree>
    <p:extLst>
      <p:ext uri="{BB962C8B-B14F-4D97-AF65-F5344CB8AC3E}">
        <p14:creationId xmlns:p14="http://schemas.microsoft.com/office/powerpoint/2010/main" val="3309655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7DFDF6-0325-A745-8FC7-1F3AEF54DC9D}"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B68C4B-3438-EC4C-A79F-E73DD7209230}" type="slidenum">
              <a:rPr lang="en-US" smtClean="0"/>
              <a:t>‹#›</a:t>
            </a:fld>
            <a:endParaRPr lang="en-US"/>
          </a:p>
        </p:txBody>
      </p:sp>
    </p:spTree>
    <p:extLst>
      <p:ext uri="{BB962C8B-B14F-4D97-AF65-F5344CB8AC3E}">
        <p14:creationId xmlns:p14="http://schemas.microsoft.com/office/powerpoint/2010/main" val="2503051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7DFDF6-0325-A745-8FC7-1F3AEF54DC9D}"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B68C4B-3438-EC4C-A79F-E73DD7209230}" type="slidenum">
              <a:rPr lang="en-US" smtClean="0"/>
              <a:t>‹#›</a:t>
            </a:fld>
            <a:endParaRPr lang="en-US"/>
          </a:p>
        </p:txBody>
      </p:sp>
    </p:spTree>
    <p:extLst>
      <p:ext uri="{BB962C8B-B14F-4D97-AF65-F5344CB8AC3E}">
        <p14:creationId xmlns:p14="http://schemas.microsoft.com/office/powerpoint/2010/main" val="395562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07DFDF6-0325-A745-8FC7-1F3AEF54DC9D}" type="datetimeFigureOut">
              <a:rPr lang="en-US" smtClean="0"/>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B68C4B-3438-EC4C-A79F-E73DD7209230}" type="slidenum">
              <a:rPr lang="en-US" smtClean="0"/>
              <a:t>‹#›</a:t>
            </a:fld>
            <a:endParaRPr lang="en-US"/>
          </a:p>
        </p:txBody>
      </p:sp>
    </p:spTree>
    <p:extLst>
      <p:ext uri="{BB962C8B-B14F-4D97-AF65-F5344CB8AC3E}">
        <p14:creationId xmlns:p14="http://schemas.microsoft.com/office/powerpoint/2010/main" val="3897103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07DFDF6-0325-A745-8FC7-1F3AEF54DC9D}" type="datetimeFigureOut">
              <a:rPr lang="en-US" smtClean="0"/>
              <a:t>4/18/2024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B68C4B-3438-EC4C-A79F-E73DD7209230}" type="slidenum">
              <a:rPr lang="en-US" smtClean="0"/>
              <a:t>‹#›</a:t>
            </a:fld>
            <a:endParaRPr lang="en-US"/>
          </a:p>
        </p:txBody>
      </p:sp>
    </p:spTree>
    <p:extLst>
      <p:ext uri="{BB962C8B-B14F-4D97-AF65-F5344CB8AC3E}">
        <p14:creationId xmlns:p14="http://schemas.microsoft.com/office/powerpoint/2010/main" val="1119999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07DFDF6-0325-A745-8FC7-1F3AEF54DC9D}" type="datetimeFigureOut">
              <a:rPr lang="en-US" smtClean="0"/>
              <a:t>4/18/2024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B68C4B-3438-EC4C-A79F-E73DD7209230}" type="slidenum">
              <a:rPr lang="en-US" smtClean="0"/>
              <a:t>‹#›</a:t>
            </a:fld>
            <a:endParaRPr lang="en-US"/>
          </a:p>
        </p:txBody>
      </p:sp>
    </p:spTree>
    <p:extLst>
      <p:ext uri="{BB962C8B-B14F-4D97-AF65-F5344CB8AC3E}">
        <p14:creationId xmlns:p14="http://schemas.microsoft.com/office/powerpoint/2010/main" val="3839680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7DFDF6-0325-A745-8FC7-1F3AEF54DC9D}" type="datetimeFigureOut">
              <a:rPr lang="en-US" smtClean="0"/>
              <a:t>4/18/2024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B68C4B-3438-EC4C-A79F-E73DD7209230}" type="slidenum">
              <a:rPr lang="en-US" smtClean="0"/>
              <a:t>‹#›</a:t>
            </a:fld>
            <a:endParaRPr lang="en-US"/>
          </a:p>
        </p:txBody>
      </p:sp>
    </p:spTree>
    <p:extLst>
      <p:ext uri="{BB962C8B-B14F-4D97-AF65-F5344CB8AC3E}">
        <p14:creationId xmlns:p14="http://schemas.microsoft.com/office/powerpoint/2010/main" val="4040809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7DFDF6-0325-A745-8FC7-1F3AEF54DC9D}" type="datetimeFigureOut">
              <a:rPr lang="en-US" smtClean="0"/>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B68C4B-3438-EC4C-A79F-E73DD7209230}" type="slidenum">
              <a:rPr lang="en-US" smtClean="0"/>
              <a:t>‹#›</a:t>
            </a:fld>
            <a:endParaRPr lang="en-US"/>
          </a:p>
        </p:txBody>
      </p:sp>
    </p:spTree>
    <p:extLst>
      <p:ext uri="{BB962C8B-B14F-4D97-AF65-F5344CB8AC3E}">
        <p14:creationId xmlns:p14="http://schemas.microsoft.com/office/powerpoint/2010/main" val="3336169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7DFDF6-0325-A745-8FC7-1F3AEF54DC9D}" type="datetimeFigureOut">
              <a:rPr lang="en-US" smtClean="0"/>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B68C4B-3438-EC4C-A79F-E73DD7209230}" type="slidenum">
              <a:rPr lang="en-US" smtClean="0"/>
              <a:t>‹#›</a:t>
            </a:fld>
            <a:endParaRPr lang="en-US"/>
          </a:p>
        </p:txBody>
      </p:sp>
    </p:spTree>
    <p:extLst>
      <p:ext uri="{BB962C8B-B14F-4D97-AF65-F5344CB8AC3E}">
        <p14:creationId xmlns:p14="http://schemas.microsoft.com/office/powerpoint/2010/main" val="1799928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7DFDF6-0325-A745-8FC7-1F3AEF54DC9D}" type="datetimeFigureOut">
              <a:rPr lang="en-US" smtClean="0"/>
              <a:t>4/18/2024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B68C4B-3438-EC4C-A79F-E73DD7209230}" type="slidenum">
              <a:rPr lang="en-US" smtClean="0"/>
              <a:t>‹#›</a:t>
            </a:fld>
            <a:endParaRPr lang="en-US"/>
          </a:p>
        </p:txBody>
      </p:sp>
    </p:spTree>
    <p:extLst>
      <p:ext uri="{BB962C8B-B14F-4D97-AF65-F5344CB8AC3E}">
        <p14:creationId xmlns:p14="http://schemas.microsoft.com/office/powerpoint/2010/main" val="10805627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rgbClr val="FFFF00"/>
                </a:solidFill>
              </a:rPr>
              <a:t>Consequences of Nationalism 2</a:t>
            </a:r>
          </a:p>
        </p:txBody>
      </p:sp>
      <p:sp>
        <p:nvSpPr>
          <p:cNvPr id="3" name="Subtitle 2"/>
          <p:cNvSpPr>
            <a:spLocks noGrp="1"/>
          </p:cNvSpPr>
          <p:nvPr>
            <p:ph type="subTitle" idx="1"/>
          </p:nvPr>
        </p:nvSpPr>
        <p:spPr/>
        <p:txBody>
          <a:bodyPr/>
          <a:lstStyle/>
          <a:p>
            <a:r>
              <a:rPr lang="en-US" dirty="0">
                <a:solidFill>
                  <a:srgbClr val="FFFF00"/>
                </a:solidFill>
              </a:rPr>
              <a:t>The Case of Japanese Nationalism in the Meiji and Taisho Eras:  A Success Story?</a:t>
            </a:r>
          </a:p>
        </p:txBody>
      </p:sp>
    </p:spTree>
    <p:extLst>
      <p:ext uri="{BB962C8B-B14F-4D97-AF65-F5344CB8AC3E}">
        <p14:creationId xmlns:p14="http://schemas.microsoft.com/office/powerpoint/2010/main" val="3886694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5382"/>
          </a:xfrm>
        </p:spPr>
        <p:txBody>
          <a:bodyPr/>
          <a:lstStyle/>
          <a:p>
            <a:r>
              <a:rPr lang="en-US" dirty="0"/>
              <a:t>Opponents and Supporters</a:t>
            </a:r>
          </a:p>
        </p:txBody>
      </p:sp>
      <p:sp>
        <p:nvSpPr>
          <p:cNvPr id="3" name="Content Placeholder 2"/>
          <p:cNvSpPr>
            <a:spLocks noGrp="1"/>
          </p:cNvSpPr>
          <p:nvPr>
            <p:ph idx="1"/>
          </p:nvPr>
        </p:nvSpPr>
        <p:spPr>
          <a:xfrm>
            <a:off x="-914400" y="859650"/>
            <a:ext cx="10774837" cy="6092618"/>
          </a:xfrm>
          <a:blipFill>
            <a:blip r:embed="rId2">
              <a:alphaModFix amt="32000"/>
            </a:blip>
            <a:stretch>
              <a:fillRect/>
            </a:stretch>
          </a:blipFill>
        </p:spPr>
        <p:txBody>
          <a:bodyPr>
            <a:normAutofit fontScale="70000" lnSpcReduction="20000"/>
          </a:bodyPr>
          <a:lstStyle/>
          <a:p>
            <a:r>
              <a:rPr lang="en-US" dirty="0"/>
              <a:t>Plenty of examples where Japanese people DON”T buy nationalist rhetoric: Labor, also peasantry, e.g.  During Rice Riots of 1918 </a:t>
            </a:r>
            <a:r>
              <a:rPr lang="en-US" b="1" dirty="0"/>
              <a:t>(167) Also anarchists or feminist-socialists (see pp. 169-71)</a:t>
            </a:r>
            <a:r>
              <a:rPr lang="en-US" dirty="0"/>
              <a:t> </a:t>
            </a:r>
          </a:p>
          <a:p>
            <a:r>
              <a:rPr lang="en-US" dirty="0"/>
              <a:t>In the late 1920s and 1930s, during worldwide economic depression, strains are most evident and then </a:t>
            </a:r>
            <a:r>
              <a:rPr lang="en-US" b="1" dirty="0"/>
              <a:t>Nationalism becomes a way of CONTROLLING popular discontent </a:t>
            </a:r>
            <a:r>
              <a:rPr lang="en-US" dirty="0"/>
              <a:t>Outlawing of strikes or unions (p 147)</a:t>
            </a:r>
            <a:endParaRPr lang="en-US" dirty="0">
              <a:effectLst/>
            </a:endParaRPr>
          </a:p>
          <a:p>
            <a:pPr lvl="1"/>
            <a:r>
              <a:rPr lang="en-US" dirty="0"/>
              <a:t>Even sections of the elite don’t always buy nationalist rhetoric.  Revered Samurai, SAIGO TAKAMORI had led a samurai rebellion from Satsuma in 1877 </a:t>
            </a:r>
          </a:p>
          <a:p>
            <a:r>
              <a:rPr lang="en-US" dirty="0"/>
              <a:t>But, traditions invented, not fabricated and there </a:t>
            </a:r>
            <a:r>
              <a:rPr lang="en-US" b="1" dirty="0"/>
              <a:t>was</a:t>
            </a:r>
            <a:r>
              <a:rPr lang="en-US" dirty="0"/>
              <a:t> considerable buy-in from ordinary folks</a:t>
            </a:r>
          </a:p>
          <a:p>
            <a:pPr lvl="1"/>
            <a:r>
              <a:rPr lang="en-US" dirty="0"/>
              <a:t> Anti Communist and  anti Korean riots, e.g. (169-70)</a:t>
            </a:r>
          </a:p>
          <a:p>
            <a:pPr lvl="1"/>
            <a:r>
              <a:rPr lang="en-US" dirty="0"/>
              <a:t>Parallels how in the 1890s critics of the Meiji constitution were hounded by public</a:t>
            </a:r>
            <a:endParaRPr lang="en-US" dirty="0">
              <a:effectLst/>
            </a:endParaRPr>
          </a:p>
          <a:p>
            <a:r>
              <a:rPr lang="en-US" dirty="0"/>
              <a:t>So why do people follow? Not because they are stupid, but because they do feel EMPOWERED by Nationalism </a:t>
            </a:r>
            <a:endParaRPr lang="en-US" dirty="0">
              <a:effectLst/>
            </a:endParaRPr>
          </a:p>
          <a:p>
            <a:pPr lvl="1"/>
            <a:r>
              <a:rPr lang="en-US" dirty="0"/>
              <a:t>Feeling part of larger whole .. Being INCLUDED, being TOLD that </a:t>
            </a:r>
            <a:r>
              <a:rPr lang="en-US" b="1" dirty="0"/>
              <a:t>THEY</a:t>
            </a:r>
            <a:r>
              <a:rPr lang="en-US" dirty="0"/>
              <a:t> are the reason, the nation, the beneficiaries of all of this is ESPECIALLY empowering for groups who have traditionally been DISEMPOWERED. Poor, or other marginalized</a:t>
            </a:r>
          </a:p>
          <a:p>
            <a:pPr lvl="1"/>
            <a:r>
              <a:rPr lang="en-US" dirty="0"/>
              <a:t>E.g., It gives Japanese middle class women middle class and feeling of empowerment to ally with state. </a:t>
            </a:r>
          </a:p>
          <a:p>
            <a:pPr lvl="1"/>
            <a:r>
              <a:rPr lang="en-US" dirty="0"/>
              <a:t>Nationalism FEELS very empowering....whether it is Gandhi, Nehru, Jinnah, CKS, </a:t>
            </a:r>
            <a:r>
              <a:rPr lang="en-US" b="1" dirty="0"/>
              <a:t>or Meiji and Taisho leaders</a:t>
            </a:r>
            <a:r>
              <a:rPr lang="en-US" dirty="0"/>
              <a:t> saying this </a:t>
            </a:r>
            <a:endParaRPr lang="en-US" dirty="0">
              <a:effectLst/>
            </a:endParaRPr>
          </a:p>
        </p:txBody>
      </p:sp>
    </p:spTree>
    <p:extLst>
      <p:ext uri="{BB962C8B-B14F-4D97-AF65-F5344CB8AC3E}">
        <p14:creationId xmlns:p14="http://schemas.microsoft.com/office/powerpoint/2010/main" val="3156558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26308"/>
          </a:xfrm>
        </p:spPr>
        <p:txBody>
          <a:bodyPr>
            <a:normAutofit fontScale="90000"/>
          </a:bodyPr>
          <a:lstStyle/>
          <a:p>
            <a:r>
              <a:rPr lang="en-US" i="1" dirty="0"/>
              <a:t>Cui Bono</a:t>
            </a:r>
            <a:r>
              <a:rPr lang="en-US" dirty="0"/>
              <a:t>? (not ‘Who is the pop star’!)</a:t>
            </a:r>
          </a:p>
        </p:txBody>
      </p:sp>
      <p:sp>
        <p:nvSpPr>
          <p:cNvPr id="3" name="Content Placeholder 2"/>
          <p:cNvSpPr>
            <a:spLocks noGrp="1"/>
          </p:cNvSpPr>
          <p:nvPr>
            <p:ph idx="1"/>
          </p:nvPr>
        </p:nvSpPr>
        <p:spPr>
          <a:xfrm>
            <a:off x="1" y="1026308"/>
            <a:ext cx="8976558" cy="5831692"/>
          </a:xfrm>
          <a:blipFill>
            <a:blip r:embed="rId2">
              <a:alphaModFix amt="32000"/>
            </a:blip>
            <a:stretch>
              <a:fillRect/>
            </a:stretch>
          </a:blipFill>
        </p:spPr>
        <p:txBody>
          <a:bodyPr>
            <a:normAutofit fontScale="92500" lnSpcReduction="10000"/>
          </a:bodyPr>
          <a:lstStyle/>
          <a:p>
            <a:r>
              <a:rPr lang="en-US" dirty="0"/>
              <a:t>Japanese Nationalism was in APPEARANCE all about beautiful traditions, harmony between social groups, obedience, loyalty, etc. </a:t>
            </a:r>
            <a:endParaRPr lang="en-US" dirty="0">
              <a:effectLst/>
            </a:endParaRPr>
          </a:p>
          <a:p>
            <a:r>
              <a:rPr lang="en-US" dirty="0">
                <a:effectLst/>
              </a:rPr>
              <a:t>But who benefits (cui bono)?  Japanese ELITE</a:t>
            </a:r>
            <a:endParaRPr lang="en-US" dirty="0"/>
          </a:p>
          <a:p>
            <a:r>
              <a:rPr lang="en-US" dirty="0"/>
              <a:t>THEY invest in industry, reap the benefits of JAPAN’s military and economic strength</a:t>
            </a:r>
            <a:endParaRPr lang="en-US" dirty="0">
              <a:effectLst/>
            </a:endParaRPr>
          </a:p>
          <a:p>
            <a:r>
              <a:rPr lang="en-US" dirty="0"/>
              <a:t>Nature of elites may change, but Japans nationalism not from BELOW </a:t>
            </a:r>
            <a:endParaRPr lang="en-US" dirty="0">
              <a:effectLst/>
            </a:endParaRPr>
          </a:p>
          <a:p>
            <a:r>
              <a:rPr lang="en-US" dirty="0"/>
              <a:t>It is a nationalism which helps to contain the natural popular resentments at the traumas of a society undergoing transformation under a militarized capitalist economy</a:t>
            </a:r>
            <a:endParaRPr lang="en-US" dirty="0">
              <a:effectLst/>
            </a:endParaRPr>
          </a:p>
          <a:p>
            <a:endParaRPr lang="en-US" dirty="0"/>
          </a:p>
        </p:txBody>
      </p:sp>
    </p:spTree>
    <p:extLst>
      <p:ext uri="{BB962C8B-B14F-4D97-AF65-F5344CB8AC3E}">
        <p14:creationId xmlns:p14="http://schemas.microsoft.com/office/powerpoint/2010/main" val="3919265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26308"/>
          </a:xfrm>
        </p:spPr>
        <p:txBody>
          <a:bodyPr>
            <a:normAutofit fontScale="90000"/>
          </a:bodyPr>
          <a:lstStyle/>
          <a:p>
            <a:r>
              <a:rPr lang="en-US" dirty="0"/>
              <a:t>Nationalism and Democracy in Japan</a:t>
            </a:r>
          </a:p>
        </p:txBody>
      </p:sp>
      <p:sp>
        <p:nvSpPr>
          <p:cNvPr id="3" name="Content Placeholder 2"/>
          <p:cNvSpPr>
            <a:spLocks noGrp="1"/>
          </p:cNvSpPr>
          <p:nvPr>
            <p:ph idx="1"/>
          </p:nvPr>
        </p:nvSpPr>
        <p:spPr>
          <a:xfrm>
            <a:off x="-1" y="1026308"/>
            <a:ext cx="8959163" cy="5705578"/>
          </a:xfrm>
          <a:blipFill dpi="0" rotWithShape="1">
            <a:blip r:embed="rId2">
              <a:alphaModFix amt="16000"/>
            </a:blip>
            <a:srcRect/>
            <a:stretch>
              <a:fillRect/>
            </a:stretch>
          </a:blipFill>
        </p:spPr>
        <p:txBody>
          <a:bodyPr>
            <a:normAutofit fontScale="62500" lnSpcReduction="20000"/>
          </a:bodyPr>
          <a:lstStyle/>
          <a:p>
            <a:r>
              <a:rPr lang="en-US" b="1" dirty="0"/>
              <a:t>Nationalism becomes basis of DENYING popular participation in politics</a:t>
            </a:r>
            <a:r>
              <a:rPr lang="en-US" dirty="0"/>
              <a:t>. (See chapter 10 for details) </a:t>
            </a:r>
          </a:p>
          <a:p>
            <a:pPr lvl="1"/>
            <a:r>
              <a:rPr lang="en-US" dirty="0"/>
              <a:t>constitution not out of public clamor, but GIVEN by leaders ( see pp. 122-23) </a:t>
            </a:r>
            <a:endParaRPr lang="en-US" dirty="0">
              <a:effectLst/>
            </a:endParaRPr>
          </a:p>
          <a:p>
            <a:r>
              <a:rPr lang="en-US" dirty="0"/>
              <a:t>“Transcendent Cabinet” Politics not controlled by masses, but by elites. This is very evident in the Taisho period. (pp. 162-66)</a:t>
            </a:r>
            <a:endParaRPr lang="en-US" dirty="0">
              <a:effectLst/>
            </a:endParaRPr>
          </a:p>
          <a:p>
            <a:r>
              <a:rPr lang="en-US" dirty="0"/>
              <a:t>The emergence of POLITICAL PARTIES an interesting development.  Challenge oligarchy, but soon also come to be controlled by elites (see 162, also 175-78) and then work to MEDIATE between powerful interest groups: BUSINESS (Zaibatsu), an increasingly autonomous ARMY and BUREAUCRACY (</a:t>
            </a:r>
            <a:r>
              <a:rPr lang="en-US" dirty="0" err="1"/>
              <a:t>genro</a:t>
            </a:r>
            <a:r>
              <a:rPr lang="en-US" dirty="0"/>
              <a:t> [imperial advisors] and others technocrats) </a:t>
            </a:r>
            <a:endParaRPr lang="en-US" dirty="0">
              <a:effectLst/>
            </a:endParaRPr>
          </a:p>
          <a:p>
            <a:r>
              <a:rPr lang="en-US" dirty="0"/>
              <a:t>THIS sort of nationalism even more important as DEMOCRACY grows. Although based on  an elitist constitution, but difficult to control spread of POLITICIZATION </a:t>
            </a:r>
            <a:endParaRPr lang="en-US" dirty="0">
              <a:effectLst/>
            </a:endParaRPr>
          </a:p>
          <a:p>
            <a:r>
              <a:rPr lang="en-US" dirty="0"/>
              <a:t>There are more demands, from labor, socialists, feminists, etc. in the era after WWI </a:t>
            </a:r>
          </a:p>
          <a:p>
            <a:r>
              <a:rPr lang="en-US" dirty="0"/>
              <a:t>Response is to say they were paying cost FOR the nation, for JAPAN, so that JAPAN could become stronger, so that FUTURE generations of Japanese could benefit</a:t>
            </a:r>
            <a:endParaRPr lang="en-US" dirty="0">
              <a:effectLst/>
            </a:endParaRPr>
          </a:p>
          <a:p>
            <a:r>
              <a:rPr lang="en-US" dirty="0"/>
              <a:t>Hence in such contexts NATIONALISM becomes even more important</a:t>
            </a:r>
            <a:r>
              <a:rPr lang="en-US" dirty="0">
                <a:effectLst/>
              </a:rPr>
              <a:t>. </a:t>
            </a:r>
          </a:p>
          <a:p>
            <a:r>
              <a:rPr lang="en-US" dirty="0"/>
              <a:t>It helps maintain STATE power, maintain elites in power. See p. 126 for oligarchs’ view of nationalism: about ORDER, to facilitate an orderly progress </a:t>
            </a:r>
            <a:endParaRPr lang="en-US" dirty="0">
              <a:effectLst/>
            </a:endParaRPr>
          </a:p>
          <a:p>
            <a:endParaRPr lang="en-US" dirty="0">
              <a:effectLst/>
            </a:endParaRPr>
          </a:p>
          <a:p>
            <a:pPr marL="0" indent="0">
              <a:buNone/>
            </a:pPr>
            <a:endParaRPr lang="en-US" dirty="0">
              <a:effectLst/>
            </a:endParaRPr>
          </a:p>
          <a:p>
            <a:endParaRPr lang="en-US" dirty="0"/>
          </a:p>
        </p:txBody>
      </p:sp>
    </p:spTree>
    <p:extLst>
      <p:ext uri="{BB962C8B-B14F-4D97-AF65-F5344CB8AC3E}">
        <p14:creationId xmlns:p14="http://schemas.microsoft.com/office/powerpoint/2010/main" val="4266996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11352" cy="939333"/>
          </a:xfrm>
        </p:spPr>
        <p:txBody>
          <a:bodyPr>
            <a:normAutofit fontScale="90000"/>
          </a:bodyPr>
          <a:lstStyle/>
          <a:p>
            <a:r>
              <a:rPr lang="en-US" i="1" dirty="0">
                <a:effectLst/>
              </a:rPr>
              <a:t>Cui </a:t>
            </a:r>
            <a:r>
              <a:rPr lang="en-US" i="1" dirty="0" err="1">
                <a:effectLst/>
              </a:rPr>
              <a:t>Plagalis</a:t>
            </a:r>
            <a:r>
              <a:rPr lang="en-US" i="1" dirty="0">
                <a:effectLst/>
              </a:rPr>
              <a:t>: </a:t>
            </a:r>
            <a:r>
              <a:rPr lang="en-US" dirty="0">
                <a:effectLst/>
              </a:rPr>
              <a:t>Who Pays?</a:t>
            </a:r>
            <a:r>
              <a:rPr lang="en-US" dirty="0"/>
              <a:t> W</a:t>
            </a:r>
            <a:r>
              <a:rPr lang="en-US" dirty="0">
                <a:effectLst/>
              </a:rPr>
              <a:t>ere they asked? </a:t>
            </a:r>
            <a:endParaRPr lang="en-US" dirty="0"/>
          </a:p>
        </p:txBody>
      </p:sp>
      <p:sp>
        <p:nvSpPr>
          <p:cNvPr id="3" name="Content Placeholder 2"/>
          <p:cNvSpPr>
            <a:spLocks noGrp="1"/>
          </p:cNvSpPr>
          <p:nvPr>
            <p:ph idx="1"/>
          </p:nvPr>
        </p:nvSpPr>
        <p:spPr>
          <a:xfrm>
            <a:off x="208757" y="939333"/>
            <a:ext cx="8802595" cy="5918667"/>
          </a:xfrm>
          <a:blipFill dpi="0" rotWithShape="1">
            <a:blip r:embed="rId2">
              <a:alphaModFix amt="66000"/>
            </a:blip>
            <a:srcRect/>
            <a:stretch>
              <a:fillRect/>
            </a:stretch>
          </a:blipFill>
        </p:spPr>
        <p:txBody>
          <a:bodyPr>
            <a:normAutofit fontScale="77500" lnSpcReduction="20000"/>
          </a:bodyPr>
          <a:lstStyle/>
          <a:p>
            <a:r>
              <a:rPr lang="en-US" b="1" dirty="0"/>
              <a:t>Do the increasing numbers of landless benefit? Now factory labor, do the women who were tied to machines to produce for the nation benefit? </a:t>
            </a:r>
            <a:endParaRPr lang="en-US" b="1" dirty="0">
              <a:effectLst/>
            </a:endParaRPr>
          </a:p>
          <a:p>
            <a:r>
              <a:rPr lang="en-US" b="1" dirty="0"/>
              <a:t>If nationalism is about the people, then, first, need to ask these people if they were WILLING to pay the cost. Ask their families. Did they do it willingly? </a:t>
            </a:r>
            <a:endParaRPr lang="en-US" b="1" dirty="0">
              <a:effectLst/>
            </a:endParaRPr>
          </a:p>
          <a:p>
            <a:r>
              <a:rPr lang="en-US" b="1" dirty="0"/>
              <a:t>In fact, instead of future generations of the peasants or factory workers benefiting, they were more likely to be recruited into army as cannon fodder for military expansion also integral to Japanese  nationalism. Instead of prosperity, saw tremendous sacrifices, higher taxes (145-46), difficult times</a:t>
            </a:r>
            <a:endParaRPr lang="en-US" b="1" dirty="0">
              <a:effectLst/>
            </a:endParaRPr>
          </a:p>
          <a:p>
            <a:r>
              <a:rPr lang="en-US" b="1" dirty="0"/>
              <a:t>See </a:t>
            </a:r>
            <a:r>
              <a:rPr lang="en-US" b="1" dirty="0" err="1"/>
              <a:t>pg</a:t>
            </a:r>
            <a:r>
              <a:rPr lang="en-US" b="1" dirty="0"/>
              <a:t> 141 for figures, a million men to the war front</a:t>
            </a:r>
            <a:endParaRPr lang="en-US" b="1" dirty="0">
              <a:effectLst/>
            </a:endParaRPr>
          </a:p>
          <a:p>
            <a:r>
              <a:rPr lang="en-US" b="1" dirty="0"/>
              <a:t>100,000 die in Russo Jap war</a:t>
            </a:r>
            <a:endParaRPr lang="en-US" b="1" dirty="0">
              <a:effectLst/>
            </a:endParaRPr>
          </a:p>
          <a:p>
            <a:r>
              <a:rPr lang="en-US" b="1" dirty="0"/>
              <a:t>Though plenty of social discontent, unrest, see poem 143-45... NATIONALISM used to contain this discontent… Enemies at the gate, Japan under siege, etc.</a:t>
            </a:r>
            <a:endParaRPr lang="en-US" b="1" dirty="0">
              <a:effectLst/>
            </a:endParaRPr>
          </a:p>
          <a:p>
            <a:endParaRPr lang="en-US" dirty="0"/>
          </a:p>
        </p:txBody>
      </p:sp>
    </p:spTree>
    <p:extLst>
      <p:ext uri="{BB962C8B-B14F-4D97-AF65-F5344CB8AC3E}">
        <p14:creationId xmlns:p14="http://schemas.microsoft.com/office/powerpoint/2010/main" val="569354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21939"/>
          </a:xfrm>
        </p:spPr>
        <p:txBody>
          <a:bodyPr>
            <a:normAutofit fontScale="90000"/>
          </a:bodyPr>
          <a:lstStyle/>
          <a:p>
            <a:r>
              <a:rPr lang="en-US" dirty="0"/>
              <a:t>‘Catch Up’ and Japanese Imperialism</a:t>
            </a:r>
          </a:p>
        </p:txBody>
      </p:sp>
      <p:sp>
        <p:nvSpPr>
          <p:cNvPr id="3" name="Content Placeholder 2"/>
          <p:cNvSpPr>
            <a:spLocks noGrp="1"/>
          </p:cNvSpPr>
          <p:nvPr>
            <p:ph idx="1"/>
          </p:nvPr>
        </p:nvSpPr>
        <p:spPr>
          <a:xfrm>
            <a:off x="0" y="921939"/>
            <a:ext cx="9144000" cy="5936062"/>
          </a:xfrm>
          <a:blipFill>
            <a:blip r:embed="rId2">
              <a:alphaModFix amt="33000"/>
            </a:blip>
            <a:stretch>
              <a:fillRect/>
            </a:stretch>
          </a:blipFill>
        </p:spPr>
        <p:txBody>
          <a:bodyPr>
            <a:normAutofit fontScale="85000" lnSpcReduction="20000"/>
          </a:bodyPr>
          <a:lstStyle/>
          <a:p>
            <a:r>
              <a:rPr lang="en-US" dirty="0"/>
              <a:t>Inevitable? </a:t>
            </a:r>
            <a:r>
              <a:rPr lang="en-US" dirty="0" err="1"/>
              <a:t>Fukuzawa</a:t>
            </a:r>
            <a:r>
              <a:rPr lang="en-US" dirty="0"/>
              <a:t> statement 1882: one day Japan would rule over China &amp; India (p. 134) But such grandiose statements usual among bombastic nationalists across the world</a:t>
            </a:r>
          </a:p>
          <a:p>
            <a:r>
              <a:rPr lang="en-US" dirty="0"/>
              <a:t>Desire </a:t>
            </a:r>
            <a:r>
              <a:rPr lang="en-US" i="1" dirty="0" err="1"/>
              <a:t>itto</a:t>
            </a:r>
            <a:r>
              <a:rPr lang="en-US" i="1" dirty="0"/>
              <a:t>-koku</a:t>
            </a:r>
            <a:r>
              <a:rPr lang="en-US" dirty="0"/>
              <a:t> recognition as “first class country”</a:t>
            </a:r>
            <a:endParaRPr lang="en-US" i="1" dirty="0"/>
          </a:p>
          <a:p>
            <a:r>
              <a:rPr lang="en-US" dirty="0"/>
              <a:t>Economic catch-up vision, seeking parity with west, and own development, inescapably tied to an agenda that would lead to imperialism.  </a:t>
            </a:r>
          </a:p>
          <a:p>
            <a:r>
              <a:rPr lang="en-US" dirty="0"/>
              <a:t>Early policy on China and western powers culminated in Sino Japanese war of 1895.  </a:t>
            </a:r>
          </a:p>
          <a:p>
            <a:r>
              <a:rPr lang="en-US" dirty="0"/>
              <a:t>First intervention in Korea premised on Korean backwardness in need of help, if Japan not intervene, westerners would, and create instability. Led control over Pt. Arthur and Liaotung peninsula, and then on to southern Manchuria. (see p 137)</a:t>
            </a:r>
          </a:p>
          <a:p>
            <a:r>
              <a:rPr lang="en-US" dirty="0"/>
              <a:t>But then TRIPLE INTERVENTION negates gains of 1895 war, led to MUCH RESENTMENT</a:t>
            </a:r>
          </a:p>
          <a:p>
            <a:endParaRPr lang="en-US" dirty="0"/>
          </a:p>
        </p:txBody>
      </p:sp>
    </p:spTree>
    <p:extLst>
      <p:ext uri="{BB962C8B-B14F-4D97-AF65-F5344CB8AC3E}">
        <p14:creationId xmlns:p14="http://schemas.microsoft.com/office/powerpoint/2010/main" val="1762064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alphaModFix amt="32000"/>
          </a:blip>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FA7B0-4901-D54A-DB54-B8EFCFA3AB5E}"/>
              </a:ext>
            </a:extLst>
          </p:cNvPr>
          <p:cNvSpPr>
            <a:spLocks noGrp="1"/>
          </p:cNvSpPr>
          <p:nvPr>
            <p:ph type="title"/>
          </p:nvPr>
        </p:nvSpPr>
        <p:spPr/>
        <p:txBody>
          <a:bodyPr/>
          <a:lstStyle/>
          <a:p>
            <a:r>
              <a:rPr lang="en-US" dirty="0"/>
              <a:t>Japan Expanding Imperialism	</a:t>
            </a:r>
          </a:p>
        </p:txBody>
      </p:sp>
      <p:sp>
        <p:nvSpPr>
          <p:cNvPr id="3" name="Content Placeholder 2">
            <a:extLst>
              <a:ext uri="{FF2B5EF4-FFF2-40B4-BE49-F238E27FC236}">
                <a16:creationId xmlns:a16="http://schemas.microsoft.com/office/drawing/2014/main" id="{8EF965B1-A563-354F-8834-C710C5B380A4}"/>
              </a:ext>
            </a:extLst>
          </p:cNvPr>
          <p:cNvSpPr>
            <a:spLocks noGrp="1"/>
          </p:cNvSpPr>
          <p:nvPr>
            <p:ph idx="1"/>
          </p:nvPr>
        </p:nvSpPr>
        <p:spPr>
          <a:xfrm>
            <a:off x="0" y="1600200"/>
            <a:ext cx="9078012" cy="5102258"/>
          </a:xfrm>
        </p:spPr>
        <p:txBody>
          <a:bodyPr>
            <a:normAutofit fontScale="92500" lnSpcReduction="20000"/>
          </a:bodyPr>
          <a:lstStyle/>
          <a:p>
            <a:r>
              <a:rPr lang="en-US" dirty="0"/>
              <a:t>Imperialism was BOTH strategic and ideological</a:t>
            </a:r>
          </a:p>
          <a:p>
            <a:pPr lvl="1"/>
            <a:r>
              <a:rPr lang="en-US" dirty="0"/>
              <a:t>Perception of threat &gt; desire control Korea or Liaotung</a:t>
            </a:r>
          </a:p>
          <a:p>
            <a:pPr lvl="1"/>
            <a:r>
              <a:rPr lang="en-US" dirty="0"/>
              <a:t>But also, the desire to be recognized as one of the “great powers”</a:t>
            </a:r>
          </a:p>
          <a:p>
            <a:r>
              <a:rPr lang="en-US" dirty="0"/>
              <a:t>Imperialism in turn fuels nationalism.... success in China first, then triple intervention loss fuel nationalism, leads to RUSSO-JAPANESE war in 1905, further fuels nationalist rhetoric around mobilizing for war, demand for sacrifices, etc.</a:t>
            </a:r>
          </a:p>
          <a:p>
            <a:r>
              <a:rPr lang="en-US" dirty="0"/>
              <a:t>But 1905 does establish status, annexation of Korea 1910 not really contested</a:t>
            </a:r>
          </a:p>
          <a:p>
            <a:r>
              <a:rPr lang="en-US" dirty="0"/>
              <a:t>Later, WWI leads to seizure of German assets and more</a:t>
            </a:r>
            <a:endParaRPr lang="en-US" dirty="0">
              <a:effectLst/>
            </a:endParaRPr>
          </a:p>
          <a:p>
            <a:endParaRPr lang="en-US" dirty="0"/>
          </a:p>
          <a:p>
            <a:pPr lvl="1"/>
            <a:endParaRPr lang="en-US" dirty="0"/>
          </a:p>
        </p:txBody>
      </p:sp>
    </p:spTree>
    <p:extLst>
      <p:ext uri="{BB962C8B-B14F-4D97-AF65-F5344CB8AC3E}">
        <p14:creationId xmlns:p14="http://schemas.microsoft.com/office/powerpoint/2010/main" val="4126559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alpha val="24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08913"/>
          </a:xfrm>
        </p:spPr>
        <p:txBody>
          <a:bodyPr>
            <a:normAutofit fontScale="90000"/>
          </a:bodyPr>
          <a:lstStyle/>
          <a:p>
            <a:r>
              <a:rPr lang="en-US" dirty="0"/>
              <a:t>Nationalism and Japanese Imperialism</a:t>
            </a:r>
            <a:r>
              <a:rPr lang="en-US" dirty="0">
                <a:effectLst/>
              </a:rPr>
              <a:t/>
            </a:r>
            <a:br>
              <a:rPr lang="en-US" dirty="0">
                <a:effectLst/>
              </a:rPr>
            </a:br>
            <a:endParaRPr lang="en-US" dirty="0"/>
          </a:p>
        </p:txBody>
      </p:sp>
      <p:sp>
        <p:nvSpPr>
          <p:cNvPr id="3" name="Content Placeholder 2"/>
          <p:cNvSpPr>
            <a:spLocks noGrp="1"/>
          </p:cNvSpPr>
          <p:nvPr>
            <p:ph idx="1"/>
          </p:nvPr>
        </p:nvSpPr>
        <p:spPr>
          <a:xfrm>
            <a:off x="0" y="869754"/>
            <a:ext cx="9144000" cy="5988246"/>
          </a:xfrm>
          <a:blipFill dpi="0" rotWithShape="1">
            <a:blip r:embed="rId2">
              <a:alphaModFix amt="33000"/>
            </a:blip>
            <a:srcRect/>
            <a:stretch>
              <a:fillRect/>
            </a:stretch>
          </a:blipFill>
        </p:spPr>
        <p:txBody>
          <a:bodyPr>
            <a:normAutofit fontScale="85000" lnSpcReduction="20000"/>
          </a:bodyPr>
          <a:lstStyle/>
          <a:p>
            <a:r>
              <a:rPr lang="en-US" dirty="0"/>
              <a:t>QUESTION: To what extent do </a:t>
            </a:r>
            <a:r>
              <a:rPr lang="en-US" b="1" dirty="0"/>
              <a:t>nationalist</a:t>
            </a:r>
            <a:r>
              <a:rPr lang="en-US" dirty="0"/>
              <a:t> sentiments contribute to Japan becoming an imperialist power in its own right in the late 19</a:t>
            </a:r>
            <a:r>
              <a:rPr lang="en-US" baseline="30000" dirty="0"/>
              <a:t>th</a:t>
            </a:r>
            <a:r>
              <a:rPr lang="en-US" dirty="0"/>
              <a:t> and early 20</a:t>
            </a:r>
            <a:r>
              <a:rPr lang="en-US" baseline="30000" dirty="0"/>
              <a:t>th</a:t>
            </a:r>
            <a:r>
              <a:rPr lang="en-US" dirty="0"/>
              <a:t> C?</a:t>
            </a:r>
            <a:endParaRPr lang="en-US" dirty="0">
              <a:effectLst/>
            </a:endParaRPr>
          </a:p>
          <a:p>
            <a:r>
              <a:rPr lang="en-US" dirty="0"/>
              <a:t>SUMMARY answer is as follows:</a:t>
            </a:r>
            <a:endParaRPr lang="en-US" dirty="0">
              <a:effectLst/>
            </a:endParaRPr>
          </a:p>
          <a:p>
            <a:pPr lvl="1"/>
            <a:r>
              <a:rPr lang="en-US" dirty="0"/>
              <a:t>INTERNAL elitism and desire to RETAIN power against popular unrest </a:t>
            </a:r>
            <a:endParaRPr lang="en-US" dirty="0">
              <a:effectLst/>
            </a:endParaRPr>
          </a:p>
          <a:p>
            <a:r>
              <a:rPr lang="en-US" dirty="0"/>
              <a:t>and </a:t>
            </a:r>
            <a:endParaRPr lang="en-US" dirty="0">
              <a:effectLst/>
            </a:endParaRPr>
          </a:p>
          <a:p>
            <a:pPr lvl="1"/>
            <a:r>
              <a:rPr lang="en-US" dirty="0"/>
              <a:t>EXTERNAL expansion to increase “Japan” strength </a:t>
            </a:r>
            <a:endParaRPr lang="en-US" dirty="0">
              <a:effectLst/>
            </a:endParaRPr>
          </a:p>
          <a:p>
            <a:r>
              <a:rPr lang="en-US" dirty="0"/>
              <a:t>are </a:t>
            </a:r>
            <a:r>
              <a:rPr lang="en-US" b="1" i="1" u="sng" dirty="0"/>
              <a:t>both</a:t>
            </a:r>
            <a:r>
              <a:rPr lang="en-US" dirty="0"/>
              <a:t> connected, and both are fueled BY and in turn FUEL nationalism</a:t>
            </a:r>
          </a:p>
          <a:p>
            <a:r>
              <a:rPr lang="en-US" dirty="0"/>
              <a:t>Chapter 11 shows how political parties LOSE OUT, and MILITARISTS get power in Japan in 30s, fueling another round of imperialist adventures... also related to NATIOANLISM.</a:t>
            </a:r>
          </a:p>
          <a:p>
            <a:r>
              <a:rPr lang="en-US" dirty="0"/>
              <a:t>Parties, it is now argued do not follow a NATIONALIST ethos, hence nationalism JUSTIFIED their marginalization as military with focus on emperor loyalty become the “real” nationalists</a:t>
            </a:r>
            <a:endParaRPr lang="en-US" dirty="0">
              <a:effectLst/>
            </a:endParaRPr>
          </a:p>
          <a:p>
            <a:endParaRPr lang="en-US" dirty="0">
              <a:effectLst/>
            </a:endParaRPr>
          </a:p>
          <a:p>
            <a:endParaRPr lang="en-US" dirty="0"/>
          </a:p>
        </p:txBody>
      </p:sp>
    </p:spTree>
    <p:extLst>
      <p:ext uri="{BB962C8B-B14F-4D97-AF65-F5344CB8AC3E}">
        <p14:creationId xmlns:p14="http://schemas.microsoft.com/office/powerpoint/2010/main" val="2897338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8000"/>
            <a:lum/>
          </a:blip>
          <a:srcRect/>
          <a:stretch>
            <a:fillRect t="-17000" b="-4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1098"/>
          </a:xfrm>
        </p:spPr>
        <p:txBody>
          <a:bodyPr/>
          <a:lstStyle/>
          <a:p>
            <a:r>
              <a:rPr lang="en-US" dirty="0"/>
              <a:t>Capitalism, Racism, Imperialism 1</a:t>
            </a:r>
          </a:p>
        </p:txBody>
      </p:sp>
      <p:sp>
        <p:nvSpPr>
          <p:cNvPr id="3" name="Content Placeholder 2"/>
          <p:cNvSpPr>
            <a:spLocks noGrp="1"/>
          </p:cNvSpPr>
          <p:nvPr>
            <p:ph idx="1"/>
          </p:nvPr>
        </p:nvSpPr>
        <p:spPr>
          <a:xfrm>
            <a:off x="0" y="904543"/>
            <a:ext cx="9144000" cy="5953457"/>
          </a:xfrm>
        </p:spPr>
        <p:txBody>
          <a:bodyPr>
            <a:normAutofit fontScale="85000" lnSpcReduction="10000"/>
          </a:bodyPr>
          <a:lstStyle/>
          <a:p>
            <a:r>
              <a:rPr lang="en-US" dirty="0"/>
              <a:t>Like any other capitalist economy, Japanese capitalism needed both resources and markets.  This need drove Britain, France to seek seek resources abroad. USA larger internal resources, but ultimately also joins this race. Japan’s claim was that all it was doing was what others had long done. Its only fault was that it was late, and it was not white!</a:t>
            </a:r>
            <a:endParaRPr lang="en-US" dirty="0">
              <a:effectLst/>
            </a:endParaRPr>
          </a:p>
          <a:p>
            <a:r>
              <a:rPr lang="en-US" dirty="0"/>
              <a:t>Not to justify, but simply to put in comparative perspective</a:t>
            </a:r>
            <a:endParaRPr lang="en-US" dirty="0">
              <a:effectLst/>
            </a:endParaRPr>
          </a:p>
          <a:p>
            <a:r>
              <a:rPr lang="en-US" dirty="0"/>
              <a:t>Trouble was that the early imperialists not give up advantages of early imperialism easily, unless faced with big stick (US had to wave it a few times before allowed to join the club) </a:t>
            </a:r>
          </a:p>
          <a:p>
            <a:r>
              <a:rPr lang="en-US" dirty="0"/>
              <a:t>ALSO, racism was significant. US Congress exclusion acts reinforced the rhetoric of Japanese nationalists that they were merely striving for equality in an unequal world</a:t>
            </a:r>
            <a:endParaRPr lang="en-US" dirty="0">
              <a:effectLst/>
            </a:endParaRPr>
          </a:p>
        </p:txBody>
      </p:sp>
    </p:spTree>
    <p:extLst>
      <p:ext uri="{BB962C8B-B14F-4D97-AF65-F5344CB8AC3E}">
        <p14:creationId xmlns:p14="http://schemas.microsoft.com/office/powerpoint/2010/main" val="1215976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74123"/>
          </a:xfrm>
        </p:spPr>
        <p:txBody>
          <a:bodyPr/>
          <a:lstStyle/>
          <a:p>
            <a:r>
              <a:rPr lang="en-US" dirty="0"/>
              <a:t>Racism, Capitalism Imperialism 2</a:t>
            </a:r>
          </a:p>
        </p:txBody>
      </p:sp>
      <p:sp>
        <p:nvSpPr>
          <p:cNvPr id="3" name="Content Placeholder 2"/>
          <p:cNvSpPr>
            <a:spLocks noGrp="1"/>
          </p:cNvSpPr>
          <p:nvPr>
            <p:ph idx="1"/>
          </p:nvPr>
        </p:nvSpPr>
        <p:spPr>
          <a:xfrm>
            <a:off x="-1" y="974124"/>
            <a:ext cx="8976559" cy="5883876"/>
          </a:xfrm>
          <a:blipFill>
            <a:blip r:embed="rId2">
              <a:alphaModFix amt="28000"/>
            </a:blip>
            <a:stretch>
              <a:fillRect/>
            </a:stretch>
          </a:blipFill>
        </p:spPr>
        <p:txBody>
          <a:bodyPr>
            <a:noAutofit/>
          </a:bodyPr>
          <a:lstStyle/>
          <a:p>
            <a:r>
              <a:rPr lang="en-US" sz="2400" dirty="0"/>
              <a:t>Although imperialism continues to be an integral part of Japanese nationalist policy, the real crisis emerges in the interwar period and more so in the period following the great depression</a:t>
            </a:r>
            <a:endParaRPr lang="en-US" sz="2400" dirty="0">
              <a:effectLst/>
            </a:endParaRPr>
          </a:p>
          <a:p>
            <a:r>
              <a:rPr lang="en-US" sz="2400" dirty="0"/>
              <a:t>One reason why Japanese ambitions contained was a good economic relationship with the US. (see 185) US largest supplier of capital, buyer of 40% of products in the 1920s</a:t>
            </a:r>
          </a:p>
          <a:p>
            <a:r>
              <a:rPr lang="en-US" sz="2400" dirty="0"/>
              <a:t>Great Depression hurt ALL, turn to protectionism (186) US, Britain, and China nationalists demand tariffs. And, this is when Japanese nationalists demand they “go it alone” because international agreements only a mask for Anglo American self interest. </a:t>
            </a:r>
          </a:p>
          <a:p>
            <a:r>
              <a:rPr lang="en-US" sz="2400" dirty="0"/>
              <a:t>Once economic situation worsens exports fall 50%, commodity prices fall, unemployment rise  (p 188) then the moderates within government come under attack. Ultimately ULTRANATIONALISTS take over, and lead Japan into catastrophic war in China that leads into WW II</a:t>
            </a:r>
          </a:p>
        </p:txBody>
      </p:sp>
    </p:spTree>
    <p:extLst>
      <p:ext uri="{BB962C8B-B14F-4D97-AF65-F5344CB8AC3E}">
        <p14:creationId xmlns:p14="http://schemas.microsoft.com/office/powerpoint/2010/main" val="697858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95888"/>
          </a:xfrm>
        </p:spPr>
        <p:txBody>
          <a:bodyPr/>
          <a:lstStyle/>
          <a:p>
            <a:r>
              <a:rPr lang="en-US" dirty="0" err="1"/>
              <a:t>UltraNationalists</a:t>
            </a:r>
            <a:endParaRPr lang="en-US" dirty="0"/>
          </a:p>
        </p:txBody>
      </p:sp>
      <p:sp>
        <p:nvSpPr>
          <p:cNvPr id="3" name="Content Placeholder 2"/>
          <p:cNvSpPr>
            <a:spLocks noGrp="1"/>
          </p:cNvSpPr>
          <p:nvPr>
            <p:ph idx="1"/>
          </p:nvPr>
        </p:nvSpPr>
        <p:spPr>
          <a:xfrm>
            <a:off x="191361" y="974124"/>
            <a:ext cx="8952639" cy="5757762"/>
          </a:xfrm>
          <a:blipFill dpi="0" rotWithShape="1">
            <a:blip r:embed="rId2">
              <a:alphaModFix amt="28000"/>
            </a:blip>
            <a:srcRect/>
            <a:stretch>
              <a:fillRect/>
            </a:stretch>
          </a:blipFill>
        </p:spPr>
        <p:txBody>
          <a:bodyPr>
            <a:normAutofit fontScale="77500" lnSpcReduction="20000"/>
          </a:bodyPr>
          <a:lstStyle/>
          <a:p>
            <a:r>
              <a:rPr lang="en-US" dirty="0">
                <a:effectLst/>
              </a:rPr>
              <a:t>Context Economic downturn, 50% fall in exports etc., growing critique from </a:t>
            </a:r>
            <a:r>
              <a:rPr lang="en-US" dirty="0"/>
              <a:t>leftists in particular. To thwart this government again unleashes the powerful weapon of nationalism: loyalty to emperor, to Japan. Attacks leftists as anti nationalists. But this time the beast goes out of control</a:t>
            </a:r>
            <a:endParaRPr lang="en-US" dirty="0">
              <a:effectLst/>
            </a:endParaRPr>
          </a:p>
          <a:p>
            <a:r>
              <a:rPr lang="en-US" dirty="0"/>
              <a:t>Nationalism had worked to keep elites in power, now it empowers a group OUTSIDE of the </a:t>
            </a:r>
            <a:r>
              <a:rPr lang="en-US" dirty="0" err="1"/>
              <a:t>genro</a:t>
            </a:r>
            <a:r>
              <a:rPr lang="en-US" dirty="0"/>
              <a:t>, the elders, the oligarchs, outside of the parties</a:t>
            </a:r>
          </a:p>
          <a:p>
            <a:r>
              <a:rPr lang="en-US" dirty="0"/>
              <a:t>These are agrarian, lower middle class, and these ultranationalists take over. Assassinations.  Parties cannot control them, and this ultranationalist leadership takes Japan toward increasing authoritarian rule within, marginalization of political parties, and to increasing warlike position abroad and alliances with European fascists</a:t>
            </a:r>
          </a:p>
          <a:p>
            <a:r>
              <a:rPr lang="en-US" dirty="0"/>
              <a:t>Nationalism of this sort had little respect for others. So leads to atrocities such as those committed in Nanjing in the 1930s and throughout most of SE Asia afterward</a:t>
            </a:r>
            <a:endParaRPr lang="en-US" dirty="0">
              <a:effectLst/>
            </a:endParaRPr>
          </a:p>
          <a:p>
            <a:endParaRPr lang="en-US" dirty="0"/>
          </a:p>
          <a:p>
            <a:endParaRPr lang="en-US" dirty="0">
              <a:effectLst/>
            </a:endParaRPr>
          </a:p>
          <a:p>
            <a:endParaRPr lang="en-US" dirty="0"/>
          </a:p>
          <a:p>
            <a:endParaRPr lang="en-US" dirty="0"/>
          </a:p>
          <a:p>
            <a:endParaRPr lang="en-US" dirty="0">
              <a:effectLst/>
            </a:endParaRPr>
          </a:p>
          <a:p>
            <a:endParaRPr lang="en-US" dirty="0"/>
          </a:p>
        </p:txBody>
      </p:sp>
    </p:spTree>
    <p:extLst>
      <p:ext uri="{BB962C8B-B14F-4D97-AF65-F5344CB8AC3E}">
        <p14:creationId xmlns:p14="http://schemas.microsoft.com/office/powerpoint/2010/main" val="865190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Comparisons  </a:t>
            </a:r>
          </a:p>
        </p:txBody>
      </p:sp>
      <p:sp>
        <p:nvSpPr>
          <p:cNvPr id="3" name="Content Placeholder 2"/>
          <p:cNvSpPr>
            <a:spLocks noGrp="1"/>
          </p:cNvSpPr>
          <p:nvPr>
            <p:ph idx="1"/>
          </p:nvPr>
        </p:nvSpPr>
        <p:spPr>
          <a:xfrm>
            <a:off x="457200" y="1217654"/>
            <a:ext cx="8229600" cy="5496837"/>
          </a:xfrm>
        </p:spPr>
        <p:txBody>
          <a:bodyPr>
            <a:normAutofit/>
          </a:bodyPr>
          <a:lstStyle/>
          <a:p>
            <a:r>
              <a:rPr lang="en-US" dirty="0"/>
              <a:t>INDIA Consequences: Partition and the holocaust it entailed</a:t>
            </a:r>
            <a:endParaRPr lang="en-US" dirty="0">
              <a:effectLst/>
            </a:endParaRPr>
          </a:p>
          <a:p>
            <a:r>
              <a:rPr lang="en-US" dirty="0"/>
              <a:t>Elite nationalism (INC ML) helps to produce a particular result in in India, </a:t>
            </a:r>
            <a:endParaRPr lang="en-US" dirty="0">
              <a:effectLst/>
            </a:endParaRPr>
          </a:p>
          <a:p>
            <a:r>
              <a:rPr lang="en-US" dirty="0"/>
              <a:t>One which </a:t>
            </a:r>
            <a:r>
              <a:rPr lang="en-US" b="1" dirty="0"/>
              <a:t>politically</a:t>
            </a:r>
            <a:r>
              <a:rPr lang="en-US" dirty="0"/>
              <a:t> includes partition, and </a:t>
            </a:r>
            <a:r>
              <a:rPr lang="en-US" b="1" dirty="0"/>
              <a:t>economically</a:t>
            </a:r>
            <a:r>
              <a:rPr lang="en-US" dirty="0"/>
              <a:t> a status quo with the privileged maintaining their privileges </a:t>
            </a:r>
            <a:r>
              <a:rPr lang="en-US" b="1" i="1" dirty="0"/>
              <a:t>and</a:t>
            </a:r>
            <a:r>
              <a:rPr lang="en-US" dirty="0"/>
              <a:t> </a:t>
            </a:r>
            <a:r>
              <a:rPr lang="en-US" b="1" dirty="0"/>
              <a:t>no significant change in social relations, or hierarchies</a:t>
            </a:r>
          </a:p>
          <a:p>
            <a:r>
              <a:rPr lang="en-US" dirty="0"/>
              <a:t>Is Japan really different, the success story of Nationalism in Asia?</a:t>
            </a:r>
          </a:p>
          <a:p>
            <a:endParaRPr lang="en-US" dirty="0">
              <a:effectLst/>
            </a:endParaRPr>
          </a:p>
          <a:p>
            <a:endParaRPr lang="en-US" dirty="0"/>
          </a:p>
        </p:txBody>
      </p:sp>
    </p:spTree>
    <p:extLst>
      <p:ext uri="{BB962C8B-B14F-4D97-AF65-F5344CB8AC3E}">
        <p14:creationId xmlns:p14="http://schemas.microsoft.com/office/powerpoint/2010/main" val="1909171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Assessing Japanese Nationalism</a:t>
            </a:r>
          </a:p>
        </p:txBody>
      </p:sp>
      <p:sp>
        <p:nvSpPr>
          <p:cNvPr id="3" name="Content Placeholder 2"/>
          <p:cNvSpPr>
            <a:spLocks noGrp="1"/>
          </p:cNvSpPr>
          <p:nvPr>
            <p:ph idx="1"/>
          </p:nvPr>
        </p:nvSpPr>
        <p:spPr>
          <a:blipFill>
            <a:blip r:embed="rId2">
              <a:alphaModFix amt="28000"/>
            </a:blip>
            <a:stretch>
              <a:fillRect/>
            </a:stretch>
          </a:blipFill>
        </p:spPr>
        <p:txBody>
          <a:bodyPr>
            <a:normAutofit lnSpcReduction="10000"/>
          </a:bodyPr>
          <a:lstStyle/>
          <a:p>
            <a:r>
              <a:rPr lang="en-US" b="1" dirty="0"/>
              <a:t>How do we assess Japanese nationalism then? </a:t>
            </a:r>
          </a:p>
          <a:p>
            <a:r>
              <a:rPr lang="en-US" b="1" dirty="0"/>
              <a:t>A success story? If so for whom?  “The Japanese”?  Which of them?  </a:t>
            </a:r>
          </a:p>
          <a:p>
            <a:r>
              <a:rPr lang="en-US" b="1" dirty="0"/>
              <a:t>The cure for Japanese backwardness or the curse of the modern age? Your take?</a:t>
            </a:r>
          </a:p>
          <a:p>
            <a:r>
              <a:rPr lang="en-US" b="1" dirty="0"/>
              <a:t>We will look at the question from another POV next class, looking at the struggle between nationalism and socialism in China.</a:t>
            </a:r>
            <a:endParaRPr lang="en-US" b="1" dirty="0">
              <a:effectLst/>
            </a:endParaRPr>
          </a:p>
          <a:p>
            <a:endParaRPr lang="en-US" dirty="0"/>
          </a:p>
        </p:txBody>
      </p:sp>
    </p:spTree>
    <p:extLst>
      <p:ext uri="{BB962C8B-B14F-4D97-AF65-F5344CB8AC3E}">
        <p14:creationId xmlns:p14="http://schemas.microsoft.com/office/powerpoint/2010/main" val="3929530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7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China (looking ahead)</a:t>
            </a:r>
            <a:endParaRPr lang="en-US" dirty="0"/>
          </a:p>
        </p:txBody>
      </p:sp>
      <p:sp>
        <p:nvSpPr>
          <p:cNvPr id="3" name="Content Placeholder 2"/>
          <p:cNvSpPr>
            <a:spLocks noGrp="1"/>
          </p:cNvSpPr>
          <p:nvPr>
            <p:ph idx="1"/>
          </p:nvPr>
        </p:nvSpPr>
        <p:spPr/>
        <p:txBody>
          <a:bodyPr>
            <a:normAutofit fontScale="85000" lnSpcReduction="20000"/>
          </a:bodyPr>
          <a:lstStyle/>
          <a:p>
            <a:r>
              <a:rPr lang="en-US" dirty="0"/>
              <a:t>In China we </a:t>
            </a:r>
            <a:r>
              <a:rPr lang="en-US" dirty="0" smtClean="0"/>
              <a:t>WILL (next week), </a:t>
            </a:r>
            <a:r>
              <a:rPr lang="en-US" dirty="0"/>
              <a:t>see that the NATIONALIST PARTY or GMD, not able to </a:t>
            </a:r>
            <a:r>
              <a:rPr lang="en-US" dirty="0" smtClean="0"/>
              <a:t>successfully </a:t>
            </a:r>
            <a:r>
              <a:rPr lang="en-US" dirty="0"/>
              <a:t>represent interests of people of CHINA either.  </a:t>
            </a:r>
            <a:endParaRPr lang="en-US" dirty="0" smtClean="0"/>
          </a:p>
          <a:p>
            <a:r>
              <a:rPr lang="en-US" dirty="0" smtClean="0"/>
              <a:t>CCP </a:t>
            </a:r>
            <a:r>
              <a:rPr lang="en-US" dirty="0"/>
              <a:t>emerges as better equipped to do so.  Nationalism in CHINA thus GIVES WAY to a more </a:t>
            </a:r>
            <a:r>
              <a:rPr lang="en-US" dirty="0" smtClean="0"/>
              <a:t>fundamental, revolutionary, </a:t>
            </a:r>
            <a:r>
              <a:rPr lang="en-US" dirty="0"/>
              <a:t>change in the lives of people, in the political system, in dominant ideologies, in social </a:t>
            </a:r>
            <a:r>
              <a:rPr lang="en-US"/>
              <a:t>and </a:t>
            </a:r>
            <a:r>
              <a:rPr lang="en-US" smtClean="0"/>
              <a:t>economic </a:t>
            </a:r>
            <a:r>
              <a:rPr lang="en-US"/>
              <a:t>relations</a:t>
            </a:r>
            <a:r>
              <a:rPr lang="en-US" smtClean="0"/>
              <a:t>.</a:t>
            </a:r>
            <a:endParaRPr lang="en-US" dirty="0" smtClean="0"/>
          </a:p>
          <a:p>
            <a:r>
              <a:rPr lang="en-US" dirty="0" smtClean="0"/>
              <a:t>This does work </a:t>
            </a:r>
            <a:r>
              <a:rPr lang="en-US" dirty="0"/>
              <a:t>to </a:t>
            </a:r>
            <a:r>
              <a:rPr lang="en-US" dirty="0" smtClean="0"/>
              <a:t>benefit many </a:t>
            </a:r>
            <a:r>
              <a:rPr lang="en-US" dirty="0"/>
              <a:t>of </a:t>
            </a:r>
            <a:r>
              <a:rPr lang="en-US" dirty="0" smtClean="0"/>
              <a:t>them.  </a:t>
            </a:r>
            <a:r>
              <a:rPr lang="en-US" dirty="0"/>
              <a:t>Certainly as we compare basic standards of living, indices of development human and economic, China far ahead of </a:t>
            </a:r>
            <a:r>
              <a:rPr lang="en-US" dirty="0" smtClean="0"/>
              <a:t>India, though not Japan. </a:t>
            </a:r>
            <a:endParaRPr lang="en-US" dirty="0"/>
          </a:p>
        </p:txBody>
      </p:sp>
    </p:spTree>
    <p:extLst>
      <p:ext uri="{BB962C8B-B14F-4D97-AF65-F5344CB8AC3E}">
        <p14:creationId xmlns:p14="http://schemas.microsoft.com/office/powerpoint/2010/main" val="3344500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65469"/>
          </a:xfrm>
        </p:spPr>
        <p:txBody>
          <a:bodyPr/>
          <a:lstStyle/>
          <a:p>
            <a:r>
              <a:rPr lang="en-US" dirty="0"/>
              <a:t>Japan Bucks the Trend?</a:t>
            </a:r>
          </a:p>
        </p:txBody>
      </p:sp>
      <p:sp>
        <p:nvSpPr>
          <p:cNvPr id="3" name="Content Placeholder 2"/>
          <p:cNvSpPr>
            <a:spLocks noGrp="1"/>
          </p:cNvSpPr>
          <p:nvPr>
            <p:ph idx="1"/>
          </p:nvPr>
        </p:nvSpPr>
        <p:spPr>
          <a:xfrm>
            <a:off x="173964" y="1165469"/>
            <a:ext cx="8970036" cy="5531627"/>
          </a:xfrm>
        </p:spPr>
        <p:txBody>
          <a:bodyPr>
            <a:normAutofit fontScale="85000" lnSpcReduction="10000"/>
          </a:bodyPr>
          <a:lstStyle/>
          <a:p>
            <a:r>
              <a:rPr lang="en-US" b="1" dirty="0"/>
              <a:t>Meiji Revolution was a NATIONALIST revolution</a:t>
            </a:r>
          </a:p>
          <a:p>
            <a:r>
              <a:rPr lang="en-US" b="1" dirty="0"/>
              <a:t>Meiji leaders used NATIONALIST ideologies to make Japan the greatest success story of colonial Asia</a:t>
            </a:r>
          </a:p>
          <a:p>
            <a:r>
              <a:rPr lang="en-US" b="1" dirty="0"/>
              <a:t>In fact, JAPAN became a model for OTHER nationalists, including those in India, in China, in what is today Indonesia, even in Egypt and Turkey, who admired what Japan had achieved and wanted to emulate its success </a:t>
            </a:r>
            <a:endParaRPr lang="en-US" b="1" dirty="0">
              <a:effectLst/>
            </a:endParaRPr>
          </a:p>
          <a:p>
            <a:r>
              <a:rPr lang="en-US" b="1" dirty="0">
                <a:effectLst/>
              </a:rPr>
              <a:t>One could argue that g</a:t>
            </a:r>
            <a:r>
              <a:rPr lang="en-US" b="1" dirty="0"/>
              <a:t>alvanized by nationalism, Japan able to emerge as a major economic power, factories, supply its armies and navies. Nationalism motivated Japan’s victories first over its one-time overlord, China, and then over Russia</a:t>
            </a:r>
          </a:p>
          <a:p>
            <a:r>
              <a:rPr lang="en-US" b="1" dirty="0"/>
              <a:t>But need to examine in more detail</a:t>
            </a:r>
          </a:p>
        </p:txBody>
      </p:sp>
    </p:spTree>
    <p:extLst>
      <p:ext uri="{BB962C8B-B14F-4D97-AF65-F5344CB8AC3E}">
        <p14:creationId xmlns:p14="http://schemas.microsoft.com/office/powerpoint/2010/main" val="4059719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12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90831"/>
          </a:xfrm>
        </p:spPr>
        <p:txBody>
          <a:bodyPr/>
          <a:lstStyle/>
          <a:p>
            <a:r>
              <a:rPr lang="en-US" dirty="0"/>
              <a:t>CONTEXT</a:t>
            </a:r>
          </a:p>
        </p:txBody>
      </p:sp>
      <p:sp>
        <p:nvSpPr>
          <p:cNvPr id="3" name="Content Placeholder 2"/>
          <p:cNvSpPr>
            <a:spLocks noGrp="1"/>
          </p:cNvSpPr>
          <p:nvPr>
            <p:ph idx="1"/>
          </p:nvPr>
        </p:nvSpPr>
        <p:spPr>
          <a:xfrm>
            <a:off x="457200" y="1165470"/>
            <a:ext cx="8229600" cy="5479442"/>
          </a:xfrm>
          <a:blipFill>
            <a:blip r:embed="rId2">
              <a:alphaModFix amt="32000"/>
            </a:blip>
            <a:stretch>
              <a:fillRect/>
            </a:stretch>
          </a:blipFill>
        </p:spPr>
        <p:txBody>
          <a:bodyPr>
            <a:normAutofit fontScale="85000" lnSpcReduction="10000"/>
          </a:bodyPr>
          <a:lstStyle/>
          <a:p>
            <a:r>
              <a:rPr lang="en-US" b="1" dirty="0"/>
              <a:t>Background:  HUGE changes during the Meiji era. Constitution, social changes, economic transformations to a modern industrial economy, political changes etc. Military victories. </a:t>
            </a:r>
          </a:p>
          <a:p>
            <a:r>
              <a:rPr lang="en-US" b="1" dirty="0"/>
              <a:t>Start of 20thC things seem to be going well, but... some important changes occur</a:t>
            </a:r>
            <a:endParaRPr lang="en-US" b="1" dirty="0">
              <a:effectLst/>
            </a:endParaRPr>
          </a:p>
          <a:p>
            <a:r>
              <a:rPr lang="en-US" b="1" dirty="0"/>
              <a:t>Taisho emperor, 1912-26</a:t>
            </a:r>
            <a:endParaRPr lang="en-US" b="1" dirty="0">
              <a:effectLst/>
            </a:endParaRPr>
          </a:p>
          <a:p>
            <a:r>
              <a:rPr lang="en-US" b="1" dirty="0"/>
              <a:t>WW I</a:t>
            </a:r>
            <a:endParaRPr lang="en-US" b="1" dirty="0">
              <a:effectLst/>
            </a:endParaRPr>
          </a:p>
          <a:p>
            <a:r>
              <a:rPr lang="en-US" b="1" dirty="0"/>
              <a:t>Interwar problems, especially economic but also a growing POLITICAL problem</a:t>
            </a:r>
            <a:endParaRPr lang="en-US" b="1" dirty="0">
              <a:effectLst/>
            </a:endParaRPr>
          </a:p>
          <a:p>
            <a:r>
              <a:rPr lang="en-US" b="1" dirty="0"/>
              <a:t>How the solution to economic and political problems is found through nationalism and  imperialism (interconnected)</a:t>
            </a:r>
            <a:endParaRPr lang="en-US" b="1" dirty="0">
              <a:effectLst/>
            </a:endParaRPr>
          </a:p>
          <a:p>
            <a:endParaRPr lang="en-US" dirty="0"/>
          </a:p>
        </p:txBody>
      </p:sp>
    </p:spTree>
    <p:extLst>
      <p:ext uri="{BB962C8B-B14F-4D97-AF65-F5344CB8AC3E}">
        <p14:creationId xmlns:p14="http://schemas.microsoft.com/office/powerpoint/2010/main" val="1534861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Japanese Nationalism	</a:t>
            </a:r>
          </a:p>
        </p:txBody>
      </p:sp>
      <p:sp>
        <p:nvSpPr>
          <p:cNvPr id="3" name="Content Placeholder 2"/>
          <p:cNvSpPr>
            <a:spLocks noGrp="1"/>
          </p:cNvSpPr>
          <p:nvPr>
            <p:ph idx="1"/>
          </p:nvPr>
        </p:nvSpPr>
        <p:spPr>
          <a:blipFill>
            <a:blip r:embed="rId2">
              <a:alphaModFix amt="32000"/>
            </a:blip>
            <a:stretch>
              <a:fillRect/>
            </a:stretch>
          </a:blipFill>
        </p:spPr>
        <p:txBody>
          <a:bodyPr>
            <a:normAutofit fontScale="92500"/>
          </a:bodyPr>
          <a:lstStyle/>
          <a:p>
            <a:pPr marL="0" indent="0">
              <a:buNone/>
            </a:pPr>
            <a:r>
              <a:rPr lang="en-US" b="1" dirty="0"/>
              <a:t>I want us to focus on THREE interrelated aspects of nationalism in Japan</a:t>
            </a:r>
          </a:p>
          <a:p>
            <a:r>
              <a:rPr lang="en-US" b="1" dirty="0"/>
              <a:t>Contradictions in the nature of Japanese nationalism (Form and Structure)</a:t>
            </a:r>
          </a:p>
          <a:p>
            <a:r>
              <a:rPr lang="en-US" b="1" dirty="0"/>
              <a:t>WHOM did nationalist ideas benefit? </a:t>
            </a:r>
            <a:r>
              <a:rPr lang="en-US" dirty="0"/>
              <a:t>(to some extent both are continuation of earlier themes) </a:t>
            </a:r>
            <a:endParaRPr lang="en-US" dirty="0">
              <a:effectLst/>
            </a:endParaRPr>
          </a:p>
          <a:p>
            <a:r>
              <a:rPr lang="en-US" dirty="0"/>
              <a:t> </a:t>
            </a:r>
            <a:r>
              <a:rPr lang="en-US" b="1" dirty="0"/>
              <a:t>WHAT is the relationship between nationalism and imperialism in late 19th and early 20C Japan? </a:t>
            </a:r>
            <a:endParaRPr lang="en-US" dirty="0">
              <a:effectLst/>
            </a:endParaRPr>
          </a:p>
          <a:p>
            <a:endParaRPr lang="en-US" dirty="0"/>
          </a:p>
        </p:txBody>
      </p:sp>
    </p:spTree>
    <p:extLst>
      <p:ext uri="{BB962C8B-B14F-4D97-AF65-F5344CB8AC3E}">
        <p14:creationId xmlns:p14="http://schemas.microsoft.com/office/powerpoint/2010/main" val="2160991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43703"/>
          </a:xfrm>
        </p:spPr>
        <p:txBody>
          <a:bodyPr/>
          <a:lstStyle/>
          <a:p>
            <a:r>
              <a:rPr lang="en-US" dirty="0"/>
              <a:t>Japanese Nationalism Overview</a:t>
            </a:r>
          </a:p>
        </p:txBody>
      </p:sp>
      <p:sp>
        <p:nvSpPr>
          <p:cNvPr id="3" name="Content Placeholder 2"/>
          <p:cNvSpPr>
            <a:spLocks noGrp="1"/>
          </p:cNvSpPr>
          <p:nvPr>
            <p:ph idx="1"/>
          </p:nvPr>
        </p:nvSpPr>
        <p:spPr>
          <a:xfrm>
            <a:off x="0" y="1043704"/>
            <a:ext cx="9144000" cy="5814296"/>
          </a:xfrm>
          <a:blipFill>
            <a:blip r:embed="rId2">
              <a:alphaModFix amt="32000"/>
            </a:blip>
            <a:stretch>
              <a:fillRect/>
            </a:stretch>
          </a:blipFill>
        </p:spPr>
        <p:txBody>
          <a:bodyPr>
            <a:normAutofit fontScale="92500" lnSpcReduction="10000"/>
          </a:bodyPr>
          <a:lstStyle/>
          <a:p>
            <a:r>
              <a:rPr lang="en-US" dirty="0"/>
              <a:t>Two quick points to recap: </a:t>
            </a:r>
          </a:p>
          <a:p>
            <a:pPr lvl="1"/>
            <a:r>
              <a:rPr lang="en-US" dirty="0"/>
              <a:t>NATIONALISM not NATURAL, but created, a PROJECT  </a:t>
            </a:r>
          </a:p>
          <a:p>
            <a:pPr lvl="1"/>
            <a:r>
              <a:rPr lang="en-US" dirty="0"/>
              <a:t>Japanese nationalism, like most others, based upon INVENTED TRADITIONS (think bumper sticker nationalism or ideas about “American character” “British resilience” “Indian spirituality”. All are INVENTED traditions)</a:t>
            </a:r>
          </a:p>
          <a:p>
            <a:r>
              <a:rPr lang="en-US" dirty="0">
                <a:effectLst/>
              </a:rPr>
              <a:t>Nationalism from above, but peoples’ “buy in” essential, see </a:t>
            </a:r>
            <a:r>
              <a:rPr lang="en-US" dirty="0" err="1"/>
              <a:t>Taisuke</a:t>
            </a:r>
            <a:r>
              <a:rPr lang="en-US" dirty="0"/>
              <a:t> (p. 116)</a:t>
            </a:r>
          </a:p>
          <a:p>
            <a:r>
              <a:rPr lang="en-US" dirty="0">
                <a:effectLst/>
              </a:rPr>
              <a:t>Nationalism often contradictory (think of both Westernization AND essential Japanese-ness)</a:t>
            </a:r>
          </a:p>
          <a:p>
            <a:r>
              <a:rPr lang="en-US" dirty="0"/>
              <a:t>WHY are there some Japanese who DON’T buy into nationalism?</a:t>
            </a:r>
          </a:p>
          <a:p>
            <a:r>
              <a:rPr lang="en-US" dirty="0">
                <a:effectLst/>
              </a:rPr>
              <a:t>And, why do those who </a:t>
            </a:r>
            <a:r>
              <a:rPr lang="en-US" b="1" dirty="0">
                <a:effectLst/>
              </a:rPr>
              <a:t>do</a:t>
            </a:r>
            <a:r>
              <a:rPr lang="en-US" dirty="0">
                <a:effectLst/>
              </a:rPr>
              <a:t>, </a:t>
            </a:r>
            <a:r>
              <a:rPr lang="en-US" sz="3900" dirty="0">
                <a:effectLst/>
              </a:rPr>
              <a:t>do</a:t>
            </a:r>
            <a:r>
              <a:rPr lang="en-US" dirty="0">
                <a:effectLst/>
              </a:rPr>
              <a:t> buy-in?</a:t>
            </a:r>
          </a:p>
          <a:p>
            <a:endParaRPr lang="en-US" dirty="0">
              <a:effectLst/>
            </a:endParaRPr>
          </a:p>
          <a:p>
            <a:endParaRPr lang="en-US" dirty="0"/>
          </a:p>
        </p:txBody>
      </p:sp>
    </p:spTree>
    <p:extLst>
      <p:ext uri="{BB962C8B-B14F-4D97-AF65-F5344CB8AC3E}">
        <p14:creationId xmlns:p14="http://schemas.microsoft.com/office/powerpoint/2010/main" val="352275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7000"/>
            <a:lum/>
          </a:blip>
          <a:srcRect/>
          <a:stretch>
            <a:fillRect t="-24000" b="-10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AA31D-36F7-9942-B958-5A213A68CD9E}"/>
              </a:ext>
            </a:extLst>
          </p:cNvPr>
          <p:cNvSpPr>
            <a:spLocks noGrp="1"/>
          </p:cNvSpPr>
          <p:nvPr>
            <p:ph type="title"/>
          </p:nvPr>
        </p:nvSpPr>
        <p:spPr/>
        <p:txBody>
          <a:bodyPr/>
          <a:lstStyle/>
          <a:p>
            <a:r>
              <a:rPr lang="en-US" dirty="0"/>
              <a:t>Domestic Roots of Nationalism</a:t>
            </a:r>
          </a:p>
        </p:txBody>
      </p:sp>
      <p:sp>
        <p:nvSpPr>
          <p:cNvPr id="3" name="Content Placeholder 2">
            <a:extLst>
              <a:ext uri="{FF2B5EF4-FFF2-40B4-BE49-F238E27FC236}">
                <a16:creationId xmlns:a16="http://schemas.microsoft.com/office/drawing/2014/main" id="{38023099-81C4-7C14-6693-1264C09C0228}"/>
              </a:ext>
            </a:extLst>
          </p:cNvPr>
          <p:cNvSpPr>
            <a:spLocks noGrp="1"/>
          </p:cNvSpPr>
          <p:nvPr>
            <p:ph idx="1"/>
          </p:nvPr>
        </p:nvSpPr>
        <p:spPr/>
        <p:txBody>
          <a:bodyPr/>
          <a:lstStyle/>
          <a:p>
            <a:r>
              <a:rPr lang="en-US" dirty="0"/>
              <a:t>Nationalism as a way to diffuse the inevitable tensions as part of industrialization </a:t>
            </a:r>
          </a:p>
          <a:p>
            <a:pPr lvl="1"/>
            <a:r>
              <a:rPr lang="en-US" dirty="0"/>
              <a:t>Inventing “beautiful traditions of social harmony”</a:t>
            </a:r>
          </a:p>
          <a:p>
            <a:r>
              <a:rPr lang="en-US" dirty="0"/>
              <a:t>Nationalism justifies outright repression of dissent</a:t>
            </a:r>
          </a:p>
          <a:p>
            <a:pPr lvl="1"/>
            <a:r>
              <a:rPr lang="en-US" dirty="0"/>
              <a:t>Censorship, banning of public protests </a:t>
            </a:r>
            <a:r>
              <a:rPr lang="en-US" dirty="0" err="1"/>
              <a:t>etc</a:t>
            </a:r>
            <a:endParaRPr lang="en-US" dirty="0"/>
          </a:p>
          <a:p>
            <a:r>
              <a:rPr lang="en-US" dirty="0"/>
              <a:t>Nationalism helps call for sacrifices that will make Japan Great (again?)</a:t>
            </a:r>
          </a:p>
        </p:txBody>
      </p:sp>
    </p:spTree>
    <p:extLst>
      <p:ext uri="{BB962C8B-B14F-4D97-AF65-F5344CB8AC3E}">
        <p14:creationId xmlns:p14="http://schemas.microsoft.com/office/powerpoint/2010/main" val="3720955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13283"/>
          </a:xfrm>
        </p:spPr>
        <p:txBody>
          <a:bodyPr>
            <a:normAutofit fontScale="90000"/>
          </a:bodyPr>
          <a:lstStyle/>
          <a:p>
            <a:r>
              <a:rPr lang="en-US" dirty="0"/>
              <a:t>Contradictions in Nature of Japanese Nationalism</a:t>
            </a:r>
          </a:p>
        </p:txBody>
      </p:sp>
      <p:sp>
        <p:nvSpPr>
          <p:cNvPr id="3" name="Content Placeholder 2"/>
          <p:cNvSpPr>
            <a:spLocks noGrp="1"/>
          </p:cNvSpPr>
          <p:nvPr>
            <p:ph idx="1"/>
          </p:nvPr>
        </p:nvSpPr>
        <p:spPr>
          <a:xfrm>
            <a:off x="0" y="1113284"/>
            <a:ext cx="9144000" cy="5744716"/>
          </a:xfrm>
          <a:blipFill>
            <a:blip r:embed="rId2">
              <a:alphaModFix amt="32000"/>
            </a:blip>
            <a:stretch>
              <a:fillRect/>
            </a:stretch>
          </a:blipFill>
        </p:spPr>
        <p:txBody>
          <a:bodyPr>
            <a:normAutofit fontScale="77500" lnSpcReduction="20000"/>
          </a:bodyPr>
          <a:lstStyle/>
          <a:p>
            <a:r>
              <a:rPr lang="en-US" b="1" dirty="0"/>
              <a:t>FORM and STRUCTURE:  For buy-in there must be equality in FORM, that is in APPEARANCE</a:t>
            </a:r>
          </a:p>
          <a:p>
            <a:r>
              <a:rPr lang="en-US" b="1" dirty="0"/>
              <a:t>So, Samurai legal privileges (worth nothing in the new era) are abolished giving APPEARANCE of equality “we are all in this together” </a:t>
            </a:r>
          </a:p>
          <a:p>
            <a:r>
              <a:rPr lang="en-US" b="1" dirty="0"/>
              <a:t>Great example of this = CONSTITUTIONAL reforms ( 118-21) FORMAL equality</a:t>
            </a:r>
          </a:p>
          <a:p>
            <a:r>
              <a:rPr lang="en-US" b="1" dirty="0"/>
              <a:t>But OLIGARCHICAL STRUCTURE ensures power transferred from a single clan to an OLIGARCHY of former samurai</a:t>
            </a:r>
          </a:p>
          <a:p>
            <a:r>
              <a:rPr lang="en-US" b="1" dirty="0"/>
              <a:t>But BECAUSE there is appearance of equality, ordinary Japanese ask questions</a:t>
            </a:r>
            <a:r>
              <a:rPr lang="en-US" dirty="0"/>
              <a:t>: e.g. p. 126, a young writer asks </a:t>
            </a:r>
            <a:r>
              <a:rPr lang="en-US" b="1" dirty="0"/>
              <a:t>“What IS today’s Japan” </a:t>
            </a:r>
            <a:r>
              <a:rPr lang="en-US" dirty="0"/>
              <a:t>Why is he asking that?</a:t>
            </a:r>
          </a:p>
          <a:p>
            <a:pPr lvl="1"/>
            <a:r>
              <a:rPr lang="en-US" b="1" dirty="0"/>
              <a:t>Apparent contradictions in the form nationalism was sold to people: Hyper Westernization</a:t>
            </a:r>
          </a:p>
          <a:p>
            <a:pPr lvl="1"/>
            <a:r>
              <a:rPr lang="en-US" b="1" dirty="0">
                <a:effectLst/>
              </a:rPr>
              <a:t>Competition </a:t>
            </a:r>
            <a:r>
              <a:rPr lang="en-US" b="1" dirty="0"/>
              <a:t>not only with western but also neighboring powers... for resources </a:t>
            </a:r>
            <a:r>
              <a:rPr lang="en-US" dirty="0"/>
              <a:t>(leads to two major wars, China and Russia, by 1905) </a:t>
            </a:r>
            <a:endParaRPr lang="en-US" dirty="0">
              <a:effectLst/>
            </a:endParaRPr>
          </a:p>
          <a:p>
            <a:pPr lvl="1"/>
            <a:endParaRPr lang="en-US" dirty="0">
              <a:effectLst/>
            </a:endParaRPr>
          </a:p>
          <a:p>
            <a:endParaRPr lang="en-US" dirty="0"/>
          </a:p>
          <a:p>
            <a:endParaRPr lang="en-US" dirty="0">
              <a:effectLst/>
            </a:endParaRPr>
          </a:p>
          <a:p>
            <a:endParaRPr lang="en-US" dirty="0"/>
          </a:p>
        </p:txBody>
      </p:sp>
    </p:spTree>
    <p:extLst>
      <p:ext uri="{BB962C8B-B14F-4D97-AF65-F5344CB8AC3E}">
        <p14:creationId xmlns:p14="http://schemas.microsoft.com/office/powerpoint/2010/main" val="25896828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1223</TotalTime>
  <Words>2435</Words>
  <Application>Microsoft Office PowerPoint</Application>
  <PresentationFormat>On-screen Show (4:3)</PresentationFormat>
  <Paragraphs>135</Paragraphs>
  <Slides>20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Consequences of Nationalism 2</vt:lpstr>
      <vt:lpstr>Comparisons  </vt:lpstr>
      <vt:lpstr>China (looking ahead)</vt:lpstr>
      <vt:lpstr>Japan Bucks the Trend?</vt:lpstr>
      <vt:lpstr>CONTEXT</vt:lpstr>
      <vt:lpstr>Japanese Nationalism </vt:lpstr>
      <vt:lpstr>Japanese Nationalism Overview</vt:lpstr>
      <vt:lpstr>Domestic Roots of Nationalism</vt:lpstr>
      <vt:lpstr>Contradictions in Nature of Japanese Nationalism</vt:lpstr>
      <vt:lpstr>Opponents and Supporters</vt:lpstr>
      <vt:lpstr>Cui Bono? (not ‘Who is the pop star’!)</vt:lpstr>
      <vt:lpstr>Nationalism and Democracy in Japan</vt:lpstr>
      <vt:lpstr>Cui Plagalis: Who Pays? Were they asked? </vt:lpstr>
      <vt:lpstr>‘Catch Up’ and Japanese Imperialism</vt:lpstr>
      <vt:lpstr>Japan Expanding Imperialism </vt:lpstr>
      <vt:lpstr>Nationalism and Japanese Imperialism </vt:lpstr>
      <vt:lpstr>Capitalism, Racism, Imperialism 1</vt:lpstr>
      <vt:lpstr>Racism, Capitalism Imperialism 2</vt:lpstr>
      <vt:lpstr>UltraNationalists</vt:lpstr>
      <vt:lpstr>Assessing Japanese Nationalism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Consequences of Nationalism 2</dc:title>
  <dc:creator>Sanjay Joshi</dc:creator>
  <cp:lastModifiedBy>Sanjay Joshi</cp:lastModifiedBy>
  <cp:revision>41</cp:revision>
  <dcterms:created xsi:type="dcterms:W3CDTF">2016-04-25T20:28:51Z</dcterms:created>
  <dcterms:modified xsi:type="dcterms:W3CDTF">2024-04-18T18:41:40Z</dcterms:modified>
</cp:coreProperties>
</file>