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62" r:id="rId6"/>
    <p:sldId id="259" r:id="rId7"/>
    <p:sldId id="257" r:id="rId8"/>
    <p:sldId id="263" r:id="rId9"/>
    <p:sldId id="265" r:id="rId10"/>
    <p:sldId id="264" r:id="rId11"/>
    <p:sldId id="266" r:id="rId12"/>
    <p:sldId id="269"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73B4D5-0F75-4F37-9886-9B334A93233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210951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3B4D5-0F75-4F37-9886-9B334A93233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272674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3B4D5-0F75-4F37-9886-9B334A93233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373833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3B4D5-0F75-4F37-9886-9B334A93233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24251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73B4D5-0F75-4F37-9886-9B334A93233B}"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58567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73B4D5-0F75-4F37-9886-9B334A93233B}"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148693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73B4D5-0F75-4F37-9886-9B334A93233B}"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324995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73B4D5-0F75-4F37-9886-9B334A93233B}"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174415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3B4D5-0F75-4F37-9886-9B334A93233B}"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36493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73B4D5-0F75-4F37-9886-9B334A93233B}"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421358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73B4D5-0F75-4F37-9886-9B334A93233B}"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6080D-0B93-4514-9E34-19BBA5AB9619}" type="slidenum">
              <a:rPr lang="en-US" smtClean="0"/>
              <a:t>‹#›</a:t>
            </a:fld>
            <a:endParaRPr lang="en-US"/>
          </a:p>
        </p:txBody>
      </p:sp>
    </p:spTree>
    <p:extLst>
      <p:ext uri="{BB962C8B-B14F-4D97-AF65-F5344CB8AC3E}">
        <p14:creationId xmlns:p14="http://schemas.microsoft.com/office/powerpoint/2010/main" val="1432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3B4D5-0F75-4F37-9886-9B334A93233B}"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6080D-0B93-4514-9E34-19BBA5AB9619}" type="slidenum">
              <a:rPr lang="en-US" smtClean="0"/>
              <a:t>‹#›</a:t>
            </a:fld>
            <a:endParaRPr lang="en-US"/>
          </a:p>
        </p:txBody>
      </p:sp>
    </p:spTree>
    <p:extLst>
      <p:ext uri="{BB962C8B-B14F-4D97-AF65-F5344CB8AC3E}">
        <p14:creationId xmlns:p14="http://schemas.microsoft.com/office/powerpoint/2010/main" val="45648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Culture, Religion and Regional Identities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837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Localized Devotion</a:t>
            </a:r>
          </a:p>
        </p:txBody>
      </p:sp>
      <p:sp>
        <p:nvSpPr>
          <p:cNvPr id="5" name="Content Placeholder 4"/>
          <p:cNvSpPr>
            <a:spLocks noGrp="1"/>
          </p:cNvSpPr>
          <p:nvPr>
            <p:ph sz="half" idx="1"/>
          </p:nvPr>
        </p:nvSpPr>
        <p:spPr/>
        <p:txBody>
          <a:bodyPr>
            <a:normAutofit lnSpcReduction="10000"/>
          </a:bodyPr>
          <a:lstStyle/>
          <a:p>
            <a:r>
              <a:rPr lang="en-US" dirty="0"/>
              <a:t>Thus “bhakti” or devotion offered to the local god, some times it may have been rock, a snake, a pond, or a female deity, were LINKED to the larger pantheon of Hindu gods at this time</a:t>
            </a:r>
          </a:p>
          <a:p>
            <a:r>
              <a:rPr lang="en-US" dirty="0"/>
              <a:t>This is what happened </a:t>
            </a:r>
            <a:r>
              <a:rPr lang="en-US" dirty="0" err="1"/>
              <a:t>eg</a:t>
            </a:r>
            <a:r>
              <a:rPr lang="en-US" dirty="0"/>
              <a:t> in CHIDAMBARAM, now famous for its image of the DANCING SHIVA, NATARAJA</a:t>
            </a:r>
          </a:p>
        </p:txBody>
      </p:sp>
      <p:pic>
        <p:nvPicPr>
          <p:cNvPr id="7" name="Content Placeholder 6"/>
          <p:cNvPicPr>
            <a:picLocks noGrp="1" noChangeAspect="1"/>
          </p:cNvPicPr>
          <p:nvPr>
            <p:ph sz="half" idx="2"/>
          </p:nvPr>
        </p:nvPicPr>
        <p:blipFill>
          <a:blip r:embed="rId2"/>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128817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Incorporation of Female Deities</a:t>
            </a:r>
          </a:p>
        </p:txBody>
      </p:sp>
      <p:sp>
        <p:nvSpPr>
          <p:cNvPr id="3" name="Content Placeholder 2"/>
          <p:cNvSpPr>
            <a:spLocks noGrp="1"/>
          </p:cNvSpPr>
          <p:nvPr>
            <p:ph sz="half" idx="1"/>
          </p:nvPr>
        </p:nvSpPr>
        <p:spPr>
          <a:xfrm>
            <a:off x="838200" y="1938451"/>
            <a:ext cx="4887897" cy="4764190"/>
          </a:xfrm>
        </p:spPr>
        <p:txBody>
          <a:bodyPr/>
          <a:lstStyle/>
          <a:p>
            <a:r>
              <a:rPr lang="en-US" dirty="0"/>
              <a:t>In other cases, local female deities made CONSORTS of a male Hindu god</a:t>
            </a:r>
          </a:p>
          <a:p>
            <a:r>
              <a:rPr lang="en-US" dirty="0"/>
              <a:t>E.g., MINAKSHI, goddess of the PANDYAS at MADURAI, was symbolically MARRIED to SHIVA at this time, and identified as an image of PARVATI (Shiva’s wife in the Puranas)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8168639" y="3829980"/>
            <a:ext cx="2018680" cy="3028020"/>
          </a:xfrm>
          <a:prstGeom prst="rect">
            <a:avLst/>
          </a:prstGeom>
        </p:spPr>
      </p:pic>
      <p:pic>
        <p:nvPicPr>
          <p:cNvPr id="6" name="Picture 5"/>
          <p:cNvPicPr>
            <a:picLocks noChangeAspect="1"/>
          </p:cNvPicPr>
          <p:nvPr/>
        </p:nvPicPr>
        <p:blipFill>
          <a:blip r:embed="rId3"/>
          <a:stretch>
            <a:fillRect/>
          </a:stretch>
        </p:blipFill>
        <p:spPr>
          <a:xfrm>
            <a:off x="6096000" y="1842658"/>
            <a:ext cx="4021083" cy="2595426"/>
          </a:xfrm>
          <a:prstGeom prst="rect">
            <a:avLst/>
          </a:prstGeom>
        </p:spPr>
      </p:pic>
    </p:spTree>
    <p:extLst>
      <p:ext uri="{BB962C8B-B14F-4D97-AF65-F5344CB8AC3E}">
        <p14:creationId xmlns:p14="http://schemas.microsoft.com/office/powerpoint/2010/main" val="299880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Women and Bhakti	</a:t>
            </a:r>
          </a:p>
        </p:txBody>
      </p:sp>
      <p:sp>
        <p:nvSpPr>
          <p:cNvPr id="6" name="Content Placeholder 5"/>
          <p:cNvSpPr>
            <a:spLocks noGrp="1"/>
          </p:cNvSpPr>
          <p:nvPr>
            <p:ph idx="1"/>
          </p:nvPr>
        </p:nvSpPr>
        <p:spPr>
          <a:xfrm>
            <a:off x="235131" y="1825625"/>
            <a:ext cx="11118669" cy="4897392"/>
          </a:xfrm>
        </p:spPr>
        <p:txBody>
          <a:bodyPr>
            <a:normAutofit fontScale="92500" lnSpcReduction="20000"/>
          </a:bodyPr>
          <a:lstStyle/>
          <a:p>
            <a:r>
              <a:rPr lang="en-US" dirty="0"/>
              <a:t>The popularity of Bhakti was not only on account of its indifference to caste or the use of local languages</a:t>
            </a:r>
          </a:p>
          <a:p>
            <a:r>
              <a:rPr lang="en-US" dirty="0"/>
              <a:t>Bhakti also appealed to women, and it was women’s participation that gave the Bhakti movements their mass character</a:t>
            </a:r>
          </a:p>
          <a:p>
            <a:r>
              <a:rPr lang="en-US" dirty="0"/>
              <a:t>Over the centuries a series of women Bhakti saints and teachers also emerged</a:t>
            </a:r>
          </a:p>
          <a:p>
            <a:r>
              <a:rPr lang="en-US" dirty="0"/>
              <a:t>Religion one of the few spaces available to women to participate in public life express their (often oblique or indirect) critique of the patriarchal world around them </a:t>
            </a:r>
          </a:p>
          <a:p>
            <a:r>
              <a:rPr lang="en-US" dirty="0"/>
              <a:t>Songs of women Bhakti saints, poets and teachers reflect their critique of patriarchal families, the drudgery of housework, and the belief that their devotion to their personal god helps them transcend the barriers that limit their lives</a:t>
            </a:r>
          </a:p>
          <a:p>
            <a:r>
              <a:rPr lang="en-US" dirty="0"/>
              <a:t>Many women Bhakti saints rejected married lives to devote themselves to their god as their lover!</a:t>
            </a:r>
          </a:p>
        </p:txBody>
      </p:sp>
    </p:spTree>
    <p:extLst>
      <p:ext uri="{BB962C8B-B14F-4D97-AF65-F5344CB8AC3E}">
        <p14:creationId xmlns:p14="http://schemas.microsoft.com/office/powerpoint/2010/main" val="363970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Temples and Pilgrimages</a:t>
            </a:r>
          </a:p>
        </p:txBody>
      </p:sp>
      <p:sp>
        <p:nvSpPr>
          <p:cNvPr id="6" name="Content Placeholder 5"/>
          <p:cNvSpPr>
            <a:spLocks noGrp="1"/>
          </p:cNvSpPr>
          <p:nvPr>
            <p:ph idx="1"/>
          </p:nvPr>
        </p:nvSpPr>
        <p:spPr/>
        <p:txBody>
          <a:bodyPr/>
          <a:lstStyle/>
          <a:p>
            <a:r>
              <a:rPr lang="en-US" dirty="0"/>
              <a:t>Bhakti </a:t>
            </a:r>
            <a:r>
              <a:rPr lang="en-US" dirty="0" err="1"/>
              <a:t>devotionalism</a:t>
            </a:r>
            <a:r>
              <a:rPr lang="en-US" dirty="0"/>
              <a:t> encouraged PILGRIMAGES</a:t>
            </a:r>
          </a:p>
          <a:p>
            <a:r>
              <a:rPr lang="en-US" dirty="0"/>
              <a:t>Merely seeing, called DARSHAN of images of gods, was also a form of BHAKTI, or devotion, so people start travelling distances to temples, to see, to get blessings </a:t>
            </a:r>
          </a:p>
          <a:p>
            <a:r>
              <a:rPr lang="en-US" dirty="0"/>
              <a:t>Each temple began producing own MAHATMYAS. Just as </a:t>
            </a:r>
            <a:r>
              <a:rPr lang="en-US" dirty="0" err="1"/>
              <a:t>Puranas</a:t>
            </a:r>
            <a:r>
              <a:rPr lang="en-US" dirty="0"/>
              <a:t> had linked SOME pre-Vedic to Vedic gods, </a:t>
            </a:r>
            <a:r>
              <a:rPr lang="en-US" b="1" dirty="0" err="1"/>
              <a:t>mahatmayas</a:t>
            </a:r>
            <a:r>
              <a:rPr lang="en-US" b="1" dirty="0"/>
              <a:t> </a:t>
            </a:r>
            <a:r>
              <a:rPr lang="en-US" dirty="0"/>
              <a:t>linked individual TEMPLES to the </a:t>
            </a:r>
            <a:r>
              <a:rPr lang="en-US" dirty="0" err="1"/>
              <a:t>Puranas</a:t>
            </a:r>
            <a:r>
              <a:rPr lang="en-US" dirty="0"/>
              <a:t>.   This meant a lot of travel, economic transactions, and also some sort of cultural unity within regions</a:t>
            </a:r>
          </a:p>
          <a:p>
            <a:endParaRPr lang="en-US" dirty="0"/>
          </a:p>
        </p:txBody>
      </p:sp>
    </p:spTree>
    <p:extLst>
      <p:ext uri="{BB962C8B-B14F-4D97-AF65-F5344CB8AC3E}">
        <p14:creationId xmlns:p14="http://schemas.microsoft.com/office/powerpoint/2010/main" val="338410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Bhakti and Regional Identities</a:t>
            </a:r>
          </a:p>
        </p:txBody>
      </p:sp>
      <p:sp>
        <p:nvSpPr>
          <p:cNvPr id="3" name="Content Placeholder 2"/>
          <p:cNvSpPr>
            <a:spLocks noGrp="1"/>
          </p:cNvSpPr>
          <p:nvPr>
            <p:ph idx="1"/>
          </p:nvPr>
        </p:nvSpPr>
        <p:spPr>
          <a:xfrm>
            <a:off x="-90311" y="1253066"/>
            <a:ext cx="12124267" cy="5604933"/>
          </a:xfrm>
        </p:spPr>
        <p:txBody>
          <a:bodyPr>
            <a:normAutofit fontScale="85000" lnSpcReduction="20000"/>
          </a:bodyPr>
          <a:lstStyle/>
          <a:p>
            <a:r>
              <a:rPr lang="en-US" dirty="0"/>
              <a:t>Worship or devotion towards gods in specific INDIVIDUAL forms, e.g., Krishna or Shiva, were also located in SPECIFIC places, which became very important.  E.g., legends around Krishna made VRINDAVAN in north India an important place</a:t>
            </a:r>
          </a:p>
          <a:p>
            <a:r>
              <a:rPr lang="en-US" dirty="0"/>
              <a:t>Translation of PURANAS into local languages, and MAHATMAYAS of the temples were often written in local languages, of course</a:t>
            </a:r>
          </a:p>
          <a:p>
            <a:r>
              <a:rPr lang="en-US" dirty="0"/>
              <a:t>As a result, local languages flourish... by 1000-1300 already about 5-6 languages in the north, and about 3 in the south at least...  Sanskrit WAS a unifier, but mainly for an elite, particularly Brahmins</a:t>
            </a:r>
          </a:p>
          <a:p>
            <a:r>
              <a:rPr lang="en-US" dirty="0"/>
              <a:t>These temples were built and patronized by </a:t>
            </a:r>
            <a:r>
              <a:rPr lang="en-US" dirty="0" err="1"/>
              <a:t>Mahasamantas</a:t>
            </a:r>
            <a:r>
              <a:rPr lang="en-US" dirty="0"/>
              <a:t> and their </a:t>
            </a:r>
            <a:r>
              <a:rPr lang="en-US" dirty="0" err="1"/>
              <a:t>Samantas</a:t>
            </a:r>
            <a:endParaRPr lang="en-US" dirty="0"/>
          </a:p>
          <a:p>
            <a:r>
              <a:rPr lang="en-US" dirty="0"/>
              <a:t>The same regional rulers also patronize local scholars who often worked and wrote in local languages. Bards composed songs in praise. Brahmins too wanted to and did learn local languages to communicate  </a:t>
            </a:r>
          </a:p>
          <a:p>
            <a:r>
              <a:rPr lang="en-US"/>
              <a:t>Thus, </a:t>
            </a:r>
            <a:r>
              <a:rPr lang="en-US" dirty="0"/>
              <a:t>politics and religion combine to make important contributions to Indian culture: a diversity of languages and regional cultures seldom seen in other parts of the world, where today 22 different languages, written in 12 to 14 different SCRIPTS, and 1000s of dialects all coexist</a:t>
            </a:r>
          </a:p>
          <a:p>
            <a:r>
              <a:rPr lang="en-US" dirty="0"/>
              <a:t>HISTORY, both political and religious explain this diversity!</a:t>
            </a:r>
          </a:p>
          <a:p>
            <a:endParaRPr lang="en-US" dirty="0"/>
          </a:p>
        </p:txBody>
      </p:sp>
    </p:spTree>
    <p:extLst>
      <p:ext uri="{BB962C8B-B14F-4D97-AF65-F5344CB8AC3E}">
        <p14:creationId xmlns:p14="http://schemas.microsoft.com/office/powerpoint/2010/main" val="416503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a:t>
            </a:r>
            <a:endParaRPr lang="en-US" dirty="0"/>
          </a:p>
        </p:txBody>
      </p:sp>
      <p:sp>
        <p:nvSpPr>
          <p:cNvPr id="3" name="Content Placeholder 2"/>
          <p:cNvSpPr>
            <a:spLocks noGrp="1"/>
          </p:cNvSpPr>
          <p:nvPr>
            <p:ph idx="1"/>
          </p:nvPr>
        </p:nvSpPr>
        <p:spPr>
          <a:xfrm>
            <a:off x="174171" y="1297576"/>
            <a:ext cx="11817532" cy="5312229"/>
          </a:xfrm>
        </p:spPr>
        <p:txBody>
          <a:bodyPr>
            <a:normAutofit lnSpcReduction="10000"/>
          </a:bodyPr>
          <a:lstStyle/>
          <a:p>
            <a:r>
              <a:rPr lang="en-US" dirty="0"/>
              <a:t>We will discuss how new developments in religion and culture, in particular </a:t>
            </a:r>
            <a:r>
              <a:rPr lang="en-US" b="1" dirty="0"/>
              <a:t>VEDANTA, and BHAKTI</a:t>
            </a:r>
            <a:r>
              <a:rPr lang="en-US" dirty="0"/>
              <a:t>, were products of (and in one case, contributed to) the new regionalism that emerged in the 500-1000 CE era</a:t>
            </a:r>
          </a:p>
          <a:p>
            <a:pPr lvl="1"/>
            <a:r>
              <a:rPr lang="en-US" dirty="0"/>
              <a:t>Ask a reasonably well-educated Hindu to outline the main features of HINDUISM, very likely to mention a set of ideas closely related to VEDANTA</a:t>
            </a:r>
          </a:p>
          <a:p>
            <a:pPr lvl="1"/>
            <a:r>
              <a:rPr lang="en-US" dirty="0"/>
              <a:t>Instead of *asking* the well- educated Hindu, if you were to OBSERVE the sort of rituals and practices of most Hindus while worshipping, what you would be seeing are ideas and forms of devotion that emerge in fullest form with the BHAKTI SAINTS in this period</a:t>
            </a:r>
          </a:p>
          <a:p>
            <a:r>
              <a:rPr lang="en-US" dirty="0"/>
              <a:t>Regionalism closely related to the growth of BHAKTI devotion: Advocates of Bhakti not only used local languages, but also used ideas that identified Gods with certain territories</a:t>
            </a:r>
          </a:p>
          <a:p>
            <a:r>
              <a:rPr lang="en-US" dirty="0"/>
              <a:t>This happens in a context when REGIONAL KINGDOMS already important: so, what we had at this time was the emergence of distinct regional identities expressed in religious terms too, using regional literatures and languages!</a:t>
            </a:r>
          </a:p>
        </p:txBody>
      </p:sp>
    </p:spTree>
    <p:extLst>
      <p:ext uri="{BB962C8B-B14F-4D97-AF65-F5344CB8AC3E}">
        <p14:creationId xmlns:p14="http://schemas.microsoft.com/office/powerpoint/2010/main" val="253438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3" name="Content Placeholder 2"/>
          <p:cNvSpPr>
            <a:spLocks noGrp="1"/>
          </p:cNvSpPr>
          <p:nvPr>
            <p:ph idx="1"/>
          </p:nvPr>
        </p:nvSpPr>
        <p:spPr/>
        <p:txBody>
          <a:bodyPr/>
          <a:lstStyle/>
          <a:p>
            <a:r>
              <a:rPr lang="en-US" dirty="0"/>
              <a:t>Bhakti and Vedanta are best understood as alternative paths to salvation</a:t>
            </a:r>
          </a:p>
          <a:p>
            <a:r>
              <a:rPr lang="en-US" dirty="0"/>
              <a:t>Prevailing orthodoxy (of this era) was based on the </a:t>
            </a:r>
            <a:r>
              <a:rPr lang="en-US" dirty="0" err="1"/>
              <a:t>Dharmashastras</a:t>
            </a:r>
            <a:r>
              <a:rPr lang="en-US" dirty="0"/>
              <a:t> (such as the </a:t>
            </a:r>
            <a:r>
              <a:rPr lang="en-US" i="1" dirty="0"/>
              <a:t>Manu </a:t>
            </a:r>
            <a:r>
              <a:rPr lang="en-US" i="1" dirty="0" err="1"/>
              <a:t>Smriti</a:t>
            </a:r>
            <a:r>
              <a:rPr lang="en-US" i="1" dirty="0"/>
              <a:t> </a:t>
            </a:r>
            <a:r>
              <a:rPr lang="en-US" dirty="0"/>
              <a:t>[aka Laws of Manu]) that insisted that followed rules of appropriate conduct (VARNA ASHRAM DHARMA) was the path to salvation</a:t>
            </a:r>
          </a:p>
          <a:p>
            <a:r>
              <a:rPr lang="en-US" dirty="0"/>
              <a:t>Vedas had outlined RITUAL as the way to reach the Gods</a:t>
            </a:r>
          </a:p>
          <a:p>
            <a:r>
              <a:rPr lang="en-US" dirty="0"/>
              <a:t>Vedanta and Bhakti offer alternative models.  For Vedanta, the path to salvation lies in </a:t>
            </a:r>
            <a:r>
              <a:rPr lang="en-US" b="1" dirty="0"/>
              <a:t>KNOWLEDGE </a:t>
            </a:r>
            <a:r>
              <a:rPr lang="en-US" dirty="0"/>
              <a:t>while for Bhakti it lies through personal </a:t>
            </a:r>
            <a:r>
              <a:rPr lang="en-US" b="1" dirty="0"/>
              <a:t>DEVOTION</a:t>
            </a:r>
          </a:p>
        </p:txBody>
      </p:sp>
    </p:spTree>
    <p:extLst>
      <p:ext uri="{BB962C8B-B14F-4D97-AF65-F5344CB8AC3E}">
        <p14:creationId xmlns:p14="http://schemas.microsoft.com/office/powerpoint/2010/main" val="153472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8726"/>
          </a:xfrm>
        </p:spPr>
        <p:txBody>
          <a:bodyPr/>
          <a:lstStyle/>
          <a:p>
            <a:r>
              <a:rPr lang="en-US" dirty="0"/>
              <a:t>VEDANTA</a:t>
            </a:r>
          </a:p>
        </p:txBody>
      </p:sp>
      <p:sp>
        <p:nvSpPr>
          <p:cNvPr id="3" name="Content Placeholder 2"/>
          <p:cNvSpPr>
            <a:spLocks noGrp="1"/>
          </p:cNvSpPr>
          <p:nvPr>
            <p:ph idx="1"/>
          </p:nvPr>
        </p:nvSpPr>
        <p:spPr>
          <a:xfrm>
            <a:off x="-1" y="1083734"/>
            <a:ext cx="11921067" cy="5774266"/>
          </a:xfrm>
        </p:spPr>
        <p:txBody>
          <a:bodyPr>
            <a:normAutofit fontScale="92500" lnSpcReduction="20000"/>
          </a:bodyPr>
          <a:lstStyle/>
          <a:p>
            <a:r>
              <a:rPr lang="en-US" b="0" i="0" u="none" strike="noStrike" baseline="0" dirty="0"/>
              <a:t>"VEDANTA" was a school of philosophy propagated by a </a:t>
            </a:r>
            <a:r>
              <a:rPr lang="en-US" dirty="0"/>
              <a:t>Brahmin, </a:t>
            </a:r>
            <a:r>
              <a:rPr lang="en-US" b="0" i="0" u="none" strike="noStrike" baseline="0" dirty="0"/>
              <a:t>SHANKARA </a:t>
            </a:r>
          </a:p>
          <a:p>
            <a:r>
              <a:rPr lang="en-US" b="0" i="0" u="none" strike="noStrike" baseline="0" dirty="0"/>
              <a:t>Vedanta drew upon ideas of the Upanishads, and was systematized along with Yoga and four other major philosophical "schools" during the Gupta era</a:t>
            </a:r>
          </a:p>
          <a:p>
            <a:r>
              <a:rPr lang="en-US" b="0" i="0" u="none" strike="noStrike" baseline="0" dirty="0"/>
              <a:t>SHANKARA  (</a:t>
            </a:r>
            <a:r>
              <a:rPr lang="en-US" dirty="0">
                <a:solidFill>
                  <a:prstClr val="black"/>
                </a:solidFill>
              </a:rPr>
              <a:t>788-820 CE)</a:t>
            </a:r>
            <a:r>
              <a:rPr lang="en-US" b="0" i="0" u="none" strike="noStrike" baseline="0" dirty="0"/>
              <a:t> was one of the most important advocates of ADVAITA (non-dualistic)</a:t>
            </a:r>
            <a:r>
              <a:rPr lang="en-US" b="0" i="0" u="none" strike="noStrike" dirty="0"/>
              <a:t> </a:t>
            </a:r>
            <a:r>
              <a:rPr lang="en-US" b="0" i="0" u="none" strike="noStrike" baseline="0" dirty="0"/>
              <a:t>Vedanta</a:t>
            </a:r>
          </a:p>
          <a:p>
            <a:r>
              <a:rPr lang="en-US" dirty="0"/>
              <a:t>Did not particularly care for BUDDHIST interpretations, or for that matter with the sort of “</a:t>
            </a:r>
            <a:r>
              <a:rPr lang="en-US" i="1" dirty="0" err="1"/>
              <a:t>laisser</a:t>
            </a:r>
            <a:r>
              <a:rPr lang="en-US" i="1" dirty="0"/>
              <a:t> faire</a:t>
            </a:r>
            <a:r>
              <a:rPr lang="en-US" dirty="0"/>
              <a:t>” religion that came about after the PURANAS</a:t>
            </a:r>
            <a:endParaRPr lang="en-US" b="0" i="0" u="none" strike="noStrike" baseline="0" dirty="0"/>
          </a:p>
          <a:p>
            <a:r>
              <a:rPr lang="en-US" b="0" i="0" u="none" strike="noStrike" baseline="0" dirty="0"/>
              <a:t>He travelled across the length and breadth of India, propagating this philosophy and held public disputations with the leading Hindu and Buddhist philosophers</a:t>
            </a:r>
          </a:p>
          <a:p>
            <a:r>
              <a:rPr lang="en-US" dirty="0" err="1"/>
              <a:t>Shankara’s</a:t>
            </a:r>
            <a:r>
              <a:rPr lang="en-US" dirty="0"/>
              <a:t> was an attempt to move BEYOND the regional identities emerging in his time, to outline a PAN-INDIC ideology</a:t>
            </a:r>
            <a:endParaRPr lang="en-US" b="0" i="0" u="none" strike="noStrike" baseline="0" dirty="0"/>
          </a:p>
          <a:p>
            <a:r>
              <a:rPr lang="en-US" dirty="0"/>
              <a:t>Possibly to this end, </a:t>
            </a:r>
            <a:r>
              <a:rPr lang="en-US" dirty="0" err="1"/>
              <a:t>Shankara</a:t>
            </a:r>
            <a:r>
              <a:rPr lang="en-US" dirty="0"/>
              <a:t> </a:t>
            </a:r>
            <a:r>
              <a:rPr lang="en-US" b="0" i="0" u="none" strike="noStrike" baseline="0" dirty="0"/>
              <a:t>set up institutions for propagating </a:t>
            </a:r>
            <a:r>
              <a:rPr lang="en-US" b="0" i="0" u="none" strike="noStrike" baseline="0" dirty="0" err="1"/>
              <a:t>Vedantic</a:t>
            </a:r>
            <a:r>
              <a:rPr lang="en-US" b="0" i="0" u="none" strike="noStrike" baseline="0" dirty="0"/>
              <a:t> Hinduism in four major centers in the N, S W and E India</a:t>
            </a:r>
          </a:p>
          <a:p>
            <a:r>
              <a:rPr lang="en-US" b="0" i="0" u="none" strike="noStrike" baseline="0" dirty="0"/>
              <a:t>At a time when Buddhism was gaining ground at the expense of Hindu practices, </a:t>
            </a:r>
            <a:r>
              <a:rPr lang="en-US" b="0" i="0" u="none" strike="noStrike" baseline="0" dirty="0" err="1"/>
              <a:t>Shankara</a:t>
            </a:r>
            <a:r>
              <a:rPr lang="en-US" b="0" i="0" u="none" strike="noStrike" baseline="0" dirty="0"/>
              <a:t> is credited with reviving a "true" monistic "Hinduism." </a:t>
            </a:r>
            <a:r>
              <a:rPr lang="en-US" b="0" i="0" u="none" strike="noStrike" baseline="0" dirty="0" err="1"/>
              <a:t>Shankara</a:t>
            </a:r>
            <a:r>
              <a:rPr lang="en-US" b="0" i="0" u="none" strike="noStrike" baseline="0" dirty="0"/>
              <a:t>, and his </a:t>
            </a:r>
            <a:r>
              <a:rPr lang="en-US" b="0" i="0" u="none" strike="noStrike" baseline="0" dirty="0" err="1"/>
              <a:t>Advaita</a:t>
            </a:r>
            <a:r>
              <a:rPr lang="en-US" b="0" i="0" u="none" strike="noStrike" baseline="0" dirty="0"/>
              <a:t> Vedanta, created the first “Hindu revival"  </a:t>
            </a:r>
          </a:p>
        </p:txBody>
      </p:sp>
    </p:spTree>
    <p:extLst>
      <p:ext uri="{BB962C8B-B14F-4D97-AF65-F5344CB8AC3E}">
        <p14:creationId xmlns:p14="http://schemas.microsoft.com/office/powerpoint/2010/main" val="165826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Shankara’s</a:t>
            </a:r>
            <a:r>
              <a:rPr lang="en-US" dirty="0"/>
              <a:t> Centers </a:t>
            </a:r>
          </a:p>
        </p:txBody>
      </p:sp>
      <p:pic>
        <p:nvPicPr>
          <p:cNvPr id="6" name="Content Placeholder 5"/>
          <p:cNvPicPr>
            <a:picLocks noGrp="1" noChangeAspect="1"/>
          </p:cNvPicPr>
          <p:nvPr>
            <p:ph idx="1"/>
          </p:nvPr>
        </p:nvPicPr>
        <p:blipFill>
          <a:blip r:embed="rId2"/>
          <a:stretch>
            <a:fillRect/>
          </a:stretch>
        </p:blipFill>
        <p:spPr>
          <a:xfrm>
            <a:off x="3370217" y="1739448"/>
            <a:ext cx="4824549" cy="5199429"/>
          </a:xfrm>
          <a:prstGeom prst="rect">
            <a:avLst/>
          </a:prstGeom>
        </p:spPr>
      </p:pic>
    </p:spTree>
    <p:extLst>
      <p:ext uri="{BB962C8B-B14F-4D97-AF65-F5344CB8AC3E}">
        <p14:creationId xmlns:p14="http://schemas.microsoft.com/office/powerpoint/2010/main" val="96247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Advaita</a:t>
            </a:r>
            <a:r>
              <a:rPr lang="en-US" dirty="0"/>
              <a:t> Vedanta	</a:t>
            </a:r>
          </a:p>
        </p:txBody>
      </p:sp>
      <p:sp>
        <p:nvSpPr>
          <p:cNvPr id="3" name="Content Placeholder 2"/>
          <p:cNvSpPr>
            <a:spLocks noGrp="1"/>
          </p:cNvSpPr>
          <p:nvPr>
            <p:ph idx="1"/>
          </p:nvPr>
        </p:nvSpPr>
        <p:spPr>
          <a:xfrm>
            <a:off x="226423" y="1271450"/>
            <a:ext cx="11965577" cy="5434149"/>
          </a:xfrm>
        </p:spPr>
        <p:txBody>
          <a:bodyPr>
            <a:normAutofit fontScale="85000" lnSpcReduction="20000"/>
          </a:bodyPr>
          <a:lstStyle/>
          <a:p>
            <a:r>
              <a:rPr lang="en-US" dirty="0" err="1"/>
              <a:t>Shankara</a:t>
            </a:r>
            <a:r>
              <a:rPr lang="en-US" dirty="0"/>
              <a:t> reasserts the importance of Upanishadic teachings.  Salvation only through knowledge, </a:t>
            </a:r>
            <a:r>
              <a:rPr lang="en-US" b="1" dirty="0" err="1"/>
              <a:t>Gyana</a:t>
            </a:r>
            <a:r>
              <a:rPr lang="en-US" dirty="0"/>
              <a:t>!</a:t>
            </a:r>
          </a:p>
          <a:p>
            <a:r>
              <a:rPr lang="en-US" dirty="0"/>
              <a:t>The path to salvation lay not in actions (</a:t>
            </a:r>
            <a:r>
              <a:rPr lang="en-US" i="1" dirty="0"/>
              <a:t>karma</a:t>
            </a:r>
            <a:r>
              <a:rPr lang="en-US" dirty="0"/>
              <a:t>), or following the code of conduct outlined for instance by MANU, nor was it in achieved through  RITUALS as prescribed in the VEDAS, </a:t>
            </a:r>
          </a:p>
          <a:p>
            <a:r>
              <a:rPr lang="en-US" dirty="0"/>
              <a:t>Drawing from the Upanishads, saw the world as we know it an illusion, MAYA.  Maya, or illusion can only be conquered through KNOWLEDGE, (JNANA/GYANA) which alone can lead us to the ultimate reality -- BRAHMAN </a:t>
            </a:r>
            <a:r>
              <a:rPr lang="en-US" b="1" i="1" dirty="0"/>
              <a:t>(*not Brahmin the VARNA</a:t>
            </a:r>
            <a:r>
              <a:rPr lang="en-US" dirty="0"/>
              <a:t> or, to avoid this confusion) also called the PARAM ATMAN, the SUPREME SOUL</a:t>
            </a:r>
          </a:p>
          <a:p>
            <a:r>
              <a:rPr lang="en-US" b="1" dirty="0"/>
              <a:t>This supreme soul is the only reality</a:t>
            </a:r>
            <a:r>
              <a:rPr lang="en-US" dirty="0"/>
              <a:t>, and actually exists in each and every one (“each is part of the eternal and the eternal is part of all”)</a:t>
            </a:r>
          </a:p>
          <a:p>
            <a:r>
              <a:rPr lang="en-US" dirty="0"/>
              <a:t>When a person achieves one-ness with the supreme soul  then free of SAMSARA, or cycle of births and rebirths, and hence, achieves MOKSHA, freedom from that cycle</a:t>
            </a:r>
          </a:p>
          <a:p>
            <a:r>
              <a:rPr lang="en-US" dirty="0"/>
              <a:t>Similar to ideas of Buddhism, because Buddha too drew from the Upanishads</a:t>
            </a:r>
          </a:p>
          <a:p>
            <a:r>
              <a:rPr lang="en-US" dirty="0" err="1"/>
              <a:t>Shankara</a:t>
            </a:r>
            <a:r>
              <a:rPr lang="en-US" dirty="0"/>
              <a:t>, though, contributes to decline of Buddhism because use a similar explanation, but able to tie into the ideas of popular religion too, by allowing for a “lower truth” which was still not completely free of Maya, but within which people could still live while striving for a higher truth</a:t>
            </a:r>
          </a:p>
          <a:p>
            <a:endParaRPr lang="en-US" dirty="0"/>
          </a:p>
          <a:p>
            <a:endParaRPr lang="en-US" dirty="0"/>
          </a:p>
        </p:txBody>
      </p:sp>
    </p:spTree>
    <p:extLst>
      <p:ext uri="{BB962C8B-B14F-4D97-AF65-F5344CB8AC3E}">
        <p14:creationId xmlns:p14="http://schemas.microsoft.com/office/powerpoint/2010/main" val="398636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Bhakti</a:t>
            </a:r>
          </a:p>
        </p:txBody>
      </p:sp>
      <p:sp>
        <p:nvSpPr>
          <p:cNvPr id="3" name="Content Placeholder 2"/>
          <p:cNvSpPr>
            <a:spLocks noGrp="1"/>
          </p:cNvSpPr>
          <p:nvPr>
            <p:ph idx="1"/>
          </p:nvPr>
        </p:nvSpPr>
        <p:spPr/>
        <p:txBody>
          <a:bodyPr>
            <a:normAutofit fontScale="92500" lnSpcReduction="10000"/>
          </a:bodyPr>
          <a:lstStyle/>
          <a:p>
            <a:r>
              <a:rPr lang="en-US" dirty="0"/>
              <a:t>Even as </a:t>
            </a:r>
            <a:r>
              <a:rPr lang="en-US" dirty="0" err="1"/>
              <a:t>Shankara</a:t>
            </a:r>
            <a:r>
              <a:rPr lang="en-US" dirty="0"/>
              <a:t> was debating elites across India, some saints and teachers in peninsular India had different ideas</a:t>
            </a:r>
          </a:p>
          <a:p>
            <a:r>
              <a:rPr lang="en-US" dirty="0"/>
              <a:t>These early thinkers and teachers conceived of their relationship with God in </a:t>
            </a:r>
            <a:r>
              <a:rPr lang="en-US" b="1" i="1" dirty="0"/>
              <a:t>intensely personal terms</a:t>
            </a:r>
            <a:r>
              <a:rPr lang="en-US" dirty="0"/>
              <a:t>, and insisted that neither KARMA (that is CONDUCT, e.g. Code of Manu) nor abstract knowledge (GYANA of </a:t>
            </a:r>
            <a:r>
              <a:rPr lang="en-US" dirty="0" err="1"/>
              <a:t>Shankara</a:t>
            </a:r>
            <a:r>
              <a:rPr lang="en-US" dirty="0"/>
              <a:t> e.g.) was enough to reach god</a:t>
            </a:r>
          </a:p>
          <a:p>
            <a:r>
              <a:rPr lang="en-US" dirty="0"/>
              <a:t>God could only be reached through intense, personal devotion -- through BHAKTI</a:t>
            </a:r>
          </a:p>
          <a:p>
            <a:r>
              <a:rPr lang="en-US" b="0" i="0" u="none" strike="noStrike" baseline="0" dirty="0"/>
              <a:t>BHAKTI or devotional worship we examine today was only the pre-history of very important Bhakti </a:t>
            </a:r>
            <a:r>
              <a:rPr lang="en-US" b="1" i="0" u="none" strike="noStrike" baseline="0" dirty="0"/>
              <a:t>movements</a:t>
            </a:r>
            <a:r>
              <a:rPr lang="en-US" b="0" i="0" u="none" strike="noStrike" baseline="0" dirty="0"/>
              <a:t> in the </a:t>
            </a:r>
            <a:r>
              <a:rPr lang="en-US" b="1" i="1" u="none" strike="noStrike" baseline="0" dirty="0"/>
              <a:t>15th and 16th Centuries</a:t>
            </a:r>
            <a:r>
              <a:rPr lang="en-US" b="0" i="0" u="none" strike="noStrike" baseline="0" dirty="0"/>
              <a:t>, that we will (perhaps) return to later in the course</a:t>
            </a:r>
          </a:p>
          <a:p>
            <a:endParaRPr lang="en-US" dirty="0"/>
          </a:p>
          <a:p>
            <a:endParaRPr lang="en-US" dirty="0"/>
          </a:p>
        </p:txBody>
      </p:sp>
    </p:spTree>
    <p:extLst>
      <p:ext uri="{BB962C8B-B14F-4D97-AF65-F5344CB8AC3E}">
        <p14:creationId xmlns:p14="http://schemas.microsoft.com/office/powerpoint/2010/main" val="344694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for Bhakti	</a:t>
            </a:r>
          </a:p>
        </p:txBody>
      </p:sp>
      <p:sp>
        <p:nvSpPr>
          <p:cNvPr id="3" name="Content Placeholder 2"/>
          <p:cNvSpPr>
            <a:spLocks noGrp="1"/>
          </p:cNvSpPr>
          <p:nvPr>
            <p:ph idx="1"/>
          </p:nvPr>
        </p:nvSpPr>
        <p:spPr>
          <a:xfrm>
            <a:off x="226423" y="1480456"/>
            <a:ext cx="11329851" cy="4955177"/>
          </a:xfrm>
        </p:spPr>
        <p:txBody>
          <a:bodyPr>
            <a:normAutofit lnSpcReduction="10000"/>
          </a:bodyPr>
          <a:lstStyle/>
          <a:p>
            <a:r>
              <a:rPr lang="en-US" dirty="0"/>
              <a:t>Not entirely novel  (But then neither was </a:t>
            </a:r>
            <a:r>
              <a:rPr lang="en-US" dirty="0" err="1"/>
              <a:t>Shankara</a:t>
            </a:r>
            <a:r>
              <a:rPr lang="en-US" dirty="0"/>
              <a:t>, he drew on the Upanishads!)</a:t>
            </a:r>
          </a:p>
          <a:p>
            <a:r>
              <a:rPr lang="en-US" dirty="0" err="1"/>
              <a:t>Eg</a:t>
            </a:r>
            <a:r>
              <a:rPr lang="en-US" dirty="0"/>
              <a:t>. the BHAGWAT GITA (a later interpolation into the Mahabharata) says that devotion or BHAKTI is a way of acquiring release from the cycles of rebirth</a:t>
            </a:r>
          </a:p>
          <a:p>
            <a:r>
              <a:rPr lang="en-US" dirty="0"/>
              <a:t>But one DIFFERENCE in </a:t>
            </a:r>
            <a:r>
              <a:rPr lang="en-US" b="1" i="1" dirty="0">
                <a:highlight>
                  <a:srgbClr val="FFFF00"/>
                </a:highlight>
              </a:rPr>
              <a:t>THIS </a:t>
            </a:r>
            <a:r>
              <a:rPr lang="en-US" dirty="0"/>
              <a:t>form of Bhakti was its utter </a:t>
            </a:r>
            <a:r>
              <a:rPr lang="en-US" i="1" dirty="0">
                <a:highlight>
                  <a:srgbClr val="FFFF00"/>
                </a:highlight>
              </a:rPr>
              <a:t>INDIFFERENCE</a:t>
            </a:r>
            <a:r>
              <a:rPr lang="en-US" dirty="0"/>
              <a:t> to Varna (unlike the Bhagwat Gita, which argues that it is KARMA, following of one’s varna-based duties which ensures a better after life, and eventually release, MOKSHA)</a:t>
            </a:r>
          </a:p>
          <a:p>
            <a:r>
              <a:rPr lang="en-US" dirty="0"/>
              <a:t>In fact, most of the Bhakti SAINTS were </a:t>
            </a:r>
            <a:r>
              <a:rPr lang="en-US" b="1" i="1" dirty="0"/>
              <a:t>not Brahmins (often lower caste and sometimes, women)</a:t>
            </a:r>
            <a:r>
              <a:rPr lang="en-US" dirty="0"/>
              <a:t>, and their stories tell of how Brahmins first rejected their ideas, and were forced to accept them because of divine intervention</a:t>
            </a:r>
          </a:p>
          <a:p>
            <a:endParaRPr lang="en-US" dirty="0"/>
          </a:p>
        </p:txBody>
      </p:sp>
    </p:spTree>
    <p:extLst>
      <p:ext uri="{BB962C8B-B14F-4D97-AF65-F5344CB8AC3E}">
        <p14:creationId xmlns:p14="http://schemas.microsoft.com/office/powerpoint/2010/main" val="357310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Bhakti Reaches Commoners</a:t>
            </a:r>
          </a:p>
        </p:txBody>
      </p:sp>
      <p:sp>
        <p:nvSpPr>
          <p:cNvPr id="3" name="Content Placeholder 2"/>
          <p:cNvSpPr>
            <a:spLocks noGrp="1"/>
          </p:cNvSpPr>
          <p:nvPr>
            <p:ph idx="1"/>
          </p:nvPr>
        </p:nvSpPr>
        <p:spPr>
          <a:xfrm>
            <a:off x="180622" y="1433689"/>
            <a:ext cx="11887200" cy="5181600"/>
          </a:xfrm>
        </p:spPr>
        <p:txBody>
          <a:bodyPr/>
          <a:lstStyle/>
          <a:p>
            <a:r>
              <a:rPr lang="en-US" dirty="0" err="1"/>
              <a:t>Shankara</a:t>
            </a:r>
            <a:r>
              <a:rPr lang="en-US" dirty="0"/>
              <a:t> engaged in intellectual debates with other religious leaders, elites, and used SANSKRIT</a:t>
            </a:r>
          </a:p>
          <a:p>
            <a:r>
              <a:rPr lang="en-US" dirty="0"/>
              <a:t>Sanskrit by this time only the language of elites, as local languages and literatures develop in the era of regional identities</a:t>
            </a:r>
          </a:p>
          <a:p>
            <a:r>
              <a:rPr lang="en-US" dirty="0"/>
              <a:t>Bhakti saints and teachers spoke, preached, and occasionally wrote, in LOCAL languages, used local idiom</a:t>
            </a:r>
          </a:p>
          <a:p>
            <a:r>
              <a:rPr lang="en-US" dirty="0"/>
              <a:t>Not only took PURANIC gods (Vishnu and Shiva) as focus of devotion, but personalized them</a:t>
            </a:r>
          </a:p>
        </p:txBody>
      </p:sp>
    </p:spTree>
    <p:extLst>
      <p:ext uri="{BB962C8B-B14F-4D97-AF65-F5344CB8AC3E}">
        <p14:creationId xmlns:p14="http://schemas.microsoft.com/office/powerpoint/2010/main" val="3142915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1622</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Culture, Religion and Regional Identities</vt:lpstr>
      <vt:lpstr>Overview</vt:lpstr>
      <vt:lpstr>Context</vt:lpstr>
      <vt:lpstr>VEDANTA</vt:lpstr>
      <vt:lpstr>Shankara’s Centers </vt:lpstr>
      <vt:lpstr>Advaita Vedanta </vt:lpstr>
      <vt:lpstr>Bhakti</vt:lpstr>
      <vt:lpstr>Context for Bhakti </vt:lpstr>
      <vt:lpstr>Bhakti Reaches Commoners</vt:lpstr>
      <vt:lpstr>Localized Devotion</vt:lpstr>
      <vt:lpstr>Incorporation of Female Deities</vt:lpstr>
      <vt:lpstr>Women and Bhakti </vt:lpstr>
      <vt:lpstr>Temples and Pilgrimages</vt:lpstr>
      <vt:lpstr>Bhakti and Regional Identities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Religion and Regional Identities</dc:title>
  <dc:creator>Sanjay Joshi</dc:creator>
  <cp:lastModifiedBy>Sanjay Joshi</cp:lastModifiedBy>
  <cp:revision>23</cp:revision>
  <dcterms:created xsi:type="dcterms:W3CDTF">2021-03-31T17:15:47Z</dcterms:created>
  <dcterms:modified xsi:type="dcterms:W3CDTF">2022-11-17T01:56:49Z</dcterms:modified>
</cp:coreProperties>
</file>