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66" r:id="rId3"/>
    <p:sldId id="289" r:id="rId4"/>
    <p:sldId id="265" r:id="rId5"/>
    <p:sldId id="278" r:id="rId6"/>
    <p:sldId id="279" r:id="rId7"/>
    <p:sldId id="277" r:id="rId8"/>
    <p:sldId id="280" r:id="rId9"/>
    <p:sldId id="282" r:id="rId10"/>
    <p:sldId id="283" r:id="rId11"/>
    <p:sldId id="284" r:id="rId12"/>
    <p:sldId id="285" r:id="rId13"/>
    <p:sldId id="286" r:id="rId14"/>
    <p:sldId id="287" r:id="rId15"/>
    <p:sldId id="288" r:id="rId16"/>
    <p:sldId id="281"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F098B8-08D9-4345-8B35-0495FB2682C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70697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67372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77440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9316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6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48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279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834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922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848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474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4241623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159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040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098B8-08D9-4345-8B35-0495FB2682CA}" type="datetimeFigureOut">
              <a:rPr lang="en-US" smtClean="0">
                <a:solidFill>
                  <a:prstClr val="black">
                    <a:tint val="75000"/>
                  </a:prstClr>
                </a:solidFill>
              </a:rPr>
              <a:pPr/>
              <a:t>10/2/2023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BC0393-11FD-024E-9B02-30E0974CCE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129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098B8-08D9-4345-8B35-0495FB2682CA}"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178169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F098B8-08D9-4345-8B35-0495FB2682C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214597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098B8-08D9-4345-8B35-0495FB2682CA}"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13676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F098B8-08D9-4345-8B35-0495FB2682CA}"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315888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098B8-08D9-4345-8B35-0495FB2682CA}"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08839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098B8-08D9-4345-8B35-0495FB2682C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258834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F098B8-08D9-4345-8B35-0495FB2682CA}"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0393-11FD-024E-9B02-30E0974CCEEE}" type="slidenum">
              <a:rPr lang="en-US" smtClean="0"/>
              <a:t>‹#›</a:t>
            </a:fld>
            <a:endParaRPr lang="en-US"/>
          </a:p>
        </p:txBody>
      </p:sp>
    </p:spTree>
    <p:extLst>
      <p:ext uri="{BB962C8B-B14F-4D97-AF65-F5344CB8AC3E}">
        <p14:creationId xmlns:p14="http://schemas.microsoft.com/office/powerpoint/2010/main" val="152986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098B8-08D9-4345-8B35-0495FB2682CA}" type="datetimeFigureOut">
              <a:rPr lang="en-US" smtClean="0"/>
              <a:t>10/2/2023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C0393-11FD-024E-9B02-30E0974CCEEE}" type="slidenum">
              <a:rPr lang="en-US" smtClean="0"/>
              <a:t>‹#›</a:t>
            </a:fld>
            <a:endParaRPr lang="en-US"/>
          </a:p>
        </p:txBody>
      </p:sp>
    </p:spTree>
    <p:extLst>
      <p:ext uri="{BB962C8B-B14F-4D97-AF65-F5344CB8AC3E}">
        <p14:creationId xmlns:p14="http://schemas.microsoft.com/office/powerpoint/2010/main" val="170899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fld id="{56F098B8-08D9-4345-8B35-0495FB2682CA}" type="datetimeFigureOut">
              <a:rPr lang="en-US" smtClean="0">
                <a:solidFill>
                  <a:prstClr val="black">
                    <a:tint val="75000"/>
                  </a:prstClr>
                </a:solidFill>
              </a:rPr>
              <a:pPr defTabSz="342900"/>
              <a:t>10/2/2023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E5BC0393-11FD-024E-9B02-30E0974CCEEE}"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50520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ommons.wikimedia.org/wiki/File:Indian_National_Congress_1904.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zum.de/whkmla/histatlas/india/bengalpartition.gif"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t="-52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blipFill>
            <a:blip r:embed="rId2">
              <a:alphaModFix amt="33000"/>
            </a:blip>
            <a:stretch>
              <a:fillRect t="-52000"/>
            </a:stretch>
          </a:blipFill>
        </p:spPr>
        <p:txBody>
          <a:bodyPr/>
          <a:lstStyle/>
          <a:p>
            <a:r>
              <a:rPr lang="en-US" dirty="0"/>
              <a:t>Nationalism in India</a:t>
            </a:r>
          </a:p>
        </p:txBody>
      </p:sp>
      <p:sp>
        <p:nvSpPr>
          <p:cNvPr id="5" name="Subtitle 4"/>
          <p:cNvSpPr>
            <a:spLocks noGrp="1"/>
          </p:cNvSpPr>
          <p:nvPr>
            <p:ph type="subTitle" idx="1"/>
          </p:nvPr>
        </p:nvSpPr>
        <p:spPr/>
        <p:txBody>
          <a:bodyPr/>
          <a:lstStyle/>
          <a:p>
            <a:r>
              <a:rPr lang="en-US" dirty="0"/>
              <a:t>From ca. 1880s to ca. 1909</a:t>
            </a:r>
            <a:endParaRPr lang="en-US" dirty="0">
              <a:effectLst/>
            </a:endParaRPr>
          </a:p>
          <a:p>
            <a:endParaRPr lang="en-US" dirty="0"/>
          </a:p>
        </p:txBody>
      </p:sp>
    </p:spTree>
    <p:extLst>
      <p:ext uri="{BB962C8B-B14F-4D97-AF65-F5344CB8AC3E}">
        <p14:creationId xmlns:p14="http://schemas.microsoft.com/office/powerpoint/2010/main" val="416343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976"/>
          </a:xfrm>
        </p:spPr>
        <p:txBody>
          <a:bodyPr>
            <a:normAutofit fontScale="90000"/>
          </a:bodyPr>
          <a:lstStyle/>
          <a:p>
            <a:r>
              <a:rPr lang="en-US" dirty="0" err="1"/>
              <a:t>Sumanta</a:t>
            </a:r>
            <a:r>
              <a:rPr lang="en-US" dirty="0"/>
              <a:t> </a:t>
            </a:r>
            <a:r>
              <a:rPr lang="en-US" dirty="0" err="1"/>
              <a:t>Bannerjee</a:t>
            </a:r>
            <a:r>
              <a:rPr lang="en-US" dirty="0"/>
              <a:t> and </a:t>
            </a:r>
            <a:r>
              <a:rPr lang="en-US" i="1" dirty="0" err="1"/>
              <a:t>Bhadramahila</a:t>
            </a:r>
            <a:r>
              <a:rPr lang="en-US" i="1" dirty="0"/>
              <a:t> </a:t>
            </a:r>
            <a:r>
              <a:rPr lang="en-US" dirty="0"/>
              <a:t>(respectable woman)</a:t>
            </a:r>
            <a:endParaRPr lang="en-US" i="1" dirty="0"/>
          </a:p>
        </p:txBody>
      </p:sp>
      <p:sp>
        <p:nvSpPr>
          <p:cNvPr id="3" name="Content Placeholder 2"/>
          <p:cNvSpPr>
            <a:spLocks noGrp="1"/>
          </p:cNvSpPr>
          <p:nvPr>
            <p:ph idx="1"/>
          </p:nvPr>
        </p:nvSpPr>
        <p:spPr>
          <a:xfrm>
            <a:off x="0" y="1253614"/>
            <a:ext cx="9144000" cy="5604386"/>
          </a:xfrm>
        </p:spPr>
        <p:txBody>
          <a:bodyPr>
            <a:normAutofit fontScale="85000" lnSpcReduction="20000"/>
          </a:bodyPr>
          <a:lstStyle/>
          <a:p>
            <a:r>
              <a:rPr lang="en-US" dirty="0"/>
              <a:t>Secluded upper caste Hindu women entertained &amp; served by lower class women (financially </a:t>
            </a:r>
            <a:r>
              <a:rPr lang="en-US" dirty="0" err="1"/>
              <a:t>indep</a:t>
            </a:r>
            <a:r>
              <a:rPr lang="en-US" dirty="0"/>
              <a:t>.)</a:t>
            </a:r>
          </a:p>
          <a:p>
            <a:r>
              <a:rPr lang="en-US" dirty="0"/>
              <a:t>Reformist sensibility drawn from Victorian morality</a:t>
            </a:r>
          </a:p>
          <a:p>
            <a:r>
              <a:rPr lang="en-US" dirty="0"/>
              <a:t>Men (</a:t>
            </a:r>
            <a:r>
              <a:rPr lang="en-US" i="1" dirty="0" err="1"/>
              <a:t>bhadralok</a:t>
            </a:r>
            <a:r>
              <a:rPr lang="en-US" i="1" dirty="0"/>
              <a:t>)</a:t>
            </a:r>
            <a:r>
              <a:rPr lang="en-US" dirty="0"/>
              <a:t> fear lower class women’s uninhibited EXPRESSION and critique of patriarchy</a:t>
            </a:r>
          </a:p>
          <a:p>
            <a:r>
              <a:rPr lang="en-US" dirty="0"/>
              <a:t>Lower class women earlier not marginal, publish poetry, rival men</a:t>
            </a:r>
          </a:p>
          <a:p>
            <a:r>
              <a:rPr lang="en-US" dirty="0"/>
              <a:t>Their poetry relevant to everyday </a:t>
            </a:r>
            <a:r>
              <a:rPr lang="en-US" dirty="0" err="1"/>
              <a:t>life,“god</a:t>
            </a:r>
            <a:r>
              <a:rPr lang="en-US" dirty="0"/>
              <a:t> of love like tax collector” (137)  not middle class concerns e.g. sati (145)</a:t>
            </a:r>
          </a:p>
          <a:p>
            <a:r>
              <a:rPr lang="en-US" dirty="0"/>
              <a:t>19</a:t>
            </a:r>
            <a:r>
              <a:rPr lang="en-US" baseline="30000" dirty="0"/>
              <a:t>th</a:t>
            </a:r>
            <a:r>
              <a:rPr lang="en-US" dirty="0"/>
              <a:t> C </a:t>
            </a:r>
            <a:r>
              <a:rPr lang="en-US" i="1" dirty="0" err="1"/>
              <a:t>bhadralok</a:t>
            </a:r>
            <a:r>
              <a:rPr lang="en-US" dirty="0"/>
              <a:t> reformism marginalize lower class (151), sanitize their songs (compare p. 137 &amp;158) educate own women</a:t>
            </a:r>
          </a:p>
          <a:p>
            <a:r>
              <a:rPr lang="en-US" dirty="0"/>
              <a:t>Produce a “refined, reorganized, recast” (163-64) sensibility that became the new norm, internalized by the  </a:t>
            </a:r>
            <a:r>
              <a:rPr lang="en-US" i="1" dirty="0" err="1"/>
              <a:t>bhadramahila</a:t>
            </a:r>
            <a:r>
              <a:rPr lang="en-US" i="1" dirty="0"/>
              <a:t> (165)</a:t>
            </a:r>
          </a:p>
        </p:txBody>
      </p:sp>
    </p:spTree>
    <p:extLst>
      <p:ext uri="{BB962C8B-B14F-4D97-AF65-F5344CB8AC3E}">
        <p14:creationId xmlns:p14="http://schemas.microsoft.com/office/powerpoint/2010/main" val="92716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Speak Back</a:t>
            </a:r>
          </a:p>
        </p:txBody>
      </p:sp>
      <p:sp>
        <p:nvSpPr>
          <p:cNvPr id="3" name="Content Placeholder 2"/>
          <p:cNvSpPr>
            <a:spLocks noGrp="1"/>
          </p:cNvSpPr>
          <p:nvPr>
            <p:ph idx="1"/>
          </p:nvPr>
        </p:nvSpPr>
        <p:spPr>
          <a:xfrm>
            <a:off x="-1" y="1165124"/>
            <a:ext cx="8967019" cy="5471650"/>
          </a:xfrm>
        </p:spPr>
        <p:txBody>
          <a:bodyPr/>
          <a:lstStyle/>
          <a:p>
            <a:r>
              <a:rPr lang="en-US" dirty="0"/>
              <a:t>Women did not simply look to men for leadership</a:t>
            </a:r>
          </a:p>
          <a:p>
            <a:r>
              <a:rPr lang="en-US" dirty="0" err="1"/>
              <a:t>Ramabai</a:t>
            </a:r>
            <a:r>
              <a:rPr lang="en-US" dirty="0"/>
              <a:t>, Begum of Bhopal, among others (M&amp;M, 148)</a:t>
            </a:r>
          </a:p>
          <a:p>
            <a:r>
              <a:rPr lang="en-US" dirty="0"/>
              <a:t>In 1905 a Bengali Muslim, ROKEYA SAKHAWAT HOSSAIN, publishes “</a:t>
            </a:r>
            <a:r>
              <a:rPr lang="en-US" i="1" dirty="0"/>
              <a:t>Sultana’s Dream”</a:t>
            </a:r>
            <a:r>
              <a:rPr lang="en-US" dirty="0"/>
              <a:t> a scathing (sci-fi) satire on gender relations of her time</a:t>
            </a:r>
          </a:p>
          <a:p>
            <a:r>
              <a:rPr lang="en-US" dirty="0"/>
              <a:t>A particularly sharp attack on the practice of (and justifications for) female seclusion</a:t>
            </a:r>
          </a:p>
          <a:p>
            <a:r>
              <a:rPr lang="en-US" dirty="0"/>
              <a:t>Precedes by a decade the better-known “</a:t>
            </a:r>
            <a:r>
              <a:rPr lang="en-US" dirty="0" err="1"/>
              <a:t>Herland</a:t>
            </a:r>
            <a:r>
              <a:rPr lang="en-US" dirty="0"/>
              <a:t>” by Charlotte Gilman Perkins</a:t>
            </a:r>
          </a:p>
          <a:p>
            <a:endParaRPr lang="en-US" dirty="0"/>
          </a:p>
          <a:p>
            <a:endParaRPr lang="en-US" dirty="0"/>
          </a:p>
        </p:txBody>
      </p:sp>
    </p:spTree>
    <p:extLst>
      <p:ext uri="{BB962C8B-B14F-4D97-AF65-F5344CB8AC3E}">
        <p14:creationId xmlns:p14="http://schemas.microsoft.com/office/powerpoint/2010/main" val="140353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Class and Nation</a:t>
            </a:r>
          </a:p>
        </p:txBody>
      </p:sp>
      <p:sp>
        <p:nvSpPr>
          <p:cNvPr id="3" name="Content Placeholder 2"/>
          <p:cNvSpPr>
            <a:spLocks noGrp="1"/>
          </p:cNvSpPr>
          <p:nvPr>
            <p:ph idx="1"/>
          </p:nvPr>
        </p:nvSpPr>
        <p:spPr>
          <a:xfrm>
            <a:off x="-1" y="1179871"/>
            <a:ext cx="9040761" cy="5678129"/>
          </a:xfrm>
        </p:spPr>
        <p:txBody>
          <a:bodyPr>
            <a:normAutofit fontScale="92500"/>
          </a:bodyPr>
          <a:lstStyle/>
          <a:p>
            <a:r>
              <a:rPr lang="en-US" dirty="0" err="1"/>
              <a:t>Bannerjee</a:t>
            </a:r>
            <a:r>
              <a:rPr lang="en-US" dirty="0"/>
              <a:t> showed education allowed women to express their opinions, but in ways </a:t>
            </a:r>
            <a:r>
              <a:rPr lang="en-US" b="1" dirty="0"/>
              <a:t>circumscribed </a:t>
            </a:r>
            <a:r>
              <a:rPr lang="en-US" dirty="0"/>
              <a:t>by </a:t>
            </a:r>
            <a:r>
              <a:rPr lang="en-US" i="1" dirty="0" err="1"/>
              <a:t>bhadralok</a:t>
            </a:r>
            <a:r>
              <a:rPr lang="en-US" i="1" dirty="0"/>
              <a:t> </a:t>
            </a:r>
            <a:r>
              <a:rPr lang="en-US" dirty="0"/>
              <a:t>ideals, even when describing women’s plight, their language was not coarse, but sentimental</a:t>
            </a:r>
          </a:p>
          <a:p>
            <a:r>
              <a:rPr lang="en-US" dirty="0"/>
              <a:t>Sultana’s Dream mounts sharp critique, but</a:t>
            </a:r>
          </a:p>
          <a:p>
            <a:pPr lvl="1"/>
            <a:r>
              <a:rPr lang="en-US" dirty="0"/>
              <a:t>Concerns only with upper class women :“LADY-land”, embroidery, gardens, etc.  Very far from concerns of the lower </a:t>
            </a:r>
            <a:r>
              <a:rPr lang="en-US"/>
              <a:t>class women </a:t>
            </a:r>
            <a:r>
              <a:rPr lang="en-US" dirty="0" err="1"/>
              <a:t>Bannerjee</a:t>
            </a:r>
            <a:r>
              <a:rPr lang="en-US" dirty="0"/>
              <a:t> described</a:t>
            </a:r>
          </a:p>
          <a:p>
            <a:pPr lvl="1"/>
            <a:r>
              <a:rPr lang="en-US" dirty="0"/>
              <a:t>No place for earthy, ribald, sexuality in </a:t>
            </a:r>
            <a:r>
              <a:rPr lang="en-US" dirty="0" err="1"/>
              <a:t>Ladyland</a:t>
            </a:r>
            <a:r>
              <a:rPr lang="en-US" dirty="0"/>
              <a:t>!</a:t>
            </a:r>
          </a:p>
          <a:p>
            <a:pPr lvl="1"/>
            <a:r>
              <a:rPr lang="en-US" dirty="0"/>
              <a:t>Modernity, science, education are the tools through which the women of </a:t>
            </a:r>
            <a:r>
              <a:rPr lang="en-US" dirty="0" err="1"/>
              <a:t>Ladyland</a:t>
            </a:r>
            <a:r>
              <a:rPr lang="en-US" dirty="0"/>
              <a:t> secure control</a:t>
            </a:r>
          </a:p>
          <a:p>
            <a:pPr lvl="0"/>
            <a:r>
              <a:rPr lang="en-US" sz="3000" dirty="0">
                <a:solidFill>
                  <a:prstClr val="black"/>
                </a:solidFill>
              </a:rPr>
              <a:t>Was Sultana’s Dream a </a:t>
            </a:r>
            <a:r>
              <a:rPr lang="en-US" sz="3000" i="1" dirty="0" err="1">
                <a:solidFill>
                  <a:prstClr val="black"/>
                </a:solidFill>
              </a:rPr>
              <a:t>bhadramahila</a:t>
            </a:r>
            <a:r>
              <a:rPr lang="en-US" sz="3000" dirty="0">
                <a:solidFill>
                  <a:prstClr val="black"/>
                </a:solidFill>
              </a:rPr>
              <a:t> text?</a:t>
            </a:r>
          </a:p>
          <a:p>
            <a:pPr marL="457200" lvl="1" indent="0">
              <a:buNone/>
            </a:pPr>
            <a:endParaRPr lang="en-US" dirty="0"/>
          </a:p>
          <a:p>
            <a:endParaRPr lang="en-US" dirty="0"/>
          </a:p>
        </p:txBody>
      </p:sp>
    </p:spTree>
    <p:extLst>
      <p:ext uri="{BB962C8B-B14F-4D97-AF65-F5344CB8AC3E}">
        <p14:creationId xmlns:p14="http://schemas.microsoft.com/office/powerpoint/2010/main" val="162843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SULTANA’S DREAM (SD)</a:t>
            </a:r>
          </a:p>
        </p:txBody>
      </p:sp>
      <p:sp>
        <p:nvSpPr>
          <p:cNvPr id="3" name="Content Placeholder 2"/>
          <p:cNvSpPr>
            <a:spLocks noGrp="1"/>
          </p:cNvSpPr>
          <p:nvPr>
            <p:ph idx="1"/>
          </p:nvPr>
        </p:nvSpPr>
        <p:spPr/>
        <p:txBody>
          <a:bodyPr>
            <a:normAutofit fontScale="85000" lnSpcReduction="10000"/>
          </a:bodyPr>
          <a:lstStyle/>
          <a:p>
            <a:r>
              <a:rPr lang="en-US" dirty="0"/>
              <a:t>1905, predates by a decade Charlotte Gilman Perkins’ HERLAND (1915), both science-fiction satires on gender relations.</a:t>
            </a:r>
          </a:p>
          <a:p>
            <a:r>
              <a:rPr lang="en-US" dirty="0"/>
              <a:t>SD a sharp critique of the practice of seclusion of women (</a:t>
            </a:r>
            <a:r>
              <a:rPr lang="en-US" dirty="0" err="1"/>
              <a:t>andarmahal</a:t>
            </a:r>
            <a:r>
              <a:rPr lang="en-US" dirty="0"/>
              <a:t>) by men</a:t>
            </a:r>
          </a:p>
          <a:p>
            <a:r>
              <a:rPr lang="en-US" dirty="0"/>
              <a:t>Modernity and Science absolute goods. No sense that these could be oppressive</a:t>
            </a:r>
          </a:p>
          <a:p>
            <a:r>
              <a:rPr lang="en-US" dirty="0"/>
              <a:t>Only concerned with lives of elite women.  No working class women. Gentrified leisure e.g. embroidery. No place for the earthy, ribald, sexually suggestive world </a:t>
            </a:r>
            <a:r>
              <a:rPr lang="en-US" dirty="0" err="1"/>
              <a:t>Bannerjee</a:t>
            </a:r>
            <a:r>
              <a:rPr lang="en-US" dirty="0"/>
              <a:t> describe in </a:t>
            </a:r>
            <a:r>
              <a:rPr lang="en-US" dirty="0" err="1"/>
              <a:t>Ladyland</a:t>
            </a:r>
            <a:r>
              <a:rPr lang="en-US" dirty="0"/>
              <a:t>!</a:t>
            </a:r>
          </a:p>
          <a:p>
            <a:endParaRPr lang="en-US" dirty="0"/>
          </a:p>
        </p:txBody>
      </p:sp>
    </p:spTree>
    <p:extLst>
      <p:ext uri="{BB962C8B-B14F-4D97-AF65-F5344CB8AC3E}">
        <p14:creationId xmlns:p14="http://schemas.microsoft.com/office/powerpoint/2010/main" val="1052531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Masculinity </a:t>
            </a:r>
            <a:r>
              <a:rPr lang="en-US"/>
              <a:t>and Nationalism</a:t>
            </a:r>
            <a:r>
              <a:rPr lang="en-US" dirty="0"/>
              <a:t>	</a:t>
            </a:r>
          </a:p>
        </p:txBody>
      </p:sp>
      <p:sp>
        <p:nvSpPr>
          <p:cNvPr id="3" name="Content Placeholder 2"/>
          <p:cNvSpPr>
            <a:spLocks noGrp="1"/>
          </p:cNvSpPr>
          <p:nvPr>
            <p:ph idx="1"/>
          </p:nvPr>
        </p:nvSpPr>
        <p:spPr>
          <a:xfrm>
            <a:off x="93405" y="1417638"/>
            <a:ext cx="8952271" cy="5169975"/>
          </a:xfrm>
        </p:spPr>
        <p:txBody>
          <a:bodyPr>
            <a:normAutofit fontScale="92500" lnSpcReduction="20000"/>
          </a:bodyPr>
          <a:lstStyle/>
          <a:p>
            <a:r>
              <a:rPr lang="en-US" dirty="0"/>
              <a:t>GENDER not just about women, but also new ways of expressing MASCULINITY. </a:t>
            </a:r>
          </a:p>
          <a:p>
            <a:r>
              <a:rPr lang="en-US" dirty="0"/>
              <a:t>CULTURAL NATIONALISM very much a MALE project.  In as much as trying to recast, reform, reshape women, also new ways of expressing ideas about masculinity</a:t>
            </a:r>
          </a:p>
          <a:p>
            <a:r>
              <a:rPr lang="en-US" dirty="0"/>
              <a:t>Colonial stereotype of “effeminate Bengali men”</a:t>
            </a:r>
          </a:p>
          <a:p>
            <a:r>
              <a:rPr lang="en-US" dirty="0"/>
              <a:t>Smarting under that, seek to overcome</a:t>
            </a:r>
          </a:p>
          <a:p>
            <a:r>
              <a:rPr lang="en-US" dirty="0"/>
              <a:t>For many, emphasis on physical culture, on gyms, on learning how to ride, to shoot, and for a small fraction, led to violent acts, </a:t>
            </a:r>
            <a:r>
              <a:rPr lang="en-US" dirty="0" err="1"/>
              <a:t>esp</a:t>
            </a:r>
            <a:r>
              <a:rPr lang="en-US" dirty="0"/>
              <a:t> post 1905, partition of Bengal (see below)</a:t>
            </a:r>
          </a:p>
          <a:p>
            <a:endParaRPr lang="en-US" dirty="0"/>
          </a:p>
        </p:txBody>
      </p:sp>
    </p:spTree>
    <p:extLst>
      <p:ext uri="{BB962C8B-B14F-4D97-AF65-F5344CB8AC3E}">
        <p14:creationId xmlns:p14="http://schemas.microsoft.com/office/powerpoint/2010/main" val="3369090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279"/>
          </a:xfrm>
        </p:spPr>
        <p:txBody>
          <a:bodyPr/>
          <a:lstStyle/>
          <a:p>
            <a:r>
              <a:rPr lang="en-US" dirty="0"/>
              <a:t>Political Nationalism</a:t>
            </a:r>
          </a:p>
        </p:txBody>
      </p:sp>
      <p:sp>
        <p:nvSpPr>
          <p:cNvPr id="3" name="Content Placeholder 2"/>
          <p:cNvSpPr>
            <a:spLocks noGrp="1"/>
          </p:cNvSpPr>
          <p:nvPr>
            <p:ph idx="1"/>
          </p:nvPr>
        </p:nvSpPr>
        <p:spPr>
          <a:xfrm>
            <a:off x="90152" y="772732"/>
            <a:ext cx="9053848" cy="6085268"/>
          </a:xfrm>
        </p:spPr>
        <p:txBody>
          <a:bodyPr>
            <a:normAutofit fontScale="70000" lnSpcReduction="20000"/>
          </a:bodyPr>
          <a:lstStyle/>
          <a:p>
            <a:r>
              <a:rPr lang="en-US" dirty="0"/>
              <a:t>Same drive to have greater control over their lives drove middle class men to  form association and parties to ask for greater Indian participation in administration and politics. </a:t>
            </a:r>
          </a:p>
          <a:p>
            <a:r>
              <a:rPr lang="en-US" dirty="0"/>
              <a:t>Asked for more Indian members in the councils advising British Viceroys and Governors</a:t>
            </a:r>
          </a:p>
          <a:p>
            <a:r>
              <a:rPr lang="en-US" dirty="0"/>
              <a:t>Challenged the way that the </a:t>
            </a:r>
            <a:r>
              <a:rPr lang="en-US" dirty="0" err="1"/>
              <a:t>Govt</a:t>
            </a:r>
            <a:r>
              <a:rPr lang="en-US" dirty="0"/>
              <a:t> was spending money it obtained from taxing Indians</a:t>
            </a:r>
          </a:p>
          <a:p>
            <a:r>
              <a:rPr lang="en-US" dirty="0"/>
              <a:t>In short they were claiming to "represent" India, and as representatives of India, greater roles for themselves in a new sort of politics emerging in India</a:t>
            </a:r>
          </a:p>
          <a:p>
            <a:r>
              <a:rPr lang="en-US" dirty="0"/>
              <a:t>Late 1880s and 1890s Local Self </a:t>
            </a:r>
            <a:r>
              <a:rPr lang="en-US" dirty="0" err="1"/>
              <a:t>Govt</a:t>
            </a:r>
            <a:r>
              <a:rPr lang="en-US" dirty="0"/>
              <a:t> measures  allow elected bodies to "advise" the district officers on how to run the cities and to RAISE taxes, particularly for sanitation measures</a:t>
            </a:r>
          </a:p>
          <a:p>
            <a:r>
              <a:rPr lang="en-US" dirty="0"/>
              <a:t>Middle class enter this arena of politics as ONE of the ways in which they decided to make room for their efforts under British rule</a:t>
            </a:r>
          </a:p>
          <a:p>
            <a:r>
              <a:rPr lang="en-US" dirty="0"/>
              <a:t>POLITICAL NATIONALISM: takes FORM of  LOCAL ASSOCIATIONS  culminates in the creation of the INDIAN NATIONAL CONGRESS in 1885</a:t>
            </a:r>
          </a:p>
          <a:p>
            <a:r>
              <a:rPr lang="en-US" dirty="0"/>
              <a:t>INC = A</a:t>
            </a:r>
            <a:r>
              <a:rPr lang="en-US" b="1" dirty="0"/>
              <a:t> POLITICAL PARTY... often abbreviated as CONGRESS, creates confusion because CONGRESS in the US refers to the LEGISLATIVE body</a:t>
            </a:r>
            <a:endParaRPr lang="en-US" dirty="0"/>
          </a:p>
          <a:p>
            <a:r>
              <a:rPr lang="en-US" dirty="0"/>
              <a:t>In THIS COURSE, “Congress” ALWAYS, ALWAYS, the political party</a:t>
            </a:r>
          </a:p>
          <a:p>
            <a:endParaRPr lang="en-US" dirty="0"/>
          </a:p>
        </p:txBody>
      </p:sp>
    </p:spTree>
    <p:extLst>
      <p:ext uri="{BB962C8B-B14F-4D97-AF65-F5344CB8AC3E}">
        <p14:creationId xmlns:p14="http://schemas.microsoft.com/office/powerpoint/2010/main" val="161493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4552"/>
          </a:xfrm>
        </p:spPr>
        <p:txBody>
          <a:bodyPr>
            <a:normAutofit/>
          </a:bodyPr>
          <a:lstStyle/>
          <a:p>
            <a:r>
              <a:rPr lang="en-US" b="1" dirty="0"/>
              <a:t>MODERATE NATIONALISM</a:t>
            </a:r>
            <a:r>
              <a:rPr lang="en-US" dirty="0"/>
              <a:t>:</a:t>
            </a:r>
          </a:p>
        </p:txBody>
      </p:sp>
      <p:sp>
        <p:nvSpPr>
          <p:cNvPr id="3" name="Content Placeholder 2"/>
          <p:cNvSpPr>
            <a:spLocks noGrp="1"/>
          </p:cNvSpPr>
          <p:nvPr>
            <p:ph idx="1"/>
          </p:nvPr>
        </p:nvSpPr>
        <p:spPr>
          <a:xfrm>
            <a:off x="0" y="708338"/>
            <a:ext cx="8686800" cy="6149662"/>
          </a:xfrm>
        </p:spPr>
        <p:txBody>
          <a:bodyPr>
            <a:normAutofit fontScale="85000" lnSpcReduction="10000"/>
          </a:bodyPr>
          <a:lstStyle/>
          <a:p>
            <a:r>
              <a:rPr lang="en-US" dirty="0"/>
              <a:t>Began by publishing newspapers, forming associations, leading eventually to formation of the INC in 1885. </a:t>
            </a:r>
          </a:p>
          <a:p>
            <a:r>
              <a:rPr lang="en-US" dirty="0"/>
              <a:t>But initially, hesitant, also ambivalent. </a:t>
            </a:r>
          </a:p>
          <a:p>
            <a:r>
              <a:rPr lang="en-US" dirty="0"/>
              <a:t>Many believed that British rule to be positives, had helped to modernize, brought new ideas, realized that they themselves,  were products of British influence. </a:t>
            </a:r>
          </a:p>
          <a:p>
            <a:r>
              <a:rPr lang="en-US" dirty="0"/>
              <a:t>So initially INC, petitioned, drew up elaborate memorials, even sent delegations to British Parliament, argued that policies being followed in India by the administrators were “</a:t>
            </a:r>
            <a:r>
              <a:rPr lang="en-US" dirty="0" err="1"/>
              <a:t>unBritish</a:t>
            </a:r>
            <a:r>
              <a:rPr lang="en-US" dirty="0"/>
              <a:t>”, and if they brought this to attention of British government, things would improve.... It was when that did NOT happen, that many turned to a more extensive critique.</a:t>
            </a:r>
            <a:endParaRPr lang="en-US" dirty="0">
              <a:effectLst/>
            </a:endParaRPr>
          </a:p>
          <a:p>
            <a:r>
              <a:rPr lang="en-US" dirty="0"/>
              <a:t>Early days INC a debating club of </a:t>
            </a:r>
            <a:r>
              <a:rPr lang="en-US" dirty="0">
                <a:hlinkClick r:id="rId2"/>
              </a:rPr>
              <a:t>Indian elites</a:t>
            </a:r>
            <a:endParaRPr lang="en-US" dirty="0"/>
          </a:p>
        </p:txBody>
      </p:sp>
    </p:spTree>
    <p:extLst>
      <p:ext uri="{BB962C8B-B14F-4D97-AF65-F5344CB8AC3E}">
        <p14:creationId xmlns:p14="http://schemas.microsoft.com/office/powerpoint/2010/main" val="2370466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“EXTREMISTS”  </a:t>
            </a:r>
          </a:p>
        </p:txBody>
      </p:sp>
      <p:sp>
        <p:nvSpPr>
          <p:cNvPr id="3" name="Content Placeholder 2"/>
          <p:cNvSpPr>
            <a:spLocks noGrp="1"/>
          </p:cNvSpPr>
          <p:nvPr>
            <p:ph idx="1"/>
          </p:nvPr>
        </p:nvSpPr>
        <p:spPr>
          <a:xfrm>
            <a:off x="103031" y="1146220"/>
            <a:ext cx="9040969" cy="5711780"/>
          </a:xfrm>
          <a:blipFill>
            <a:blip r:embed="rId2">
              <a:alphaModFix amt="37000"/>
            </a:blip>
            <a:stretch>
              <a:fillRect t="-8000"/>
            </a:stretch>
          </a:blipFill>
        </p:spPr>
        <p:txBody>
          <a:bodyPr>
            <a:normAutofit fontScale="70000" lnSpcReduction="20000"/>
          </a:bodyPr>
          <a:lstStyle/>
          <a:p>
            <a:r>
              <a:rPr lang="en-US" dirty="0"/>
              <a:t>Thanks to colonial policies (see textbook for ILBERT BILL, VERNACULAR PRESS ACT) realization of the shallow the liberalism of colonialism</a:t>
            </a:r>
          </a:p>
          <a:p>
            <a:r>
              <a:rPr lang="en-US" dirty="0"/>
              <a:t>INC leaders beginning to make connection between colonialism and the economic problems of country</a:t>
            </a:r>
            <a:endParaRPr lang="en-US" dirty="0">
              <a:effectLst/>
            </a:endParaRPr>
          </a:p>
          <a:p>
            <a:r>
              <a:rPr lang="en-US" dirty="0"/>
              <a:t>Around the turn of C, younger more radical group within INC, the so called “EXTREMISTS” </a:t>
            </a:r>
          </a:p>
          <a:p>
            <a:r>
              <a:rPr lang="en-US" dirty="0"/>
              <a:t>Did not think British rule was greatest boon, though from the same elite social background as Moderates</a:t>
            </a:r>
          </a:p>
          <a:p>
            <a:r>
              <a:rPr lang="en-US" dirty="0"/>
              <a:t>Shared some ideas, but more radical</a:t>
            </a:r>
          </a:p>
          <a:p>
            <a:r>
              <a:rPr lang="en-US" dirty="0"/>
              <a:t>Problem was radical ideas along not enough. British not take them seriously at all. </a:t>
            </a:r>
          </a:p>
          <a:p>
            <a:r>
              <a:rPr lang="en-US" dirty="0"/>
              <a:t>Realize that to get attention of British, need to involve the sort of people they were claiming to represent</a:t>
            </a:r>
          </a:p>
          <a:p>
            <a:r>
              <a:rPr lang="en-US" dirty="0"/>
              <a:t>So more public meetings, taking up popular issues. TILAK an important leader in WESTERN India, Bombay/Poona, use religious and folk festivals to convey nationalist message. Moderates disapprove, thought this was dangerous, and would not result in any gains.</a:t>
            </a:r>
            <a:endParaRPr lang="en-US" dirty="0">
              <a:effectLst/>
            </a:endParaRPr>
          </a:p>
        </p:txBody>
      </p:sp>
    </p:spTree>
    <p:extLst>
      <p:ext uri="{BB962C8B-B14F-4D97-AF65-F5344CB8AC3E}">
        <p14:creationId xmlns:p14="http://schemas.microsoft.com/office/powerpoint/2010/main" val="2984971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 and NATIONALISM</a:t>
            </a:r>
          </a:p>
        </p:txBody>
      </p:sp>
      <p:sp>
        <p:nvSpPr>
          <p:cNvPr id="3" name="Content Placeholder 2"/>
          <p:cNvSpPr>
            <a:spLocks noGrp="1"/>
          </p:cNvSpPr>
          <p:nvPr>
            <p:ph idx="1"/>
          </p:nvPr>
        </p:nvSpPr>
        <p:spPr>
          <a:xfrm>
            <a:off x="0" y="1133341"/>
            <a:ext cx="9144000" cy="5724659"/>
          </a:xfrm>
          <a:gradFill>
            <a:gsLst>
              <a:gs pos="0">
                <a:schemeClr val="bg2">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77500" lnSpcReduction="20000"/>
          </a:bodyPr>
          <a:lstStyle/>
          <a:p>
            <a:r>
              <a:rPr lang="en-US" dirty="0"/>
              <a:t>One strand of this critique resulted in many Indians seeking to project their nationalism in religious terms</a:t>
            </a:r>
          </a:p>
          <a:p>
            <a:r>
              <a:rPr lang="en-US" dirty="0"/>
              <a:t>Another context for this is the critique of  Western-educated Indians as “inauthentic.”  This was made both by colonial officials and other Indians</a:t>
            </a:r>
          </a:p>
          <a:p>
            <a:pPr lvl="1"/>
            <a:r>
              <a:rPr lang="en-US" dirty="0"/>
              <a:t>So religion emphasis helps middle class Indians show themselves as “truly” Indian. Argued that their religious and cultural heritage, and defense of culture against the foreigners, that, made them both different from and better than the British</a:t>
            </a:r>
          </a:p>
          <a:p>
            <a:r>
              <a:rPr lang="en-US" dirty="0"/>
              <a:t>Religion came to be deployed in the nationalist project </a:t>
            </a:r>
          </a:p>
          <a:p>
            <a:r>
              <a:rPr lang="en-US" dirty="0"/>
              <a:t>But religion, whether Hindu or Muslim, not really suitable as a political ideology. To make it suitable, changes had to be made to traditional ideas about religion</a:t>
            </a:r>
          </a:p>
          <a:p>
            <a:r>
              <a:rPr lang="en-US" dirty="0"/>
              <a:t>Religious traditions had to be transformed to yoke them to nationalist projects </a:t>
            </a:r>
          </a:p>
          <a:p>
            <a:r>
              <a:rPr lang="en-US" dirty="0">
                <a:effectLst/>
              </a:rPr>
              <a:t>Modernized, middl</a:t>
            </a:r>
            <a:r>
              <a:rPr lang="en-US" dirty="0"/>
              <a:t>e-class, religiosity was born</a:t>
            </a:r>
            <a:r>
              <a:rPr lang="en-US" dirty="0">
                <a:effectLst/>
              </a:rPr>
              <a:t/>
            </a:r>
            <a:br>
              <a:rPr lang="en-US" dirty="0">
                <a:effectLst/>
              </a:rPr>
            </a:br>
            <a:endParaRPr lang="en-US" dirty="0">
              <a:effectLst/>
            </a:endParaRPr>
          </a:p>
          <a:p>
            <a:endParaRPr lang="en-US" dirty="0"/>
          </a:p>
        </p:txBody>
      </p:sp>
    </p:spTree>
    <p:extLst>
      <p:ext uri="{BB962C8B-B14F-4D97-AF65-F5344CB8AC3E}">
        <p14:creationId xmlns:p14="http://schemas.microsoft.com/office/powerpoint/2010/main" val="376471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17431"/>
          </a:xfrm>
        </p:spPr>
        <p:txBody>
          <a:bodyPr/>
          <a:lstStyle/>
          <a:p>
            <a:r>
              <a:rPr lang="en-US" dirty="0"/>
              <a:t>Religious Nationalism</a:t>
            </a:r>
          </a:p>
        </p:txBody>
      </p:sp>
      <p:sp>
        <p:nvSpPr>
          <p:cNvPr id="3" name="Content Placeholder 2"/>
          <p:cNvSpPr>
            <a:spLocks noGrp="1"/>
          </p:cNvSpPr>
          <p:nvPr>
            <p:ph idx="1"/>
          </p:nvPr>
        </p:nvSpPr>
        <p:spPr>
          <a:xfrm>
            <a:off x="-1" y="811369"/>
            <a:ext cx="9040969" cy="6046631"/>
          </a:xfrm>
        </p:spPr>
        <p:txBody>
          <a:bodyPr>
            <a:normAutofit fontScale="70000" lnSpcReduction="20000"/>
          </a:bodyPr>
          <a:lstStyle/>
          <a:p>
            <a:r>
              <a:rPr lang="en-US" dirty="0"/>
              <a:t>Many strands to religiously inspired nationalism in British India</a:t>
            </a:r>
          </a:p>
          <a:p>
            <a:r>
              <a:rPr lang="en-US" dirty="0"/>
              <a:t>Hindu reformist organizations such as the ARYA SAMAJ, opposed by more traditional Hindus</a:t>
            </a:r>
          </a:p>
          <a:p>
            <a:r>
              <a:rPr lang="en-US" dirty="0"/>
              <a:t>Men like TILAK increasingly use Hindu symbolism and speak in defense of Hindu rights in nationalist efforts </a:t>
            </a:r>
          </a:p>
          <a:p>
            <a:r>
              <a:rPr lang="en-US" dirty="0"/>
              <a:t>Ironically, much of the understanding of “Hindu” and “Muslim” among reformers, politicians and conservatives was derived from colonial (Orientalist) conceptions  of Hinduism or Islam.  Seek to “revive Ancient glories” of a “Hindu India” or “authentic Islam” that was often derived from writings of colonial scholars</a:t>
            </a:r>
          </a:p>
          <a:p>
            <a:r>
              <a:rPr lang="en-US" dirty="0"/>
              <a:t>India at this time was (as it still is) a religiously plural nation. </a:t>
            </a:r>
          </a:p>
          <a:p>
            <a:r>
              <a:rPr lang="en-US" dirty="0"/>
              <a:t>Muslims made a up a significant proportion (~25%) of the population and came to resent the growing Hindu-ness of INC agenda</a:t>
            </a:r>
          </a:p>
          <a:p>
            <a:r>
              <a:rPr lang="en-US" dirty="0"/>
              <a:t>Muslim reform and revivalism takes a parallel course to Hindu efforts, seeking authenticity in a modernized version of “true” Islam</a:t>
            </a:r>
          </a:p>
          <a:p>
            <a:r>
              <a:rPr lang="en-US" dirty="0"/>
              <a:t>In late 19th C an important Muslim leader Sir </a:t>
            </a:r>
            <a:r>
              <a:rPr lang="en-US" dirty="0" err="1"/>
              <a:t>Sayyid</a:t>
            </a:r>
            <a:r>
              <a:rPr lang="en-US" dirty="0"/>
              <a:t> Ahmed Khan, initiate among western style education among Muslims, while also professing loyalty to British.  His agenda not different from the Moderate INC</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5954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Nations</a:t>
            </a:r>
            <a:endParaRPr lang="en-US" dirty="0"/>
          </a:p>
        </p:txBody>
      </p:sp>
      <p:sp>
        <p:nvSpPr>
          <p:cNvPr id="3" name="Content Placeholder 2"/>
          <p:cNvSpPr>
            <a:spLocks noGrp="1"/>
          </p:cNvSpPr>
          <p:nvPr>
            <p:ph idx="1"/>
          </p:nvPr>
        </p:nvSpPr>
        <p:spPr>
          <a:xfrm>
            <a:off x="0" y="1116624"/>
            <a:ext cx="9144000" cy="5741376"/>
          </a:xfrm>
        </p:spPr>
        <p:txBody>
          <a:bodyPr/>
          <a:lstStyle/>
          <a:p>
            <a:r>
              <a:rPr lang="en-US" dirty="0" smtClean="0"/>
              <a:t>NATIONS are imagined entities, Anderson argues they replaced earlier imagined communities based on religion or dynasties</a:t>
            </a:r>
          </a:p>
          <a:p>
            <a:r>
              <a:rPr lang="en-US" dirty="0" smtClean="0"/>
              <a:t>STATES created based on nation-ness only happen in the late 18</a:t>
            </a:r>
            <a:r>
              <a:rPr lang="en-US" baseline="30000" dirty="0" smtClean="0"/>
              <a:t>th</a:t>
            </a:r>
            <a:r>
              <a:rPr lang="en-US" dirty="0" smtClean="0"/>
              <a:t> C. Think USA “we the people”</a:t>
            </a:r>
          </a:p>
          <a:p>
            <a:r>
              <a:rPr lang="en-US" dirty="0" smtClean="0"/>
              <a:t>Imagination of Nations shaped by the class, gender, </a:t>
            </a:r>
            <a:r>
              <a:rPr lang="en-US" dirty="0" err="1" smtClean="0"/>
              <a:t>etc</a:t>
            </a:r>
            <a:r>
              <a:rPr lang="en-US" dirty="0" smtClean="0"/>
              <a:t> of the imaginers</a:t>
            </a:r>
          </a:p>
          <a:p>
            <a:r>
              <a:rPr lang="en-US" dirty="0" smtClean="0"/>
              <a:t>In India, MIDDLE CLASS </a:t>
            </a:r>
            <a:r>
              <a:rPr lang="en-US" i="1" dirty="0" smtClean="0">
                <a:solidFill>
                  <a:srgbClr val="FF0000"/>
                </a:solidFill>
              </a:rPr>
              <a:t>men</a:t>
            </a:r>
            <a:r>
              <a:rPr lang="en-US" dirty="0">
                <a:solidFill>
                  <a:srgbClr val="FF0000"/>
                </a:solidFill>
              </a:rPr>
              <a:t> </a:t>
            </a:r>
            <a:r>
              <a:rPr lang="en-US" dirty="0" smtClean="0"/>
              <a:t>imagine the nation</a:t>
            </a:r>
          </a:p>
          <a:p>
            <a:r>
              <a:rPr lang="en-US" dirty="0" smtClean="0"/>
              <a:t>Thanks to the British RELIGION becomes an important component in </a:t>
            </a:r>
            <a:r>
              <a:rPr lang="en-US" smtClean="0"/>
              <a:t>the imagination</a:t>
            </a:r>
            <a:endParaRPr lang="en-US" dirty="0" smtClean="0"/>
          </a:p>
          <a:p>
            <a:pPr marL="0" indent="0">
              <a:buNone/>
            </a:pPr>
            <a:endParaRPr lang="en-US" i="1" dirty="0"/>
          </a:p>
        </p:txBody>
      </p:sp>
    </p:spTree>
    <p:extLst>
      <p:ext uri="{BB962C8B-B14F-4D97-AF65-F5344CB8AC3E}">
        <p14:creationId xmlns:p14="http://schemas.microsoft.com/office/powerpoint/2010/main" val="4039079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1521"/>
          </a:xfrm>
        </p:spPr>
        <p:txBody>
          <a:bodyPr/>
          <a:lstStyle/>
          <a:p>
            <a:r>
              <a:rPr lang="en-US" dirty="0"/>
              <a:t>Religious Divisions in Nationalism</a:t>
            </a:r>
          </a:p>
        </p:txBody>
      </p:sp>
      <p:sp>
        <p:nvSpPr>
          <p:cNvPr id="3" name="Content Placeholder 2"/>
          <p:cNvSpPr>
            <a:spLocks noGrp="1"/>
          </p:cNvSpPr>
          <p:nvPr>
            <p:ph idx="1"/>
          </p:nvPr>
        </p:nvSpPr>
        <p:spPr>
          <a:xfrm>
            <a:off x="457200" y="746975"/>
            <a:ext cx="8229600" cy="6111025"/>
          </a:xfrm>
          <a:blipFill>
            <a:blip r:embed="rId2">
              <a:alphaModFix amt="18000"/>
            </a:blip>
            <a:stretch>
              <a:fillRect t="-8000"/>
            </a:stretch>
          </a:blipFill>
        </p:spPr>
        <p:txBody>
          <a:bodyPr>
            <a:normAutofit fontScale="70000" lnSpcReduction="20000"/>
          </a:bodyPr>
          <a:lstStyle/>
          <a:p>
            <a:r>
              <a:rPr lang="en-US" dirty="0"/>
              <a:t>Initially, Hindu and Muslim nationalism COMPLEMENTARY; to create a stronger Hindu or Muslim community that would make “India” stronger</a:t>
            </a:r>
          </a:p>
          <a:p>
            <a:r>
              <a:rPr lang="en-US" dirty="0"/>
              <a:t>Sir </a:t>
            </a:r>
            <a:r>
              <a:rPr lang="en-US" dirty="0" err="1"/>
              <a:t>Sayyid</a:t>
            </a:r>
            <a:r>
              <a:rPr lang="en-US" dirty="0"/>
              <a:t> Ahmed calls Hindus and Muslims the “two eyes” of India</a:t>
            </a:r>
          </a:p>
          <a:p>
            <a:r>
              <a:rPr lang="en-US" dirty="0"/>
              <a:t>But growing Hindu revivalism, particularly in North India often took on an anti- Muslim character. The 1890s saw some major riots in rural and urban areas over issue of Cow Protection, e.g.</a:t>
            </a:r>
          </a:p>
          <a:p>
            <a:r>
              <a:rPr lang="en-US" dirty="0"/>
              <a:t>Sir </a:t>
            </a:r>
            <a:r>
              <a:rPr lang="en-US" dirty="0" err="1"/>
              <a:t>Sayyid</a:t>
            </a:r>
            <a:r>
              <a:rPr lang="en-US" dirty="0"/>
              <a:t> Ahmed Khan opposed the "</a:t>
            </a:r>
            <a:r>
              <a:rPr lang="en-US" dirty="0" err="1"/>
              <a:t>agitational</a:t>
            </a:r>
            <a:r>
              <a:rPr lang="en-US" dirty="0"/>
              <a:t>" forms of politics of Extremist INC leaders.  Saw INC as a Hindu dominated body, representing Hindu interests, and advised Muslims to stay aloof. </a:t>
            </a:r>
          </a:p>
          <a:p>
            <a:r>
              <a:rPr lang="en-US" dirty="0"/>
              <a:t>This suited the British well, who encourage SAK brand of leadership. But SAK was certainly not a "stooge" of British imperialism</a:t>
            </a:r>
          </a:p>
          <a:p>
            <a:r>
              <a:rPr lang="en-US" dirty="0"/>
              <a:t>Khan sets up a College and then University in Aligarh, for modernized Islamic education and criticized by traditional Islamic clerics for his unorthodox religious views</a:t>
            </a:r>
            <a:endParaRPr lang="en-US" dirty="0">
              <a:effectLst/>
            </a:endParaRPr>
          </a:p>
          <a:p>
            <a:r>
              <a:rPr lang="en-US" dirty="0"/>
              <a:t>In many ways, with its own brand of Moderates and revivalists, developments even among the Muslims who out of INC, remained quite similar to those in the INC</a:t>
            </a:r>
            <a:r>
              <a:rPr lang="en-US" dirty="0">
                <a:effectLst/>
              </a:rPr>
              <a:t/>
            </a:r>
            <a:br>
              <a:rPr lang="en-US" dirty="0">
                <a:effectLst/>
              </a:rPr>
            </a:br>
            <a:endParaRPr lang="en-US" dirty="0">
              <a:effectLst/>
            </a:endParaRPr>
          </a:p>
          <a:p>
            <a:endParaRPr lang="en-US" dirty="0"/>
          </a:p>
        </p:txBody>
      </p:sp>
    </p:spTree>
    <p:extLst>
      <p:ext uri="{BB962C8B-B14F-4D97-AF65-F5344CB8AC3E}">
        <p14:creationId xmlns:p14="http://schemas.microsoft.com/office/powerpoint/2010/main" val="3956089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l="-7000" r="-10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6975"/>
          </a:xfrm>
        </p:spPr>
        <p:txBody>
          <a:bodyPr>
            <a:normAutofit fontScale="90000"/>
          </a:bodyPr>
          <a:lstStyle/>
          <a:p>
            <a:r>
              <a:rPr lang="en-US" dirty="0"/>
              <a:t>Limitations Revealed: Partition of Bengal </a:t>
            </a:r>
          </a:p>
        </p:txBody>
      </p:sp>
      <p:sp>
        <p:nvSpPr>
          <p:cNvPr id="3" name="Content Placeholder 2"/>
          <p:cNvSpPr>
            <a:spLocks noGrp="1"/>
          </p:cNvSpPr>
          <p:nvPr>
            <p:ph idx="1"/>
          </p:nvPr>
        </p:nvSpPr>
        <p:spPr>
          <a:xfrm>
            <a:off x="0" y="746976"/>
            <a:ext cx="9144000" cy="6111024"/>
          </a:xfrm>
        </p:spPr>
        <p:txBody>
          <a:bodyPr>
            <a:normAutofit fontScale="70000" lnSpcReduction="20000"/>
          </a:bodyPr>
          <a:lstStyle/>
          <a:p>
            <a:r>
              <a:rPr lang="en-US" dirty="0"/>
              <a:t>Many of these similarities, differences  and developments came to head with the agitation against partition of Bengal </a:t>
            </a:r>
          </a:p>
          <a:p>
            <a:r>
              <a:rPr lang="en-US" dirty="0"/>
              <a:t>British Colonial governments initiates the partition in 1903 and it is executed in 1905</a:t>
            </a:r>
          </a:p>
          <a:p>
            <a:r>
              <a:rPr lang="en-US" dirty="0"/>
              <a:t>Ostensibly on grounds of administrative convenience. Bengal (</a:t>
            </a:r>
            <a:r>
              <a:rPr lang="en-US" dirty="0">
                <a:hlinkClick r:id="rId3"/>
              </a:rPr>
              <a:t>map</a:t>
            </a:r>
            <a:r>
              <a:rPr lang="en-US" dirty="0"/>
              <a:t>) large, diverse, needed SOME changes</a:t>
            </a:r>
          </a:p>
          <a:p>
            <a:r>
              <a:rPr lang="en-US" dirty="0"/>
              <a:t>But the way it was undertaken was hardly from disinterested motivations </a:t>
            </a:r>
          </a:p>
          <a:p>
            <a:r>
              <a:rPr lang="en-US" dirty="0"/>
              <a:t>Bengal one of the important centers pf the INC led “extremist” agitation against the British.</a:t>
            </a:r>
            <a:endParaRPr lang="en-US" dirty="0">
              <a:effectLst/>
            </a:endParaRPr>
          </a:p>
          <a:p>
            <a:r>
              <a:rPr lang="en-US" dirty="0"/>
              <a:t>Announcement of Partition leads to a massive popular agitation, first use of </a:t>
            </a:r>
            <a:r>
              <a:rPr lang="en-US" dirty="0" err="1"/>
              <a:t>agitational</a:t>
            </a:r>
            <a:r>
              <a:rPr lang="en-US" dirty="0"/>
              <a:t> techniques, BOYCOTT &amp; SWADESHI</a:t>
            </a:r>
          </a:p>
          <a:p>
            <a:r>
              <a:rPr lang="en-US" dirty="0"/>
              <a:t>Other younger students went further, terror, bombs etc. Repressed.</a:t>
            </a:r>
            <a:endParaRPr lang="en-US" dirty="0">
              <a:effectLst/>
            </a:endParaRPr>
          </a:p>
          <a:p>
            <a:r>
              <a:rPr lang="en-US" dirty="0"/>
              <a:t>Agitation important because it was turning point in nationalism, showed what was possible. </a:t>
            </a:r>
          </a:p>
          <a:p>
            <a:r>
              <a:rPr lang="en-US" dirty="0"/>
              <a:t>But also its LIMITATIONS </a:t>
            </a:r>
          </a:p>
          <a:p>
            <a:r>
              <a:rPr lang="en-US" dirty="0">
                <a:effectLst/>
              </a:rPr>
              <a:t>Primarily those of CLASS and RELIGION</a:t>
            </a:r>
            <a:br>
              <a:rPr lang="en-US" dirty="0">
                <a:effectLst/>
              </a:rPr>
            </a:br>
            <a:endParaRPr lang="en-US" dirty="0">
              <a:effectLst/>
            </a:endParaRPr>
          </a:p>
        </p:txBody>
      </p:sp>
    </p:spTree>
    <p:extLst>
      <p:ext uri="{BB962C8B-B14F-4D97-AF65-F5344CB8AC3E}">
        <p14:creationId xmlns:p14="http://schemas.microsoft.com/office/powerpoint/2010/main" val="174555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t="-1000" r="-1000" b="-3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21218"/>
          </a:xfrm>
        </p:spPr>
        <p:txBody>
          <a:bodyPr>
            <a:normAutofit fontScale="90000"/>
          </a:bodyPr>
          <a:lstStyle/>
          <a:p>
            <a:r>
              <a:rPr lang="en-US" dirty="0"/>
              <a:t>Limitations : Religion and Class</a:t>
            </a:r>
          </a:p>
        </p:txBody>
      </p:sp>
      <p:sp>
        <p:nvSpPr>
          <p:cNvPr id="3" name="Content Placeholder 2"/>
          <p:cNvSpPr>
            <a:spLocks noGrp="1"/>
          </p:cNvSpPr>
          <p:nvPr>
            <p:ph idx="1"/>
          </p:nvPr>
        </p:nvSpPr>
        <p:spPr>
          <a:xfrm>
            <a:off x="0" y="721218"/>
            <a:ext cx="9144000" cy="6136782"/>
          </a:xfrm>
        </p:spPr>
        <p:txBody>
          <a:bodyPr>
            <a:normAutofit fontScale="62500" lnSpcReduction="20000"/>
          </a:bodyPr>
          <a:lstStyle/>
          <a:p>
            <a:r>
              <a:rPr lang="en-US" dirty="0"/>
              <a:t>Hindus and Muslims not monolithic</a:t>
            </a:r>
            <a:r>
              <a:rPr lang="en-US" b="1" i="1" dirty="0"/>
              <a:t> COMMUNITIES</a:t>
            </a:r>
            <a:r>
              <a:rPr lang="en-US" dirty="0"/>
              <a:t> in India, divided by language, culture, region, and CLASS</a:t>
            </a:r>
          </a:p>
          <a:p>
            <a:r>
              <a:rPr lang="en-US" dirty="0"/>
              <a:t>British encouraged separation of Indians along religious lines through institutional measures </a:t>
            </a:r>
            <a:r>
              <a:rPr lang="en-US" b="1" dirty="0"/>
              <a:t>and deliberate policy of divide and rule</a:t>
            </a:r>
          </a:p>
          <a:p>
            <a:r>
              <a:rPr lang="en-US" dirty="0"/>
              <a:t>Bengal partition e.g. undertaken along lines of religion.  Muslim majority in East Bengal told they were being freed from the thralldom of Hindus of West Bengal</a:t>
            </a:r>
          </a:p>
          <a:p>
            <a:r>
              <a:rPr lang="en-US" dirty="0"/>
              <a:t>Despite this, initially Muslims participate in agitation against partition:  saw themselves as BENGALIS</a:t>
            </a:r>
          </a:p>
          <a:p>
            <a:r>
              <a:rPr lang="en-US" dirty="0"/>
              <a:t>But INC “extremist” use only HINDU iconography and symbolism in movement</a:t>
            </a:r>
          </a:p>
          <a:p>
            <a:r>
              <a:rPr lang="en-US" dirty="0"/>
              <a:t>With British encouragement, 1906 creation of a separate but loyalist party, the MUSLIM LEAGUE. Morley Minto reforms of 1909 create separate electorates for Hindus and Muslims</a:t>
            </a:r>
          </a:p>
          <a:p>
            <a:r>
              <a:rPr lang="en-US" dirty="0"/>
              <a:t>Problem for INC (and even ML for that matter) was their elite character</a:t>
            </a:r>
          </a:p>
          <a:p>
            <a:r>
              <a:rPr lang="en-US" dirty="0"/>
              <a:t>ML and INC elite spoke of nation but promote “middle class” interests</a:t>
            </a:r>
          </a:p>
          <a:p>
            <a:r>
              <a:rPr lang="en-US" dirty="0"/>
              <a:t>In Bengal, e.g. the least divisive agenda would have been to take up concerns of peasants, over 80% of the population.  But that would have impacted their OWN interests adversely as many of them were landlords!</a:t>
            </a:r>
          </a:p>
          <a:p>
            <a:r>
              <a:rPr lang="en-US" dirty="0"/>
              <a:t>Thus religion more convenient for the middle class as a shortcut to reach the masses, rather than taking up real mass issues. Hindu landlords compel Muslim peasants and merchants to follow SWADESHI even though it was unaffordable</a:t>
            </a:r>
          </a:p>
        </p:txBody>
      </p:sp>
    </p:spTree>
    <p:extLst>
      <p:ext uri="{BB962C8B-B14F-4D97-AF65-F5344CB8AC3E}">
        <p14:creationId xmlns:p14="http://schemas.microsoft.com/office/powerpoint/2010/main" val="331481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1"/>
            <a:ext cx="8229600" cy="695597"/>
          </a:xfrm>
        </p:spPr>
        <p:txBody>
          <a:bodyPr/>
          <a:lstStyle/>
          <a:p>
            <a:r>
              <a:rPr lang="en-US" dirty="0"/>
              <a:t>Middle Class and Nationalism</a:t>
            </a:r>
          </a:p>
        </p:txBody>
      </p:sp>
      <p:sp>
        <p:nvSpPr>
          <p:cNvPr id="3" name="Content Placeholder 2"/>
          <p:cNvSpPr>
            <a:spLocks noGrp="1"/>
          </p:cNvSpPr>
          <p:nvPr>
            <p:ph idx="1"/>
          </p:nvPr>
        </p:nvSpPr>
        <p:spPr>
          <a:xfrm>
            <a:off x="97972" y="1552846"/>
            <a:ext cx="8817428" cy="4668659"/>
          </a:xfrm>
        </p:spPr>
        <p:txBody>
          <a:bodyPr>
            <a:normAutofit fontScale="85000" lnSpcReduction="10000"/>
          </a:bodyPr>
          <a:lstStyle/>
          <a:p>
            <a:r>
              <a:rPr lang="en-US" dirty="0"/>
              <a:t>In late 19thC India, the </a:t>
            </a:r>
            <a:r>
              <a:rPr lang="en-US" altLang="zh-CN" dirty="0"/>
              <a:t>“Indian nation” came to be imagined, by and large, by the middle class</a:t>
            </a:r>
          </a:p>
          <a:p>
            <a:r>
              <a:rPr lang="en-US" dirty="0"/>
              <a:t>All varieties of Indian nationalisms (and plural is important) were a product of British rule....  Framed in RESPONSE to it, and most often WITHIN its INTELLECTUAL frameworks</a:t>
            </a:r>
            <a:endParaRPr lang="en-US" altLang="zh-CN" dirty="0"/>
          </a:p>
          <a:p>
            <a:r>
              <a:rPr lang="en-US" dirty="0"/>
              <a:t>Use institutions of British rule, press, railways, ASSOCIATIONS </a:t>
            </a:r>
          </a:p>
          <a:p>
            <a:r>
              <a:rPr lang="en-US" dirty="0"/>
              <a:t>Use their VOCABULARY (representation, democracy, self-government) and participate in ELECTIONS  </a:t>
            </a:r>
          </a:p>
          <a:p>
            <a:r>
              <a:rPr lang="en-US" dirty="0"/>
              <a:t>Not </a:t>
            </a:r>
            <a:r>
              <a:rPr lang="en-US" dirty="0" err="1"/>
              <a:t>ANTI-British</a:t>
            </a:r>
            <a:r>
              <a:rPr lang="en-US" dirty="0"/>
              <a:t>.  See themselves as mediators, Indian to British and vice versa</a:t>
            </a:r>
          </a:p>
          <a:p>
            <a:r>
              <a:rPr lang="en-US" dirty="0"/>
              <a:t>What is the result? Ridicule from British.  Kipling </a:t>
            </a:r>
            <a:r>
              <a:rPr lang="en-US" dirty="0" err="1"/>
              <a:t>e,g</a:t>
            </a:r>
            <a:r>
              <a:rPr lang="en-US" dirty="0"/>
              <a:t>., contrasts the western-educated “</a:t>
            </a:r>
            <a:r>
              <a:rPr lang="en-US" dirty="0" err="1"/>
              <a:t>babu</a:t>
            </a:r>
            <a:r>
              <a:rPr lang="en-US" dirty="0"/>
              <a:t>” with “real” Indians. Claims British better represent "real“ ordinary Indians and that western-educated Indians were  the exploiters</a:t>
            </a:r>
          </a:p>
          <a:p>
            <a:r>
              <a:rPr lang="en-US" dirty="0"/>
              <a:t>Also criticism from WITHIN the middle class, many AMBIGUOUS about a colonially-derived agenda </a:t>
            </a:r>
            <a:r>
              <a:rPr lang="en-US" b="1" dirty="0"/>
              <a:t> (see p. 135-136)</a:t>
            </a:r>
            <a:r>
              <a:rPr lang="en-US" dirty="0"/>
              <a:t> </a:t>
            </a:r>
          </a:p>
          <a:p>
            <a:r>
              <a:rPr lang="en-US" dirty="0"/>
              <a:t>Nationalisms negotiate this ambiguity</a:t>
            </a:r>
          </a:p>
        </p:txBody>
      </p:sp>
    </p:spTree>
    <p:extLst>
      <p:ext uri="{BB962C8B-B14F-4D97-AF65-F5344CB8AC3E}">
        <p14:creationId xmlns:p14="http://schemas.microsoft.com/office/powerpoint/2010/main" val="1010317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13000" r="-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7128"/>
          </a:xfrm>
        </p:spPr>
        <p:txBody>
          <a:bodyPr/>
          <a:lstStyle/>
          <a:p>
            <a:r>
              <a:rPr lang="en-US" dirty="0"/>
              <a:t>Indian Nationalisms</a:t>
            </a:r>
          </a:p>
        </p:txBody>
      </p:sp>
      <p:sp>
        <p:nvSpPr>
          <p:cNvPr id="3" name="Content Placeholder 2"/>
          <p:cNvSpPr>
            <a:spLocks noGrp="1"/>
          </p:cNvSpPr>
          <p:nvPr>
            <p:ph idx="1"/>
          </p:nvPr>
        </p:nvSpPr>
        <p:spPr>
          <a:xfrm>
            <a:off x="0" y="837128"/>
            <a:ext cx="9144000" cy="5885644"/>
          </a:xfrm>
        </p:spPr>
        <p:txBody>
          <a:bodyPr>
            <a:normAutofit fontScale="77500" lnSpcReduction="20000"/>
          </a:bodyPr>
          <a:lstStyle/>
          <a:p>
            <a:r>
              <a:rPr lang="en-US" sz="2800" b="1" i="1" dirty="0"/>
              <a:t>Keep in mind that not all ANTI-COLONIALISM is Nationalism and not all Nationalism is Anti Colonial! </a:t>
            </a:r>
            <a:endParaRPr lang="en-US" sz="2800" i="1" dirty="0"/>
          </a:p>
          <a:p>
            <a:pPr marL="0" indent="0">
              <a:buNone/>
            </a:pPr>
            <a:r>
              <a:rPr lang="en-US" dirty="0"/>
              <a:t>Focus on Middle Class Indians &amp; Nationalism</a:t>
            </a:r>
          </a:p>
          <a:p>
            <a:r>
              <a:rPr lang="en-US" dirty="0"/>
              <a:t>Colonial context critical, only BECAUSE of the colonial presence that Indian men felt compelled to redefine traditions or ask for a greater role in public and political affairs of India</a:t>
            </a:r>
          </a:p>
          <a:p>
            <a:r>
              <a:rPr lang="en-US" dirty="0"/>
              <a:t>After India officially became a part of the empire after 1857, Indians and British, were In theory, equal citizens of the empire</a:t>
            </a:r>
          </a:p>
          <a:p>
            <a:r>
              <a:rPr lang="en-US" dirty="0"/>
              <a:t>Through English education, young Indians were learning these ideas in their schools and colleges, imbibing ideas of equality, democracy and freedom, concepts they understood well but found lacking in their own environment.</a:t>
            </a:r>
          </a:p>
          <a:p>
            <a:r>
              <a:rPr lang="en-US" dirty="0"/>
              <a:t>Hence nationalisms, of different varieties</a:t>
            </a:r>
          </a:p>
          <a:p>
            <a:pPr marL="0" indent="0">
              <a:buNone/>
            </a:pPr>
            <a:r>
              <a:rPr lang="en-US" dirty="0"/>
              <a:t>CULTURAL NATIONALISM</a:t>
            </a:r>
          </a:p>
          <a:p>
            <a:pPr marL="0" indent="0">
              <a:buNone/>
            </a:pPr>
            <a:r>
              <a:rPr lang="en-US" dirty="0"/>
              <a:t>POLITICAL NATIONALISM</a:t>
            </a:r>
          </a:p>
          <a:p>
            <a:pPr marL="0" indent="0">
              <a:buNone/>
            </a:pPr>
            <a:r>
              <a:rPr lang="en-US" dirty="0"/>
              <a:t>RELIGIOUS NATIONALISM</a:t>
            </a:r>
          </a:p>
        </p:txBody>
      </p:sp>
    </p:spTree>
    <p:extLst>
      <p:ext uri="{BB962C8B-B14F-4D97-AF65-F5344CB8AC3E}">
        <p14:creationId xmlns:p14="http://schemas.microsoft.com/office/powerpoint/2010/main" val="380646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30310"/>
          </a:xfrm>
        </p:spPr>
        <p:txBody>
          <a:bodyPr>
            <a:normAutofit/>
          </a:bodyPr>
          <a:lstStyle/>
          <a:p>
            <a:r>
              <a:rPr lang="en-US" dirty="0"/>
              <a:t>Why Cultural Nationalism?</a:t>
            </a:r>
          </a:p>
        </p:txBody>
      </p:sp>
      <p:sp>
        <p:nvSpPr>
          <p:cNvPr id="3" name="Content Placeholder 2"/>
          <p:cNvSpPr>
            <a:spLocks noGrp="1"/>
          </p:cNvSpPr>
          <p:nvPr>
            <p:ph idx="1"/>
          </p:nvPr>
        </p:nvSpPr>
        <p:spPr>
          <a:xfrm>
            <a:off x="457200" y="1197736"/>
            <a:ext cx="8229600" cy="4928428"/>
          </a:xfrm>
        </p:spPr>
        <p:txBody>
          <a:bodyPr>
            <a:normAutofit fontScale="85000" lnSpcReduction="20000"/>
          </a:bodyPr>
          <a:lstStyle/>
          <a:p>
            <a:r>
              <a:rPr lang="en-US" dirty="0"/>
              <a:t>Whether modernizing or traditionalists, whether reforming or  revivalist, most of these were MIDDLE CLASS movements</a:t>
            </a:r>
          </a:p>
          <a:p>
            <a:r>
              <a:rPr lang="en-US" dirty="0"/>
              <a:t>In spheres of activities that Queens Proclamation of 1857 said the British would NOT interfere with.  Customs and Religions.</a:t>
            </a:r>
          </a:p>
          <a:p>
            <a:r>
              <a:rPr lang="en-US" dirty="0"/>
              <a:t>So, the so called </a:t>
            </a:r>
            <a:r>
              <a:rPr lang="en-US" altLang="zh-CN" dirty="0"/>
              <a:t>“middle class” make it their “own” and work on these “inner domains,” where they can:</a:t>
            </a:r>
          </a:p>
          <a:p>
            <a:pPr lvl="1"/>
            <a:r>
              <a:rPr lang="en-US" dirty="0"/>
              <a:t>Exercise authority, that they lack when they go into spheres dominated by British</a:t>
            </a:r>
          </a:p>
          <a:p>
            <a:pPr lvl="1"/>
            <a:r>
              <a:rPr lang="en-US" dirty="0"/>
              <a:t>Respond to the criticism from British and Indians, that they are not “authentically Indian” </a:t>
            </a:r>
          </a:p>
          <a:p>
            <a:pPr lvl="1"/>
            <a:r>
              <a:rPr lang="en-US" dirty="0"/>
              <a:t>Seek to create a stronger </a:t>
            </a:r>
            <a:r>
              <a:rPr lang="en-US" altLang="zh-CN" dirty="0"/>
              <a:t>“nation” by strengthening what they see as its components, social mores and practices</a:t>
            </a:r>
          </a:p>
          <a:p>
            <a:endParaRPr lang="en-US" dirty="0"/>
          </a:p>
        </p:txBody>
      </p:sp>
    </p:spTree>
    <p:extLst>
      <p:ext uri="{BB962C8B-B14F-4D97-AF65-F5344CB8AC3E}">
        <p14:creationId xmlns:p14="http://schemas.microsoft.com/office/powerpoint/2010/main" val="143358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Nationalism</a:t>
            </a:r>
          </a:p>
        </p:txBody>
      </p:sp>
      <p:sp>
        <p:nvSpPr>
          <p:cNvPr id="3" name="Content Placeholder 2"/>
          <p:cNvSpPr>
            <a:spLocks noGrp="1"/>
          </p:cNvSpPr>
          <p:nvPr>
            <p:ph idx="1"/>
          </p:nvPr>
        </p:nvSpPr>
        <p:spPr>
          <a:xfrm>
            <a:off x="128789" y="1171978"/>
            <a:ext cx="9015211" cy="5686022"/>
          </a:xfrm>
        </p:spPr>
        <p:txBody>
          <a:bodyPr>
            <a:normAutofit fontScale="85000" lnSpcReduction="10000"/>
          </a:bodyPr>
          <a:lstStyle/>
          <a:p>
            <a:r>
              <a:rPr lang="en-US" dirty="0"/>
              <a:t>Variety of reform efforts, with middle class leadership sought to INSTRUCT and REFORM Indian society. Details on pp. 137-44</a:t>
            </a:r>
          </a:p>
          <a:p>
            <a:r>
              <a:rPr lang="en-US" dirty="0"/>
              <a:t>Various “</a:t>
            </a:r>
            <a:r>
              <a:rPr lang="en-US" altLang="zh-CN" dirty="0" err="1"/>
              <a:t>sabhas</a:t>
            </a:r>
            <a:r>
              <a:rPr lang="en-US" altLang="zh-CN" dirty="0"/>
              <a:t>”  of castes trying to get ranked “higher” via Census </a:t>
            </a:r>
            <a:r>
              <a:rPr lang="en-US" dirty="0"/>
              <a:t>(see </a:t>
            </a:r>
            <a:r>
              <a:rPr lang="en-US" dirty="0" err="1"/>
              <a:t>pg</a:t>
            </a:r>
            <a:r>
              <a:rPr lang="en-US" dirty="0"/>
              <a:t> 138) </a:t>
            </a:r>
            <a:endParaRPr lang="en-US" altLang="zh-CN" dirty="0"/>
          </a:p>
          <a:p>
            <a:r>
              <a:rPr lang="en-US" altLang="zh-CN" dirty="0" err="1"/>
              <a:t>Jyotiba</a:t>
            </a:r>
            <a:r>
              <a:rPr lang="en-US" altLang="zh-CN" dirty="0"/>
              <a:t> </a:t>
            </a:r>
            <a:r>
              <a:rPr lang="en-US" altLang="zh-CN" dirty="0" err="1"/>
              <a:t>Phule's</a:t>
            </a:r>
            <a:r>
              <a:rPr lang="en-US" altLang="zh-CN" dirty="0"/>
              <a:t> Satya </a:t>
            </a:r>
            <a:r>
              <a:rPr lang="en-US" altLang="zh-CN" dirty="0" err="1"/>
              <a:t>Shodhak</a:t>
            </a:r>
            <a:r>
              <a:rPr lang="en-US" altLang="zh-CN" dirty="0"/>
              <a:t> </a:t>
            </a:r>
            <a:r>
              <a:rPr lang="en-US" altLang="zh-CN" dirty="0" err="1"/>
              <a:t>Samaj</a:t>
            </a:r>
            <a:r>
              <a:rPr lang="en-US" altLang="zh-CN" dirty="0"/>
              <a:t> quite different</a:t>
            </a:r>
            <a:r>
              <a:rPr lang="en-US" dirty="0"/>
              <a:t> ( see p. 141) </a:t>
            </a:r>
            <a:endParaRPr lang="en-US" altLang="zh-CN" dirty="0"/>
          </a:p>
          <a:p>
            <a:r>
              <a:rPr lang="en-US" dirty="0" err="1"/>
              <a:t>Bramho</a:t>
            </a:r>
            <a:r>
              <a:rPr lang="en-US" dirty="0"/>
              <a:t> </a:t>
            </a:r>
            <a:r>
              <a:rPr lang="en-US" dirty="0" err="1"/>
              <a:t>Samaj</a:t>
            </a:r>
            <a:r>
              <a:rPr lang="en-US" dirty="0"/>
              <a:t> (earlier)  now ARYA SAMAJ , (141-42), Sikhs and the KHALSA movement, among Muslims </a:t>
            </a:r>
            <a:r>
              <a:rPr lang="en-US" dirty="0" err="1"/>
              <a:t>Deobandis</a:t>
            </a:r>
            <a:r>
              <a:rPr lang="en-US" dirty="0"/>
              <a:t> (143-44) </a:t>
            </a:r>
          </a:p>
          <a:p>
            <a:r>
              <a:rPr lang="en-US" dirty="0"/>
              <a:t>LANGUAGE issues Hindi Urdu  (and in southern India, TAMIL)</a:t>
            </a:r>
          </a:p>
          <a:p>
            <a:r>
              <a:rPr lang="en-US" b="1" i="1" dirty="0"/>
              <a:t>Note </a:t>
            </a:r>
            <a:r>
              <a:rPr lang="en-US" dirty="0"/>
              <a:t>the extent to which ALL these reforms focus on culture, religion, the family, and particularly, on WOMEN</a:t>
            </a:r>
          </a:p>
        </p:txBody>
      </p:sp>
    </p:spTree>
    <p:extLst>
      <p:ext uri="{BB962C8B-B14F-4D97-AF65-F5344CB8AC3E}">
        <p14:creationId xmlns:p14="http://schemas.microsoft.com/office/powerpoint/2010/main" val="2473492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alphaModFix amt="27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8794"/>
          </a:xfrm>
        </p:spPr>
        <p:txBody>
          <a:bodyPr>
            <a:normAutofit/>
          </a:bodyPr>
          <a:lstStyle/>
          <a:p>
            <a:r>
              <a:rPr lang="en-US" dirty="0"/>
              <a:t>Some points to note</a:t>
            </a:r>
          </a:p>
        </p:txBody>
      </p:sp>
      <p:sp>
        <p:nvSpPr>
          <p:cNvPr id="3" name="Content Placeholder 2"/>
          <p:cNvSpPr>
            <a:spLocks noGrp="1"/>
          </p:cNvSpPr>
          <p:nvPr>
            <p:ph idx="1"/>
          </p:nvPr>
        </p:nvSpPr>
        <p:spPr>
          <a:xfrm>
            <a:off x="180303" y="862886"/>
            <a:ext cx="8796271" cy="5995114"/>
          </a:xfrm>
          <a:noFill/>
        </p:spPr>
        <p:txBody>
          <a:bodyPr>
            <a:normAutofit fontScale="85000" lnSpcReduction="20000"/>
          </a:bodyPr>
          <a:lstStyle/>
          <a:p>
            <a:r>
              <a:rPr lang="en-US" dirty="0"/>
              <a:t>Although claiming to make “India” or “Bengal” or “Hindus” or “Muslims” or particular castes stronger, middle class cultural nationalists were IMAGINING the nation </a:t>
            </a:r>
            <a:r>
              <a:rPr lang="en-US" i="1" dirty="0"/>
              <a:t>in their own image</a:t>
            </a:r>
          </a:p>
          <a:p>
            <a:r>
              <a:rPr lang="en-US" dirty="0"/>
              <a:t>Whether modernizing or traditionalists, whether reforming or  revivalist, most of these were MIDDLE CLASS movements. To compensate for their INABILITIES in the sphere of politics that they turn to CONTROL and INSTRUCT in everyday domains of people</a:t>
            </a:r>
            <a:r>
              <a:rPr lang="en-US" altLang="zh-CN" dirty="0"/>
              <a:t>’s life</a:t>
            </a:r>
          </a:p>
          <a:p>
            <a:r>
              <a:rPr lang="en-US" dirty="0"/>
              <a:t>Once CULTURAL nationalism enters the sphere of POLITICS (something already been defined in religious terms </a:t>
            </a:r>
            <a:r>
              <a:rPr lang="en-US" b="1" i="1" dirty="0"/>
              <a:t>by the colonial state</a:t>
            </a:r>
            <a:r>
              <a:rPr lang="en-US" dirty="0"/>
              <a:t>) there is a FUNDAMENTAL shift</a:t>
            </a:r>
          </a:p>
          <a:p>
            <a:r>
              <a:rPr lang="en-US" dirty="0"/>
              <a:t>CULTURAL nationalism saw growth of communities (caste or religious) as COMPLEMENTARY </a:t>
            </a:r>
          </a:p>
          <a:p>
            <a:r>
              <a:rPr lang="en-US" dirty="0"/>
              <a:t>Under politics, this gives way to RELIGIOUS nationalism that sees communities in COMPETITION with each other</a:t>
            </a:r>
          </a:p>
          <a:p>
            <a:endParaRPr lang="en-US" dirty="0"/>
          </a:p>
        </p:txBody>
      </p:sp>
    </p:spTree>
    <p:extLst>
      <p:ext uri="{BB962C8B-B14F-4D97-AF65-F5344CB8AC3E}">
        <p14:creationId xmlns:p14="http://schemas.microsoft.com/office/powerpoint/2010/main" val="193872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and Nationalism</a:t>
            </a:r>
          </a:p>
        </p:txBody>
      </p:sp>
      <p:sp>
        <p:nvSpPr>
          <p:cNvPr id="3" name="Content Placeholder 2"/>
          <p:cNvSpPr>
            <a:spLocks noGrp="1"/>
          </p:cNvSpPr>
          <p:nvPr>
            <p:ph idx="1"/>
          </p:nvPr>
        </p:nvSpPr>
        <p:spPr>
          <a:xfrm>
            <a:off x="0" y="1091382"/>
            <a:ext cx="9144000" cy="5766618"/>
          </a:xfrm>
        </p:spPr>
        <p:txBody>
          <a:bodyPr>
            <a:normAutofit fontScale="85000" lnSpcReduction="20000"/>
          </a:bodyPr>
          <a:lstStyle/>
          <a:p>
            <a:r>
              <a:rPr lang="en-US" dirty="0"/>
              <a:t>WOMEN become particularly important </a:t>
            </a:r>
            <a:r>
              <a:rPr lang="en-US" i="1" dirty="0"/>
              <a:t>symbols</a:t>
            </a:r>
            <a:r>
              <a:rPr lang="en-US" dirty="0"/>
              <a:t> of cultural nationalist identity</a:t>
            </a:r>
          </a:p>
          <a:p>
            <a:r>
              <a:rPr lang="en-US" dirty="0"/>
              <a:t>WHY?</a:t>
            </a:r>
          </a:p>
          <a:p>
            <a:pPr marL="457200" lvl="1" indent="0">
              <a:buNone/>
            </a:pPr>
            <a:r>
              <a:rPr lang="en-US" dirty="0"/>
              <a:t>1. RESPONSE to British who had claimed western civilization superior because it treated women better. Lot of examples, from SATI to POLYGAMY</a:t>
            </a:r>
          </a:p>
          <a:p>
            <a:pPr lvl="1"/>
            <a:r>
              <a:rPr lang="en-US" dirty="0"/>
              <a:t>Purity of women an OLD “boundary marker”  (for British as much as Indians, between castes and communities and between nations/civilizations)</a:t>
            </a:r>
          </a:p>
          <a:p>
            <a:pPr lvl="1"/>
            <a:r>
              <a:rPr lang="en-US" dirty="0"/>
              <a:t>Part of the “inner domain” of cultural identity still open to nationalist men to control</a:t>
            </a:r>
          </a:p>
          <a:p>
            <a:pPr lvl="1"/>
            <a:r>
              <a:rPr lang="en-US" dirty="0"/>
              <a:t>Until their voices begun to be heard in the 20thC, women were merely the “stage” or “ground” on which male colonists and nationalists debate between and among themselves</a:t>
            </a:r>
          </a:p>
          <a:p>
            <a:pPr marL="457200" lvl="1" indent="0">
              <a:buNone/>
            </a:pPr>
            <a:r>
              <a:rPr lang="en-US" dirty="0"/>
              <a:t>2. Another important reason: fear of losing control of women. New circumstances, travel away from traditional families for work, less control over women and home.  Fear of new ideas.</a:t>
            </a:r>
          </a:p>
        </p:txBody>
      </p:sp>
    </p:spTree>
    <p:extLst>
      <p:ext uri="{BB962C8B-B14F-4D97-AF65-F5344CB8AC3E}">
        <p14:creationId xmlns:p14="http://schemas.microsoft.com/office/powerpoint/2010/main" val="870816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Recasting Women	</a:t>
            </a:r>
          </a:p>
        </p:txBody>
      </p:sp>
      <p:sp>
        <p:nvSpPr>
          <p:cNvPr id="3" name="Content Placeholder 2"/>
          <p:cNvSpPr>
            <a:spLocks noGrp="1"/>
          </p:cNvSpPr>
          <p:nvPr>
            <p:ph idx="1"/>
          </p:nvPr>
        </p:nvSpPr>
        <p:spPr>
          <a:xfrm>
            <a:off x="176981" y="1253614"/>
            <a:ext cx="8967019" cy="5309418"/>
          </a:xfrm>
        </p:spPr>
        <p:txBody>
          <a:bodyPr>
            <a:normAutofit lnSpcReduction="10000"/>
          </a:bodyPr>
          <a:lstStyle/>
          <a:p>
            <a:r>
              <a:rPr lang="en-US" dirty="0"/>
              <a:t>Middle class nationalist men, across religious boundaries, sought to create a “new woman”</a:t>
            </a:r>
          </a:p>
          <a:p>
            <a:r>
              <a:rPr lang="en-US" dirty="0"/>
              <a:t>Spurt in the publication of “advice to women” written by men such as </a:t>
            </a:r>
            <a:r>
              <a:rPr lang="en-US" dirty="0" err="1"/>
              <a:t>Thanawi’s</a:t>
            </a:r>
            <a:r>
              <a:rPr lang="en-US" dirty="0"/>
              <a:t> </a:t>
            </a:r>
            <a:r>
              <a:rPr lang="en-US" i="1" dirty="0" err="1"/>
              <a:t>Bishishti</a:t>
            </a:r>
            <a:r>
              <a:rPr lang="en-US" i="1" dirty="0"/>
              <a:t> </a:t>
            </a:r>
            <a:r>
              <a:rPr lang="en-US" i="1" dirty="0" err="1"/>
              <a:t>Zewar</a:t>
            </a:r>
            <a:r>
              <a:rPr lang="en-US" i="1" dirty="0"/>
              <a:t> (146)</a:t>
            </a:r>
            <a:r>
              <a:rPr lang="en-US" dirty="0"/>
              <a:t> or novels e.g., </a:t>
            </a:r>
            <a:r>
              <a:rPr lang="en-US" dirty="0" err="1"/>
              <a:t>Nazir</a:t>
            </a:r>
            <a:r>
              <a:rPr lang="en-US" dirty="0"/>
              <a:t> Ahmad’s </a:t>
            </a:r>
            <a:r>
              <a:rPr lang="en-US" i="1" dirty="0"/>
              <a:t>Bride’s Mirror</a:t>
            </a:r>
            <a:r>
              <a:rPr lang="en-US" dirty="0"/>
              <a:t> </a:t>
            </a:r>
          </a:p>
          <a:p>
            <a:r>
              <a:rPr lang="en-US" dirty="0"/>
              <a:t>These reinforced new ideas of domesticity, education, efficient managing of households.  New word, “</a:t>
            </a:r>
            <a:r>
              <a:rPr lang="en-US" dirty="0" err="1"/>
              <a:t>grihalakshmi</a:t>
            </a:r>
            <a:r>
              <a:rPr lang="en-US" dirty="0"/>
              <a:t>” (goddess of the home)</a:t>
            </a:r>
          </a:p>
          <a:p>
            <a:r>
              <a:rPr lang="en-US" dirty="0"/>
              <a:t>A clear CLASS element to this project too, as they sought to draw clear boundaries between “middle class” and lower class women</a:t>
            </a:r>
          </a:p>
        </p:txBody>
      </p:sp>
    </p:spTree>
    <p:extLst>
      <p:ext uri="{BB962C8B-B14F-4D97-AF65-F5344CB8AC3E}">
        <p14:creationId xmlns:p14="http://schemas.microsoft.com/office/powerpoint/2010/main" val="1200319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1899</TotalTime>
  <Words>2932</Words>
  <Application>Microsoft Office PowerPoint</Application>
  <PresentationFormat>On-screen Show (4:3)</PresentationFormat>
  <Paragraphs>165</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宋体</vt:lpstr>
      <vt:lpstr>Arial</vt:lpstr>
      <vt:lpstr>Calibri</vt:lpstr>
      <vt:lpstr>Office Theme</vt:lpstr>
      <vt:lpstr>1_Office Theme</vt:lpstr>
      <vt:lpstr>Nationalism in India</vt:lpstr>
      <vt:lpstr>Nations</vt:lpstr>
      <vt:lpstr>Middle Class and Nationalism</vt:lpstr>
      <vt:lpstr>Indian Nationalisms</vt:lpstr>
      <vt:lpstr>Why Cultural Nationalism?</vt:lpstr>
      <vt:lpstr>Cultural Nationalism</vt:lpstr>
      <vt:lpstr>Some points to note</vt:lpstr>
      <vt:lpstr>Gender and Nationalism</vt:lpstr>
      <vt:lpstr>Recasting Women </vt:lpstr>
      <vt:lpstr>Sumanta Bannerjee and Bhadramahila (respectable woman)</vt:lpstr>
      <vt:lpstr>Women Speak Back</vt:lpstr>
      <vt:lpstr>Gender, Class and Nation</vt:lpstr>
      <vt:lpstr>SULTANA’S DREAM (SD)</vt:lpstr>
      <vt:lpstr>Masculinity and Nationalism </vt:lpstr>
      <vt:lpstr>Political Nationalism</vt:lpstr>
      <vt:lpstr>MODERATE NATIONALISM:</vt:lpstr>
      <vt:lpstr>“EXTREMISTS”  </vt:lpstr>
      <vt:lpstr>RELIGION and NATIONALISM</vt:lpstr>
      <vt:lpstr>Religious Nationalism</vt:lpstr>
      <vt:lpstr>Religious Divisions in Nationalism</vt:lpstr>
      <vt:lpstr>Limitations Revealed: Partition of Bengal </vt:lpstr>
      <vt:lpstr>Limitations : Religion and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Colonialism, Reform, and Nationalism</dc:title>
  <dc:creator>Sanjay Joshi</dc:creator>
  <cp:lastModifiedBy>Sanjay Joshi</cp:lastModifiedBy>
  <cp:revision>76</cp:revision>
  <dcterms:created xsi:type="dcterms:W3CDTF">2016-03-21T23:02:00Z</dcterms:created>
  <dcterms:modified xsi:type="dcterms:W3CDTF">2023-10-02T19:33:12Z</dcterms:modified>
</cp:coreProperties>
</file>