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85" r:id="rId5"/>
    <p:sldId id="283" r:id="rId6"/>
    <p:sldId id="287" r:id="rId7"/>
    <p:sldId id="288" r:id="rId8"/>
    <p:sldId id="274" r:id="rId9"/>
    <p:sldId id="284" r:id="rId10"/>
    <p:sldId id="275" r:id="rId11"/>
    <p:sldId id="276" r:id="rId12"/>
    <p:sldId id="279" r:id="rId13"/>
    <p:sldId id="280"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7AA265-6C0B-4430-A52C-E967EA22CC3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210562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AA265-6C0B-4430-A52C-E967EA22CC3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320353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AA265-6C0B-4430-A52C-E967EA22CC3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354649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AA265-6C0B-4430-A52C-E967EA22CC3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56469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7AA265-6C0B-4430-A52C-E967EA22CC3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198110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7AA265-6C0B-4430-A52C-E967EA22CC3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144828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7AA265-6C0B-4430-A52C-E967EA22CC3A}"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241280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7AA265-6C0B-4430-A52C-E967EA22CC3A}"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308539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AA265-6C0B-4430-A52C-E967EA22CC3A}"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154064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AA265-6C0B-4430-A52C-E967EA22CC3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95632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AA265-6C0B-4430-A52C-E967EA22CC3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285595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AA265-6C0B-4430-A52C-E967EA22CC3A}" type="datetimeFigureOut">
              <a:rPr lang="en-US" smtClean="0"/>
              <a:t>4/3/2023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8BA8-1F12-4A3C-A820-4FFC791506B1}" type="slidenum">
              <a:rPr lang="en-US" smtClean="0"/>
              <a:t>‹#›</a:t>
            </a:fld>
            <a:endParaRPr lang="en-US"/>
          </a:p>
        </p:txBody>
      </p:sp>
    </p:spTree>
    <p:extLst>
      <p:ext uri="{BB962C8B-B14F-4D97-AF65-F5344CB8AC3E}">
        <p14:creationId xmlns:p14="http://schemas.microsoft.com/office/powerpoint/2010/main" val="2250596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mithsonianmag.com/videos/category/arts-culture/the-worlds-first-yoga-film/?jwsource=c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3.amazonaws.com/saada-online/objects/2012-00/item-s236-1945-04-26-map-001.jpg" TargetMode="External"/><Relationship Id="rId2" Type="http://schemas.openxmlformats.org/officeDocument/2006/relationships/hyperlink" Target="https://www.saada.org/item/20111122-470"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onlinelibrary.wiley.com/doi/full/10.1111/jpcu.12295"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www.youtube.com/watch?v=WQHaglomIU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ndtvimg.com/2022-09/3ln6tu7o_mamata-banerjee-pti_625x300_08_September_22.jpg?im=Resize=(1230,900)" TargetMode="External"/><Relationship Id="rId3" Type="http://schemas.openxmlformats.org/officeDocument/2006/relationships/image" Target="../media/image4.png"/><Relationship Id="rId7" Type="http://schemas.openxmlformats.org/officeDocument/2006/relationships/hyperlink" Target="https://images.livemint.com/rf/Image-621x414/LiveMint/Period2/2016/12/06/Photos/Processed/jaya-kzvC--621x414@LiveMint.jp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hips.hearstapps.com/hmg-prod/images/indira_gandhi_profile_photo.jpg" TargetMode="External"/><Relationship Id="rId11" Type="http://schemas.openxmlformats.org/officeDocument/2006/relationships/hyperlink" Target="https://kaya.com/books/migritude/" TargetMode="External"/><Relationship Id="rId5" Type="http://schemas.openxmlformats.org/officeDocument/2006/relationships/hyperlink" Target="https://static01.nyt.com/images/2014/01/12/world/bull-bangladesh1/bull-bangladesh1-articleLarge-v2.jpg?quality=75&amp;auto=webp&amp;disable=upscale" TargetMode="External"/><Relationship Id="rId10" Type="http://schemas.openxmlformats.org/officeDocument/2006/relationships/hyperlink" Target="http://www.vam.ac.uk/content/articles/f/fashioning-diaspora-space/" TargetMode="External"/><Relationship Id="rId4" Type="http://schemas.openxmlformats.org/officeDocument/2006/relationships/hyperlink" Target="https://pbs.twimg.com/media/A-WdLvHCQAIjKlr.jpg" TargetMode="External"/><Relationship Id="rId9" Type="http://schemas.openxmlformats.org/officeDocument/2006/relationships/hyperlink" Target="https://www.vervemagazine.in/people/tanya-rawal-saree-not-sorr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7675"/>
            <a:ext cx="6276975" cy="3062287"/>
          </a:xfrm>
        </p:spPr>
        <p:txBody>
          <a:bodyPr>
            <a:normAutofit fontScale="90000"/>
          </a:bodyPr>
          <a:lstStyle/>
          <a:p>
            <a:r>
              <a:rPr lang="en-US" b="1" dirty="0"/>
              <a:t>The Enduring Outsider:  Dress and Belonging in the Life of Mari Sommerville </a:t>
            </a:r>
          </a:p>
        </p:txBody>
      </p:sp>
      <p:sp>
        <p:nvSpPr>
          <p:cNvPr id="3" name="Subtitle 2"/>
          <p:cNvSpPr>
            <a:spLocks noGrp="1"/>
          </p:cNvSpPr>
          <p:nvPr>
            <p:ph type="subTitle" idx="1"/>
          </p:nvPr>
        </p:nvSpPr>
        <p:spPr>
          <a:xfrm>
            <a:off x="2672179" y="4128116"/>
            <a:ext cx="4616388" cy="1526959"/>
          </a:xfrm>
        </p:spPr>
        <p:txBody>
          <a:bodyPr>
            <a:normAutofit fontScale="92500" lnSpcReduction="10000"/>
          </a:bodyPr>
          <a:lstStyle/>
          <a:p>
            <a:r>
              <a:rPr lang="en-US" sz="3600" dirty="0"/>
              <a:t>Sanjay Joshi, Northern Arizona University</a:t>
            </a:r>
          </a:p>
          <a:p>
            <a:r>
              <a:rPr lang="en-US" sz="3600" dirty="0"/>
              <a:t>AAAS April 8, 2023</a:t>
            </a:r>
          </a:p>
        </p:txBody>
      </p:sp>
      <p:pic>
        <p:nvPicPr>
          <p:cNvPr id="4" name="Picture 3">
            <a:extLst>
              <a:ext uri="{FF2B5EF4-FFF2-40B4-BE49-F238E27FC236}">
                <a16:creationId xmlns:a16="http://schemas.microsoft.com/office/drawing/2014/main" id="{EDFB5E10-0B78-174E-F3A0-05BC4891FE07}"/>
              </a:ext>
            </a:extLst>
          </p:cNvPr>
          <p:cNvPicPr>
            <a:picLocks noChangeAspect="1"/>
          </p:cNvPicPr>
          <p:nvPr/>
        </p:nvPicPr>
        <p:blipFill>
          <a:blip r:embed="rId2"/>
          <a:stretch>
            <a:fillRect/>
          </a:stretch>
        </p:blipFill>
        <p:spPr>
          <a:xfrm>
            <a:off x="8509101" y="895179"/>
            <a:ext cx="3517697" cy="5413717"/>
          </a:xfrm>
          <a:prstGeom prst="rect">
            <a:avLst/>
          </a:prstGeom>
        </p:spPr>
      </p:pic>
    </p:spTree>
    <p:extLst>
      <p:ext uri="{BB962C8B-B14F-4D97-AF65-F5344CB8AC3E}">
        <p14:creationId xmlns:p14="http://schemas.microsoft.com/office/powerpoint/2010/main" val="34084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Fascination with the “Exotic East”</a:t>
            </a:r>
          </a:p>
        </p:txBody>
      </p:sp>
      <p:sp>
        <p:nvSpPr>
          <p:cNvPr id="3" name="Content Placeholder 2"/>
          <p:cNvSpPr>
            <a:spLocks noGrp="1"/>
          </p:cNvSpPr>
          <p:nvPr>
            <p:ph idx="1"/>
          </p:nvPr>
        </p:nvSpPr>
        <p:spPr>
          <a:xfrm>
            <a:off x="733425" y="1543050"/>
            <a:ext cx="11334749" cy="5132590"/>
          </a:xfrm>
        </p:spPr>
        <p:txBody>
          <a:bodyPr/>
          <a:lstStyle/>
          <a:p>
            <a:r>
              <a:rPr lang="en-US" dirty="0"/>
              <a:t>Popularity of “Gurus” or interest in “wisdom of the east” goes back to at least the 19</a:t>
            </a:r>
            <a:r>
              <a:rPr lang="en-US" baseline="30000" dirty="0"/>
              <a:t>th</a:t>
            </a:r>
            <a:r>
              <a:rPr lang="en-US" dirty="0"/>
              <a:t> Century.  </a:t>
            </a:r>
          </a:p>
          <a:p>
            <a:r>
              <a:rPr lang="en-US" dirty="0"/>
              <a:t>Exoticism was marketable.  Thomas Edison’s 1902 “</a:t>
            </a:r>
            <a:r>
              <a:rPr lang="en-US" dirty="0">
                <a:hlinkClick r:id="rId2"/>
              </a:rPr>
              <a:t>Hindoo Fakir</a:t>
            </a:r>
            <a:r>
              <a:rPr lang="en-US" dirty="0"/>
              <a:t>” (interestingly termed the “world’s first yoga film” by the  Smithsonian!)</a:t>
            </a:r>
          </a:p>
          <a:p>
            <a:r>
              <a:rPr lang="en-US" dirty="0"/>
              <a:t>Radio drama </a:t>
            </a:r>
            <a:r>
              <a:rPr lang="en-US" i="1" dirty="0" err="1"/>
              <a:t>Chandu</a:t>
            </a:r>
            <a:r>
              <a:rPr lang="en-US" i="1" dirty="0"/>
              <a:t> the Magician </a:t>
            </a:r>
            <a:r>
              <a:rPr lang="en-US" dirty="0"/>
              <a:t>1930s </a:t>
            </a:r>
          </a:p>
          <a:p>
            <a:r>
              <a:rPr lang="en-US" dirty="0"/>
              <a:t>And the success of </a:t>
            </a:r>
            <a:r>
              <a:rPr lang="en-US" dirty="0" err="1"/>
              <a:t>Korla</a:t>
            </a:r>
            <a:r>
              <a:rPr lang="en-US" dirty="0"/>
              <a:t> Pandit in the 1950s</a:t>
            </a:r>
          </a:p>
          <a:p>
            <a:pPr marL="0" indent="0">
              <a:buNone/>
            </a:pPr>
            <a:r>
              <a:rPr lang="en-US" dirty="0"/>
              <a:t>(more on that in a bit!)</a:t>
            </a:r>
          </a:p>
        </p:txBody>
      </p:sp>
      <p:pic>
        <p:nvPicPr>
          <p:cNvPr id="4" name="Picture 3"/>
          <p:cNvPicPr>
            <a:picLocks noChangeAspect="1"/>
          </p:cNvPicPr>
          <p:nvPr/>
        </p:nvPicPr>
        <p:blipFill>
          <a:blip r:embed="rId3"/>
          <a:stretch>
            <a:fillRect/>
          </a:stretch>
        </p:blipFill>
        <p:spPr>
          <a:xfrm>
            <a:off x="5198768" y="4483008"/>
            <a:ext cx="2192632" cy="2192632"/>
          </a:xfrm>
          <a:prstGeom prst="rect">
            <a:avLst/>
          </a:prstGeom>
        </p:spPr>
      </p:pic>
      <p:pic>
        <p:nvPicPr>
          <p:cNvPr id="5" name="Picture 4"/>
          <p:cNvPicPr>
            <a:picLocks noChangeAspect="1"/>
          </p:cNvPicPr>
          <p:nvPr/>
        </p:nvPicPr>
        <p:blipFill>
          <a:blip r:embed="rId4"/>
          <a:stretch>
            <a:fillRect/>
          </a:stretch>
        </p:blipFill>
        <p:spPr>
          <a:xfrm>
            <a:off x="8109104" y="3429000"/>
            <a:ext cx="3865109" cy="2171700"/>
          </a:xfrm>
          <a:prstGeom prst="rect">
            <a:avLst/>
          </a:prstGeom>
        </p:spPr>
      </p:pic>
    </p:spTree>
    <p:extLst>
      <p:ext uri="{BB962C8B-B14F-4D97-AF65-F5344CB8AC3E}">
        <p14:creationId xmlns:p14="http://schemas.microsoft.com/office/powerpoint/2010/main" val="49260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Fascination Coexisted with Antagonism</a:t>
            </a:r>
          </a:p>
        </p:txBody>
      </p:sp>
      <p:sp>
        <p:nvSpPr>
          <p:cNvPr id="4" name="Content Placeholder 3"/>
          <p:cNvSpPr>
            <a:spLocks noGrp="1"/>
          </p:cNvSpPr>
          <p:nvPr>
            <p:ph sz="half" idx="1"/>
          </p:nvPr>
        </p:nvSpPr>
        <p:spPr>
          <a:xfrm>
            <a:off x="1" y="1757780"/>
            <a:ext cx="6853560" cy="5100220"/>
          </a:xfrm>
        </p:spPr>
        <p:txBody>
          <a:bodyPr>
            <a:normAutofit fontScale="85000" lnSpcReduction="10000"/>
          </a:bodyPr>
          <a:lstStyle/>
          <a:p>
            <a:r>
              <a:rPr lang="en-US" dirty="0"/>
              <a:t>Migration of Sikh farmers to California early 20thC</a:t>
            </a:r>
          </a:p>
          <a:p>
            <a:r>
              <a:rPr lang="en-US" dirty="0">
                <a:hlinkClick r:id="rId2"/>
              </a:rPr>
              <a:t>Bellingham Anti Hindu Riots </a:t>
            </a:r>
            <a:r>
              <a:rPr lang="en-US" dirty="0"/>
              <a:t>of 1907 in WA</a:t>
            </a:r>
          </a:p>
          <a:p>
            <a:r>
              <a:rPr lang="en-US" dirty="0"/>
              <a:t>In 1917, the US Congress passed an immigration act which restricted migrants from the "</a:t>
            </a:r>
            <a:r>
              <a:rPr lang="en-US" dirty="0">
                <a:hlinkClick r:id="rId3"/>
              </a:rPr>
              <a:t>Asiatic Barred Zone</a:t>
            </a:r>
            <a:r>
              <a:rPr lang="en-US" dirty="0"/>
              <a:t>“ included all of South Asia</a:t>
            </a:r>
          </a:p>
          <a:p>
            <a:r>
              <a:rPr lang="en-US" dirty="0"/>
              <a:t>1923 </a:t>
            </a:r>
            <a:r>
              <a:rPr lang="en-US" i="1" dirty="0"/>
              <a:t>United States vs Bhagat Singh Thind </a:t>
            </a:r>
            <a:r>
              <a:rPr lang="en-US" dirty="0"/>
              <a:t>denied “Hindus” the right to naturalize, saying, </a:t>
            </a:r>
            <a:r>
              <a:rPr lang="en-US" sz="3100" dirty="0"/>
              <a:t>“It is a matter of familiar observation and knowledge that the physical group characteristics of the Hindus renders them readily distinguishable from the various groups of persons in this country commonly recognized as white”</a:t>
            </a:r>
          </a:p>
          <a:p>
            <a:r>
              <a:rPr lang="en-US" sz="3100" dirty="0"/>
              <a:t>Legislation in 1952 and 1965 reversed the most obvious racial quotas</a:t>
            </a:r>
          </a:p>
        </p:txBody>
      </p:sp>
      <p:sp>
        <p:nvSpPr>
          <p:cNvPr id="5" name="Content Placeholder 4"/>
          <p:cNvSpPr>
            <a:spLocks noGrp="1"/>
          </p:cNvSpPr>
          <p:nvPr>
            <p:ph sz="half" idx="2"/>
          </p:nvPr>
        </p:nvSpPr>
        <p:spPr>
          <a:xfrm>
            <a:off x="6782540" y="1825624"/>
            <a:ext cx="4731798" cy="5032375"/>
          </a:xfrm>
        </p:spPr>
        <p:txBody>
          <a:bodyPr>
            <a:normAutofit fontScale="85000" lnSpcReduction="10000"/>
          </a:bodyPr>
          <a:lstStyle/>
          <a:p>
            <a:r>
              <a:rPr lang="en-US" i="1" dirty="0"/>
              <a:t>Puget Sound  American </a:t>
            </a:r>
            <a:r>
              <a:rPr lang="en-US" dirty="0"/>
              <a:t>Sept 16, 1906</a:t>
            </a:r>
            <a:endParaRPr lang="en-US" i="1" dirty="0"/>
          </a:p>
          <a:p>
            <a:pPr marL="0" indent="0">
              <a:buNone/>
            </a:pPr>
            <a:endParaRPr lang="en-US" dirty="0"/>
          </a:p>
          <a:p>
            <a:endParaRPr lang="en-US" dirty="0"/>
          </a:p>
        </p:txBody>
      </p:sp>
      <p:pic>
        <p:nvPicPr>
          <p:cNvPr id="7" name="Picture 6"/>
          <p:cNvPicPr>
            <a:picLocks noChangeAspect="1"/>
          </p:cNvPicPr>
          <p:nvPr/>
        </p:nvPicPr>
        <p:blipFill>
          <a:blip r:embed="rId4"/>
          <a:stretch>
            <a:fillRect/>
          </a:stretch>
        </p:blipFill>
        <p:spPr>
          <a:xfrm>
            <a:off x="7228923" y="2442723"/>
            <a:ext cx="4285415" cy="4415276"/>
          </a:xfrm>
          <a:prstGeom prst="rect">
            <a:avLst/>
          </a:prstGeom>
        </p:spPr>
      </p:pic>
    </p:spTree>
    <p:extLst>
      <p:ext uri="{BB962C8B-B14F-4D97-AF65-F5344CB8AC3E}">
        <p14:creationId xmlns:p14="http://schemas.microsoft.com/office/powerpoint/2010/main" val="27450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Jim Crow America though, Exoticism did offer options</a:t>
            </a:r>
          </a:p>
        </p:txBody>
      </p:sp>
      <p:pic>
        <p:nvPicPr>
          <p:cNvPr id="4" name="Content Placeholder 3"/>
          <p:cNvPicPr>
            <a:picLocks noGrp="1" noChangeAspect="1"/>
          </p:cNvPicPr>
          <p:nvPr>
            <p:ph sz="half" idx="1"/>
          </p:nvPr>
        </p:nvPicPr>
        <p:blipFill>
          <a:blip r:embed="rId2"/>
          <a:stretch>
            <a:fillRect/>
          </a:stretch>
        </p:blipFill>
        <p:spPr>
          <a:xfrm>
            <a:off x="1001319" y="1825624"/>
            <a:ext cx="3310648" cy="4351338"/>
          </a:xfrm>
          <a:prstGeom prst="rect">
            <a:avLst/>
          </a:prstGeom>
        </p:spPr>
      </p:pic>
      <p:sp>
        <p:nvSpPr>
          <p:cNvPr id="5" name="Content Placeholder 4"/>
          <p:cNvSpPr>
            <a:spLocks noGrp="1"/>
          </p:cNvSpPr>
          <p:nvPr>
            <p:ph sz="half" idx="2"/>
          </p:nvPr>
        </p:nvSpPr>
        <p:spPr>
          <a:xfrm>
            <a:off x="4909351" y="1825624"/>
            <a:ext cx="6444449" cy="5032375"/>
          </a:xfrm>
        </p:spPr>
        <p:txBody>
          <a:bodyPr>
            <a:normAutofit/>
          </a:bodyPr>
          <a:lstStyle/>
          <a:p>
            <a:r>
              <a:rPr lang="en-US" dirty="0"/>
              <a:t>In 1950, John Roland Redd, son of an African American minister, </a:t>
            </a:r>
            <a:r>
              <a:rPr lang="en-US" dirty="0">
                <a:hlinkClick r:id="rId3"/>
              </a:rPr>
              <a:t>reinvented himself</a:t>
            </a:r>
            <a:r>
              <a:rPr lang="en-US" dirty="0"/>
              <a:t> as “</a:t>
            </a:r>
            <a:r>
              <a:rPr lang="en-US" dirty="0" err="1">
                <a:hlinkClick r:id="rId4"/>
              </a:rPr>
              <a:t>Korla</a:t>
            </a:r>
            <a:r>
              <a:rPr lang="en-US" dirty="0">
                <a:hlinkClick r:id="rId4"/>
              </a:rPr>
              <a:t> Pandit</a:t>
            </a:r>
            <a:r>
              <a:rPr lang="en-US" dirty="0"/>
              <a:t>” claiming to have been born to an Indian father and a French ballerina in New Delhi</a:t>
            </a:r>
          </a:p>
          <a:p>
            <a:r>
              <a:rPr lang="en-US" dirty="0"/>
              <a:t>Pandit became an important TV musical star in that avatar</a:t>
            </a:r>
          </a:p>
          <a:p>
            <a:r>
              <a:rPr lang="en-US" dirty="0"/>
              <a:t>“Exotica,” Manan Desai argues allowed </a:t>
            </a:r>
            <a:r>
              <a:rPr lang="en-US" dirty="0" err="1"/>
              <a:t>Pandit</a:t>
            </a:r>
            <a:r>
              <a:rPr lang="en-US" dirty="0"/>
              <a:t> to cloak “Blackness through stereotypes of the Third World”</a:t>
            </a:r>
          </a:p>
        </p:txBody>
      </p:sp>
    </p:spTree>
    <p:extLst>
      <p:ext uri="{BB962C8B-B14F-4D97-AF65-F5344CB8AC3E}">
        <p14:creationId xmlns:p14="http://schemas.microsoft.com/office/powerpoint/2010/main" val="283928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 Jesse </a:t>
            </a:r>
            <a:r>
              <a:rPr lang="en-US" dirty="0" err="1"/>
              <a:t>Wayman</a:t>
            </a:r>
            <a:r>
              <a:rPr lang="en-US" dirty="0"/>
              <a:t> </a:t>
            </a:r>
            <a:r>
              <a:rPr lang="en-US" dirty="0" err="1"/>
              <a:t>Routté</a:t>
            </a:r>
            <a:r>
              <a:rPr lang="en-US" dirty="0"/>
              <a:t> and the Turban</a:t>
            </a:r>
          </a:p>
        </p:txBody>
      </p:sp>
      <p:sp>
        <p:nvSpPr>
          <p:cNvPr id="5" name="Content Placeholder 4"/>
          <p:cNvSpPr>
            <a:spLocks noGrp="1"/>
          </p:cNvSpPr>
          <p:nvPr>
            <p:ph sz="half" idx="2"/>
          </p:nvPr>
        </p:nvSpPr>
        <p:spPr>
          <a:xfrm>
            <a:off x="4124325" y="1825625"/>
            <a:ext cx="8067675" cy="4794250"/>
          </a:xfrm>
        </p:spPr>
        <p:txBody>
          <a:bodyPr/>
          <a:lstStyle/>
          <a:p>
            <a:r>
              <a:rPr lang="en-US" dirty="0"/>
              <a:t>In November 1947, Rev. </a:t>
            </a:r>
            <a:r>
              <a:rPr lang="en-US" dirty="0" err="1"/>
              <a:t>Routté</a:t>
            </a:r>
            <a:r>
              <a:rPr lang="en-US" dirty="0"/>
              <a:t> discovered that wearing a turban could allow him to circumvent the color bar to “turn a threat into a guest” (Kramer, 209)</a:t>
            </a:r>
          </a:p>
          <a:p>
            <a:r>
              <a:rPr lang="en-US" dirty="0"/>
              <a:t>Rather than the simplistic caption though, Paul Kramer provides a more nuanced explanation, arguing that by wearing a turban, “</a:t>
            </a:r>
            <a:r>
              <a:rPr lang="en-US" dirty="0" err="1"/>
              <a:t>Routté</a:t>
            </a:r>
            <a:r>
              <a:rPr lang="en-US" dirty="0"/>
              <a:t> … projected and confounded blackness by rendering it illegible” (220)</a:t>
            </a:r>
          </a:p>
          <a:p>
            <a:pPr marL="0" indent="0">
              <a:buNone/>
            </a:pPr>
            <a:endParaRPr lang="en-US" dirty="0"/>
          </a:p>
        </p:txBody>
      </p:sp>
      <p:pic>
        <p:nvPicPr>
          <p:cNvPr id="7" name="Content Placeholder 6">
            <a:extLst>
              <a:ext uri="{FF2B5EF4-FFF2-40B4-BE49-F238E27FC236}">
                <a16:creationId xmlns:a16="http://schemas.microsoft.com/office/drawing/2014/main" id="{79E4E909-7E2C-4FF0-D32E-BEBC4F68D63B}"/>
              </a:ext>
            </a:extLst>
          </p:cNvPr>
          <p:cNvPicPr>
            <a:picLocks noGrp="1" noChangeAspect="1"/>
          </p:cNvPicPr>
          <p:nvPr>
            <p:ph sz="half" idx="1"/>
          </p:nvPr>
        </p:nvPicPr>
        <p:blipFill>
          <a:blip r:embed="rId2"/>
          <a:stretch>
            <a:fillRect/>
          </a:stretch>
        </p:blipFill>
        <p:spPr>
          <a:xfrm>
            <a:off x="575176" y="2199923"/>
            <a:ext cx="2682899" cy="4874275"/>
          </a:xfrm>
          <a:prstGeom prst="rect">
            <a:avLst/>
          </a:prstGeom>
        </p:spPr>
      </p:pic>
      <p:sp>
        <p:nvSpPr>
          <p:cNvPr id="9" name="TextBox 8">
            <a:extLst>
              <a:ext uri="{FF2B5EF4-FFF2-40B4-BE49-F238E27FC236}">
                <a16:creationId xmlns:a16="http://schemas.microsoft.com/office/drawing/2014/main" id="{02D9FE13-5994-FFED-53F9-827FF9E2FEF1}"/>
              </a:ext>
            </a:extLst>
          </p:cNvPr>
          <p:cNvSpPr txBox="1"/>
          <p:nvPr/>
        </p:nvSpPr>
        <p:spPr>
          <a:xfrm>
            <a:off x="443883" y="1553592"/>
            <a:ext cx="3680442" cy="646331"/>
          </a:xfrm>
          <a:prstGeom prst="rect">
            <a:avLst/>
          </a:prstGeom>
          <a:noFill/>
        </p:spPr>
        <p:txBody>
          <a:bodyPr wrap="square">
            <a:spAutoFit/>
          </a:bodyPr>
          <a:lstStyle/>
          <a:p>
            <a:r>
              <a:rPr lang="en-US" dirty="0"/>
              <a:t>This unsourced image may or may not be </a:t>
            </a:r>
            <a:r>
              <a:rPr lang="en-US" dirty="0" err="1"/>
              <a:t>Routté</a:t>
            </a:r>
            <a:r>
              <a:rPr lang="en-US" dirty="0"/>
              <a:t> </a:t>
            </a:r>
          </a:p>
        </p:txBody>
      </p:sp>
    </p:spTree>
    <p:extLst>
      <p:ext uri="{BB962C8B-B14F-4D97-AF65-F5344CB8AC3E}">
        <p14:creationId xmlns:p14="http://schemas.microsoft.com/office/powerpoint/2010/main" val="361731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71CFF-C61A-A6FA-4377-9CF955CD09D9}"/>
              </a:ext>
            </a:extLst>
          </p:cNvPr>
          <p:cNvSpPr>
            <a:spLocks noGrp="1"/>
          </p:cNvSpPr>
          <p:nvPr>
            <p:ph type="title"/>
          </p:nvPr>
        </p:nvSpPr>
        <p:spPr/>
        <p:txBody>
          <a:bodyPr/>
          <a:lstStyle/>
          <a:p>
            <a:r>
              <a:rPr lang="en-US" dirty="0"/>
              <a:t>Returning to Mari Sommerville</a:t>
            </a:r>
          </a:p>
        </p:txBody>
      </p:sp>
      <p:sp>
        <p:nvSpPr>
          <p:cNvPr id="6" name="Content Placeholder 5">
            <a:extLst>
              <a:ext uri="{FF2B5EF4-FFF2-40B4-BE49-F238E27FC236}">
                <a16:creationId xmlns:a16="http://schemas.microsoft.com/office/drawing/2014/main" id="{570B1A2E-7F71-D692-40F0-E705D10DD4E8}"/>
              </a:ext>
            </a:extLst>
          </p:cNvPr>
          <p:cNvSpPr>
            <a:spLocks noGrp="1"/>
          </p:cNvSpPr>
          <p:nvPr>
            <p:ph idx="1"/>
          </p:nvPr>
        </p:nvSpPr>
        <p:spPr>
          <a:xfrm>
            <a:off x="727969" y="1825624"/>
            <a:ext cx="10884023" cy="4797117"/>
          </a:xfrm>
        </p:spPr>
        <p:txBody>
          <a:bodyPr>
            <a:normAutofit fontScale="92500"/>
          </a:bodyPr>
          <a:lstStyle/>
          <a:p>
            <a:r>
              <a:rPr lang="en-US" dirty="0"/>
              <a:t>Did Mari Sommerville also take refuge in exotica to escape blackness?</a:t>
            </a:r>
          </a:p>
          <a:p>
            <a:r>
              <a:rPr lang="en-US" dirty="0"/>
              <a:t>It could well be, but that does not square with her approach to life</a:t>
            </a:r>
          </a:p>
          <a:p>
            <a:r>
              <a:rPr lang="en-US" dirty="0"/>
              <a:t>She fought her way out of poverty, and despite her biracial, underprivileged, heritage she made a successful academic career in India</a:t>
            </a:r>
          </a:p>
          <a:p>
            <a:r>
              <a:rPr lang="en-US" dirty="0"/>
              <a:t>She then made a choice to move to a second career in the United States at an age (65) when most consider retirement</a:t>
            </a:r>
          </a:p>
          <a:p>
            <a:r>
              <a:rPr lang="en-US" dirty="0"/>
              <a:t>And she did so with experience of living in the US, knowing what she would face</a:t>
            </a:r>
          </a:p>
          <a:p>
            <a:r>
              <a:rPr lang="en-US" dirty="0"/>
              <a:t>Her sartorial choices in the United States then, can not be extrapolated from those made by African-Americans such as </a:t>
            </a:r>
            <a:r>
              <a:rPr lang="en-US" dirty="0" err="1"/>
              <a:t>Korla</a:t>
            </a:r>
            <a:r>
              <a:rPr lang="en-US" dirty="0"/>
              <a:t> Pandit or Rev. </a:t>
            </a:r>
            <a:r>
              <a:rPr lang="en-US" dirty="0" err="1"/>
              <a:t>Routte</a:t>
            </a:r>
            <a:r>
              <a:rPr lang="en-US" dirty="0"/>
              <a:t>, who did not have the same options that Mari Sommerville did</a:t>
            </a:r>
          </a:p>
          <a:p>
            <a:endParaRPr lang="en-US" dirty="0"/>
          </a:p>
        </p:txBody>
      </p:sp>
    </p:spTree>
    <p:extLst>
      <p:ext uri="{BB962C8B-B14F-4D97-AF65-F5344CB8AC3E}">
        <p14:creationId xmlns:p14="http://schemas.microsoft.com/office/powerpoint/2010/main" val="17820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5487-1EB4-AEA0-FB34-F90F8E485186}"/>
              </a:ext>
            </a:extLst>
          </p:cNvPr>
          <p:cNvSpPr>
            <a:spLocks noGrp="1"/>
          </p:cNvSpPr>
          <p:nvPr>
            <p:ph type="title"/>
          </p:nvPr>
        </p:nvSpPr>
        <p:spPr>
          <a:xfrm>
            <a:off x="838200" y="-79898"/>
            <a:ext cx="10515600" cy="1393794"/>
          </a:xfrm>
        </p:spPr>
        <p:txBody>
          <a:bodyPr/>
          <a:lstStyle/>
          <a:p>
            <a:r>
              <a:rPr lang="en-US" dirty="0"/>
              <a:t>Performing Outsider-ness</a:t>
            </a:r>
          </a:p>
        </p:txBody>
      </p:sp>
      <p:sp>
        <p:nvSpPr>
          <p:cNvPr id="3" name="Content Placeholder 2">
            <a:extLst>
              <a:ext uri="{FF2B5EF4-FFF2-40B4-BE49-F238E27FC236}">
                <a16:creationId xmlns:a16="http://schemas.microsoft.com/office/drawing/2014/main" id="{74E45E6C-E010-A708-555C-B269CA7D9335}"/>
              </a:ext>
            </a:extLst>
          </p:cNvPr>
          <p:cNvSpPr>
            <a:spLocks noGrp="1"/>
          </p:cNvSpPr>
          <p:nvPr>
            <p:ph idx="1"/>
          </p:nvPr>
        </p:nvSpPr>
        <p:spPr>
          <a:xfrm>
            <a:off x="71021" y="1420426"/>
            <a:ext cx="11549849" cy="5437573"/>
          </a:xfrm>
        </p:spPr>
        <p:txBody>
          <a:bodyPr>
            <a:normAutofit fontScale="92500" lnSpcReduction="10000"/>
          </a:bodyPr>
          <a:lstStyle/>
          <a:p>
            <a:r>
              <a:rPr lang="en-US" dirty="0"/>
              <a:t>That is why I suggest that “performing” outsider-ness and marking that identity through her dress can be read as the product of a choice by Mari</a:t>
            </a:r>
          </a:p>
          <a:p>
            <a:r>
              <a:rPr lang="en-US" dirty="0"/>
              <a:t>It was a choice that might be the result of a life of outsider-ness</a:t>
            </a:r>
          </a:p>
          <a:p>
            <a:r>
              <a:rPr lang="en-US" dirty="0"/>
              <a:t>As an Indian she would not be accepted as one of the ruling elite in British India</a:t>
            </a:r>
          </a:p>
          <a:p>
            <a:r>
              <a:rPr lang="en-US" dirty="0"/>
              <a:t>Her biracial identity, marked by her hair and skin color, and her Christianity, separated her from her Indian counterparts even after independence</a:t>
            </a:r>
          </a:p>
          <a:p>
            <a:r>
              <a:rPr lang="en-US" dirty="0"/>
              <a:t>The decision to move to the US at a late age suggests she saw possibilities of reinventing herself in this context</a:t>
            </a:r>
          </a:p>
          <a:p>
            <a:r>
              <a:rPr lang="en-US" dirty="0"/>
              <a:t>Yet, clearly, there were limits to which she would be accepted into the mainstream, white, academic or religious community here</a:t>
            </a:r>
          </a:p>
          <a:p>
            <a:r>
              <a:rPr lang="en-US" dirty="0"/>
              <a:t>Hence, I suggest, her wearing a sari be read as a way of </a:t>
            </a:r>
            <a:r>
              <a:rPr lang="en-US" b="1" dirty="0"/>
              <a:t>performing outsider-ness</a:t>
            </a:r>
          </a:p>
          <a:p>
            <a:pPr lvl="1"/>
            <a:r>
              <a:rPr lang="en-US" b="1" dirty="0"/>
              <a:t>As her way of saying I am neither black, nor American, but something else -- </a:t>
            </a:r>
            <a:r>
              <a:rPr lang="en-US" sz="2800" b="1" dirty="0"/>
              <a:t>an enduring outsider!</a:t>
            </a:r>
          </a:p>
        </p:txBody>
      </p:sp>
    </p:spTree>
    <p:extLst>
      <p:ext uri="{BB962C8B-B14F-4D97-AF65-F5344CB8AC3E}">
        <p14:creationId xmlns:p14="http://schemas.microsoft.com/office/powerpoint/2010/main" val="19425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
            <a:ext cx="11141753" cy="1328738"/>
          </a:xfrm>
        </p:spPr>
        <p:txBody>
          <a:bodyPr/>
          <a:lstStyle/>
          <a:p>
            <a:r>
              <a:rPr lang="en-US" dirty="0"/>
              <a:t>Dr. Marie Muriel </a:t>
            </a:r>
            <a:r>
              <a:rPr lang="en-US" dirty="0" err="1"/>
              <a:t>Sommerville:Her</a:t>
            </a:r>
            <a:r>
              <a:rPr lang="en-US" dirty="0"/>
              <a:t> Life on a Page</a:t>
            </a:r>
          </a:p>
        </p:txBody>
      </p:sp>
      <p:sp>
        <p:nvSpPr>
          <p:cNvPr id="3" name="Content Placeholder 2"/>
          <p:cNvSpPr>
            <a:spLocks noGrp="1"/>
          </p:cNvSpPr>
          <p:nvPr>
            <p:ph idx="1"/>
          </p:nvPr>
        </p:nvSpPr>
        <p:spPr>
          <a:xfrm>
            <a:off x="257175" y="1328740"/>
            <a:ext cx="11684615" cy="5529260"/>
          </a:xfrm>
        </p:spPr>
        <p:txBody>
          <a:bodyPr>
            <a:normAutofit fontScale="92500" lnSpcReduction="20000"/>
          </a:bodyPr>
          <a:lstStyle/>
          <a:p>
            <a:r>
              <a:rPr lang="en-US" dirty="0"/>
              <a:t>Born November 1903 in Calcutta to Letitia Gomez (Foreman?), an Indian Christian woman</a:t>
            </a:r>
          </a:p>
          <a:p>
            <a:r>
              <a:rPr lang="en-US" dirty="0"/>
              <a:t>Father, John Sommerville (Summerville?), a sailor from British colony of Barbados, married Letitia in January 1903</a:t>
            </a:r>
          </a:p>
          <a:p>
            <a:r>
              <a:rPr lang="en-US" dirty="0"/>
              <a:t>Marie grew up poor, but took to school</a:t>
            </a:r>
          </a:p>
          <a:p>
            <a:r>
              <a:rPr lang="en-US" dirty="0"/>
              <a:t>Trained as a teacher at Isabella Thoburn (IT) College in Lucknow</a:t>
            </a:r>
          </a:p>
          <a:p>
            <a:r>
              <a:rPr lang="en-US" dirty="0"/>
              <a:t>Taught at various schools including ADAMS School for Girls in </a:t>
            </a:r>
            <a:r>
              <a:rPr lang="en-US" dirty="0" err="1"/>
              <a:t>Almora</a:t>
            </a:r>
            <a:r>
              <a:rPr lang="en-US" dirty="0"/>
              <a:t>, 1930-1942</a:t>
            </a:r>
          </a:p>
          <a:p>
            <a:r>
              <a:rPr lang="en-US" dirty="0"/>
              <a:t>Returned to IT College as teacher and later Dean, 1943-1966</a:t>
            </a:r>
          </a:p>
          <a:p>
            <a:r>
              <a:rPr lang="en-US" dirty="0"/>
              <a:t>Went to UNM, Albuquerque for her PhD in English Literature in 1949 completed degree in 1953, when she was 49</a:t>
            </a:r>
          </a:p>
          <a:p>
            <a:r>
              <a:rPr lang="en-US" dirty="0"/>
              <a:t>Taught at Keuka College, New York, 1959-61</a:t>
            </a:r>
          </a:p>
          <a:p>
            <a:r>
              <a:rPr lang="en-US" dirty="0"/>
              <a:t>Returned to IT College and then back to the US ca. 1967, (already in her 60s) to teach at Winthrop College, and later at Voorhees (an HBCU)</a:t>
            </a:r>
          </a:p>
          <a:p>
            <a:r>
              <a:rPr lang="en-US" dirty="0"/>
              <a:t>Retired to Pilgrims Place in Claremont CA in June 1972 </a:t>
            </a:r>
          </a:p>
          <a:p>
            <a:r>
              <a:rPr lang="en-US" dirty="0"/>
              <a:t>Died November 23, 1988, at Pomona Valley Community Hospital in California</a:t>
            </a:r>
          </a:p>
          <a:p>
            <a:endParaRPr lang="en-US" dirty="0"/>
          </a:p>
          <a:p>
            <a:endParaRPr lang="en-US" dirty="0"/>
          </a:p>
          <a:p>
            <a:endParaRPr lang="en-US" dirty="0"/>
          </a:p>
        </p:txBody>
      </p:sp>
    </p:spTree>
    <p:extLst>
      <p:ext uri="{BB962C8B-B14F-4D97-AF65-F5344CB8AC3E}">
        <p14:creationId xmlns:p14="http://schemas.microsoft.com/office/powerpoint/2010/main" val="341621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Outline	</a:t>
            </a:r>
          </a:p>
        </p:txBody>
      </p:sp>
      <p:sp>
        <p:nvSpPr>
          <p:cNvPr id="6" name="Content Placeholder 5">
            <a:extLst>
              <a:ext uri="{FF2B5EF4-FFF2-40B4-BE49-F238E27FC236}">
                <a16:creationId xmlns:a16="http://schemas.microsoft.com/office/drawing/2014/main" id="{7C177EEB-E891-2BEE-3107-DE155F059608}"/>
              </a:ext>
            </a:extLst>
          </p:cNvPr>
          <p:cNvSpPr>
            <a:spLocks noGrp="1"/>
          </p:cNvSpPr>
          <p:nvPr>
            <p:ph idx="1"/>
          </p:nvPr>
        </p:nvSpPr>
        <p:spPr/>
        <p:txBody>
          <a:bodyPr>
            <a:normAutofit/>
          </a:bodyPr>
          <a:lstStyle/>
          <a:p>
            <a:r>
              <a:rPr lang="en-US" dirty="0"/>
              <a:t>My focus in this paper is on dress, and more specifically on Mari Sommerville’s (her preferred spelling) </a:t>
            </a:r>
            <a:r>
              <a:rPr lang="en-US" b="1" dirty="0"/>
              <a:t>insistence on always wearing a sari </a:t>
            </a:r>
            <a:r>
              <a:rPr lang="en-US" dirty="0"/>
              <a:t>(also spelt saree) when in the United States</a:t>
            </a:r>
          </a:p>
          <a:p>
            <a:pPr lvl="1"/>
            <a:r>
              <a:rPr lang="en-US" dirty="0"/>
              <a:t>A sari is the 6-9 yards of unstitched cloth draped across the body by women in the Indian subcontinent </a:t>
            </a:r>
          </a:p>
          <a:p>
            <a:r>
              <a:rPr lang="en-US" dirty="0"/>
              <a:t>Given her own history, including her sartorial history, I ask why she made that choice?</a:t>
            </a:r>
          </a:p>
          <a:p>
            <a:r>
              <a:rPr lang="en-US" dirty="0"/>
              <a:t>A possibility I explore in this paper is to read this as act of </a:t>
            </a:r>
            <a:r>
              <a:rPr lang="en-US" b="1" dirty="0"/>
              <a:t>performing outsider-ness</a:t>
            </a:r>
          </a:p>
        </p:txBody>
      </p:sp>
    </p:spTree>
    <p:extLst>
      <p:ext uri="{BB962C8B-B14F-4D97-AF65-F5344CB8AC3E}">
        <p14:creationId xmlns:p14="http://schemas.microsoft.com/office/powerpoint/2010/main" val="16645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2457-8868-3ED5-4BB5-E7E74D598C16}"/>
              </a:ext>
            </a:extLst>
          </p:cNvPr>
          <p:cNvSpPr>
            <a:spLocks noGrp="1"/>
          </p:cNvSpPr>
          <p:nvPr>
            <p:ph type="title"/>
          </p:nvPr>
        </p:nvSpPr>
        <p:spPr/>
        <p:txBody>
          <a:bodyPr/>
          <a:lstStyle/>
          <a:p>
            <a:r>
              <a:rPr lang="en-US" dirty="0"/>
              <a:t>Performing Outsider-ness</a:t>
            </a:r>
          </a:p>
        </p:txBody>
      </p:sp>
      <p:sp>
        <p:nvSpPr>
          <p:cNvPr id="3" name="Content Placeholder 2">
            <a:extLst>
              <a:ext uri="{FF2B5EF4-FFF2-40B4-BE49-F238E27FC236}">
                <a16:creationId xmlns:a16="http://schemas.microsoft.com/office/drawing/2014/main" id="{9BEA751E-C605-5DFA-5C6D-A2BDCDD98173}"/>
              </a:ext>
            </a:extLst>
          </p:cNvPr>
          <p:cNvSpPr>
            <a:spLocks noGrp="1"/>
          </p:cNvSpPr>
          <p:nvPr>
            <p:ph idx="1"/>
          </p:nvPr>
        </p:nvSpPr>
        <p:spPr>
          <a:xfrm>
            <a:off x="648070" y="1825624"/>
            <a:ext cx="10705730" cy="4788239"/>
          </a:xfrm>
        </p:spPr>
        <p:txBody>
          <a:bodyPr>
            <a:normAutofit lnSpcReduction="10000"/>
          </a:bodyPr>
          <a:lstStyle/>
          <a:p>
            <a:r>
              <a:rPr lang="en-US" dirty="0"/>
              <a:t>Mari Sommerville was the perpetual outsider</a:t>
            </a:r>
          </a:p>
          <a:p>
            <a:r>
              <a:rPr lang="en-US" dirty="0"/>
              <a:t>Her biracial history meant she  never quite belonged to the various communities around her in British or independent India </a:t>
            </a:r>
          </a:p>
          <a:p>
            <a:r>
              <a:rPr lang="en-US" dirty="0"/>
              <a:t>In this paper, I suggest that once in the United States, Mari Sommerville chose to make a statement with her adoption of the sari as a marker of her Indian identity</a:t>
            </a:r>
          </a:p>
          <a:p>
            <a:r>
              <a:rPr lang="en-US" dirty="0"/>
              <a:t>The contexts of a still-segregated America undoubtedly shaped her strategies too</a:t>
            </a:r>
          </a:p>
          <a:p>
            <a:r>
              <a:rPr lang="en-US" dirty="0"/>
              <a:t>But I argue that her choices were deliberate, and should be read as her effort to demonstrate, </a:t>
            </a:r>
            <a:r>
              <a:rPr lang="en-US" b="1" dirty="0"/>
              <a:t>to perform</a:t>
            </a:r>
            <a:r>
              <a:rPr lang="en-US" dirty="0"/>
              <a:t>, her status as an outsider through dress</a:t>
            </a:r>
          </a:p>
          <a:p>
            <a:endParaRPr lang="en-US" dirty="0"/>
          </a:p>
        </p:txBody>
      </p:sp>
    </p:spTree>
    <p:extLst>
      <p:ext uri="{BB962C8B-B14F-4D97-AF65-F5344CB8AC3E}">
        <p14:creationId xmlns:p14="http://schemas.microsoft.com/office/powerpoint/2010/main" val="159913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1E31-A388-9252-2761-6475A19A84AE}"/>
              </a:ext>
            </a:extLst>
          </p:cNvPr>
          <p:cNvSpPr>
            <a:spLocks noGrp="1"/>
          </p:cNvSpPr>
          <p:nvPr>
            <p:ph type="title"/>
          </p:nvPr>
        </p:nvSpPr>
        <p:spPr>
          <a:xfrm>
            <a:off x="767178" y="196449"/>
            <a:ext cx="10515600" cy="1325563"/>
          </a:xfrm>
          <a:blipFill>
            <a:blip r:embed="rId2">
              <a:alphaModFix amt="10000"/>
            </a:blip>
            <a:stretch>
              <a:fillRect/>
            </a:stretch>
          </a:blipFill>
        </p:spPr>
        <p:txBody>
          <a:bodyPr/>
          <a:lstStyle/>
          <a:p>
            <a:r>
              <a:rPr lang="en-US" dirty="0"/>
              <a:t>Digression:  Politics of Dress and the Sari</a:t>
            </a:r>
          </a:p>
        </p:txBody>
      </p:sp>
      <p:sp>
        <p:nvSpPr>
          <p:cNvPr id="3" name="Content Placeholder 2">
            <a:extLst>
              <a:ext uri="{FF2B5EF4-FFF2-40B4-BE49-F238E27FC236}">
                <a16:creationId xmlns:a16="http://schemas.microsoft.com/office/drawing/2014/main" id="{F5A62E5E-C3E5-36F9-021E-03554D92B052}"/>
              </a:ext>
            </a:extLst>
          </p:cNvPr>
          <p:cNvSpPr>
            <a:spLocks noGrp="1"/>
          </p:cNvSpPr>
          <p:nvPr>
            <p:ph idx="1"/>
          </p:nvPr>
        </p:nvSpPr>
        <p:spPr>
          <a:xfrm>
            <a:off x="390617" y="1690688"/>
            <a:ext cx="11372296" cy="5167312"/>
          </a:xfrm>
          <a:blipFill>
            <a:blip r:embed="rId3">
              <a:alphaModFix amt="10000"/>
            </a:blip>
            <a:stretch>
              <a:fillRect/>
            </a:stretch>
          </a:blipFill>
        </p:spPr>
        <p:txBody>
          <a:bodyPr>
            <a:normAutofit lnSpcReduction="10000"/>
          </a:bodyPr>
          <a:lstStyle/>
          <a:p>
            <a:r>
              <a:rPr lang="en-US" dirty="0"/>
              <a:t>Dress has always been political, often a choice used to make a particular point, e.g., Mahatma Gandhi, and homespun “half naked fakir”</a:t>
            </a:r>
          </a:p>
          <a:p>
            <a:pPr lvl="1"/>
            <a:r>
              <a:rPr lang="en-US" dirty="0"/>
              <a:t>Or think about the politics of the hijab in our own times </a:t>
            </a:r>
          </a:p>
          <a:p>
            <a:r>
              <a:rPr lang="en-US" dirty="0">
                <a:hlinkClick r:id="rId4"/>
              </a:rPr>
              <a:t>Once popular in Pakistan</a:t>
            </a:r>
            <a:r>
              <a:rPr lang="en-US" dirty="0"/>
              <a:t>, under Zia </a:t>
            </a:r>
            <a:r>
              <a:rPr lang="en-US" dirty="0" err="1"/>
              <a:t>ul</a:t>
            </a:r>
            <a:r>
              <a:rPr lang="en-US" dirty="0"/>
              <a:t> Haq’s Islamization, the sari came to be considered a “Hindu” garment </a:t>
            </a:r>
          </a:p>
          <a:p>
            <a:r>
              <a:rPr lang="en-US" dirty="0"/>
              <a:t>But two current powerhouses of Bangladeshi politics, </a:t>
            </a:r>
            <a:r>
              <a:rPr lang="en-US" dirty="0">
                <a:hlinkClick r:id="rId5"/>
              </a:rPr>
              <a:t>Sheikh Hasina and Khaleda Zia</a:t>
            </a:r>
            <a:r>
              <a:rPr lang="en-US" dirty="0"/>
              <a:t>, both Muslim, routinely wear saris in public</a:t>
            </a:r>
          </a:p>
          <a:p>
            <a:r>
              <a:rPr lang="en-US" dirty="0"/>
              <a:t>In India, women from a variety of political positions and over time, </a:t>
            </a:r>
            <a:r>
              <a:rPr lang="en-US" dirty="0">
                <a:hlinkClick r:id="rId6"/>
              </a:rPr>
              <a:t>Indira Gandhi</a:t>
            </a:r>
            <a:r>
              <a:rPr lang="en-US" dirty="0"/>
              <a:t>, </a:t>
            </a:r>
            <a:r>
              <a:rPr lang="en-US" dirty="0">
                <a:hlinkClick r:id="rId7"/>
              </a:rPr>
              <a:t>J. Jayalalita</a:t>
            </a:r>
            <a:r>
              <a:rPr lang="en-US" dirty="0"/>
              <a:t>, </a:t>
            </a:r>
            <a:r>
              <a:rPr lang="en-US" dirty="0">
                <a:hlinkClick r:id="rId8"/>
              </a:rPr>
              <a:t>Mamta Banerjee</a:t>
            </a:r>
            <a:r>
              <a:rPr lang="en-US" dirty="0"/>
              <a:t>, among others, have power-dressed in saris</a:t>
            </a:r>
          </a:p>
          <a:p>
            <a:r>
              <a:rPr lang="en-US" dirty="0"/>
              <a:t>In the diaspora, </a:t>
            </a:r>
            <a:r>
              <a:rPr lang="en-US" dirty="0">
                <a:hlinkClick r:id="rId9"/>
              </a:rPr>
              <a:t>Tanya Rawal’s #sareenotsorry</a:t>
            </a:r>
            <a:r>
              <a:rPr lang="en-US" dirty="0"/>
              <a:t> made waves, as did Asian women’s efforts to </a:t>
            </a:r>
            <a:r>
              <a:rPr lang="en-US" dirty="0">
                <a:hlinkClick r:id="rId10"/>
              </a:rPr>
              <a:t>fashion diaspora space in the UK</a:t>
            </a:r>
            <a:r>
              <a:rPr lang="en-US" dirty="0"/>
              <a:t>, and Shailja Patel gave us a moving tribute to the saris she inherited from her mother in </a:t>
            </a:r>
            <a:r>
              <a:rPr lang="en-US" dirty="0" err="1">
                <a:hlinkClick r:id="rId11"/>
              </a:rPr>
              <a:t>Migritude</a:t>
            </a:r>
            <a:r>
              <a:rPr lang="en-US" dirty="0"/>
              <a:t> </a:t>
            </a:r>
          </a:p>
        </p:txBody>
      </p:sp>
    </p:spTree>
    <p:extLst>
      <p:ext uri="{BB962C8B-B14F-4D97-AF65-F5344CB8AC3E}">
        <p14:creationId xmlns:p14="http://schemas.microsoft.com/office/powerpoint/2010/main" val="27376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1835-4BA1-77C1-2A40-238FC11B7AB6}"/>
              </a:ext>
            </a:extLst>
          </p:cNvPr>
          <p:cNvSpPr>
            <a:spLocks noGrp="1"/>
          </p:cNvSpPr>
          <p:nvPr>
            <p:ph type="title"/>
          </p:nvPr>
        </p:nvSpPr>
        <p:spPr/>
        <p:txBody>
          <a:bodyPr/>
          <a:lstStyle/>
          <a:p>
            <a:r>
              <a:rPr lang="en-US" dirty="0"/>
              <a:t>Dress and Mari Sommerville in India</a:t>
            </a:r>
          </a:p>
        </p:txBody>
      </p:sp>
      <p:sp>
        <p:nvSpPr>
          <p:cNvPr id="4" name="Content Placeholder 3">
            <a:extLst>
              <a:ext uri="{FF2B5EF4-FFF2-40B4-BE49-F238E27FC236}">
                <a16:creationId xmlns:a16="http://schemas.microsoft.com/office/drawing/2014/main" id="{D215B915-7582-CE13-C434-E0316C6DF1DF}"/>
              </a:ext>
            </a:extLst>
          </p:cNvPr>
          <p:cNvSpPr>
            <a:spLocks noGrp="1"/>
          </p:cNvSpPr>
          <p:nvPr>
            <p:ph sz="half" idx="1"/>
          </p:nvPr>
        </p:nvSpPr>
        <p:spPr>
          <a:xfrm>
            <a:off x="328474" y="1825625"/>
            <a:ext cx="7205801" cy="4667250"/>
          </a:xfrm>
        </p:spPr>
        <p:txBody>
          <a:bodyPr>
            <a:normAutofit lnSpcReduction="10000"/>
          </a:bodyPr>
          <a:lstStyle/>
          <a:p>
            <a:r>
              <a:rPr lang="en-US" dirty="0"/>
              <a:t>I have no pictures of Mari Sommerville from India</a:t>
            </a:r>
          </a:p>
          <a:p>
            <a:r>
              <a:rPr lang="en-US" dirty="0"/>
              <a:t>Oral accounts (including from my mother, whom she taught in </a:t>
            </a:r>
            <a:r>
              <a:rPr lang="en-US" dirty="0" err="1"/>
              <a:t>Almora</a:t>
            </a:r>
            <a:r>
              <a:rPr lang="en-US" dirty="0"/>
              <a:t>) indicate she was often in western dress in India</a:t>
            </a:r>
          </a:p>
          <a:p>
            <a:r>
              <a:rPr lang="en-US" dirty="0"/>
              <a:t>Missionaries in </a:t>
            </a:r>
            <a:r>
              <a:rPr lang="en-US" dirty="0" err="1"/>
              <a:t>Almora</a:t>
            </a:r>
            <a:r>
              <a:rPr lang="en-US" dirty="0"/>
              <a:t> certainly looked down on Indian dress</a:t>
            </a:r>
          </a:p>
          <a:p>
            <a:r>
              <a:rPr lang="en-US" dirty="0"/>
              <a:t>It’s also entirely possible Mari took to wearing a sari after Indian independence, to indicate her “Indian-ness” at a time when Christianity was increasingly associated with the recently-departed colonizers</a:t>
            </a:r>
          </a:p>
          <a:p>
            <a:endParaRPr lang="en-US" dirty="0"/>
          </a:p>
        </p:txBody>
      </p:sp>
      <p:sp>
        <p:nvSpPr>
          <p:cNvPr id="8" name="Content Placeholder 7">
            <a:extLst>
              <a:ext uri="{FF2B5EF4-FFF2-40B4-BE49-F238E27FC236}">
                <a16:creationId xmlns:a16="http://schemas.microsoft.com/office/drawing/2014/main" id="{C77FA527-802D-D173-A8AF-469B13DF9D59}"/>
              </a:ext>
            </a:extLst>
          </p:cNvPr>
          <p:cNvSpPr>
            <a:spLocks noGrp="1"/>
          </p:cNvSpPr>
          <p:nvPr>
            <p:ph sz="half" idx="2"/>
          </p:nvPr>
        </p:nvSpPr>
        <p:spPr>
          <a:xfrm>
            <a:off x="7430610" y="1763481"/>
            <a:ext cx="4761390" cy="4351338"/>
          </a:xfrm>
        </p:spPr>
        <p:txBody>
          <a:bodyPr>
            <a:normAutofit lnSpcReduction="10000"/>
          </a:bodyPr>
          <a:lstStyle/>
          <a:p>
            <a:r>
              <a:rPr lang="en-US" dirty="0"/>
              <a:t>Missionaries and Converts in Western Dress, </a:t>
            </a:r>
            <a:r>
              <a:rPr lang="en-US" dirty="0" err="1"/>
              <a:t>Almora</a:t>
            </a:r>
            <a:r>
              <a:rPr lang="en-US" dirty="0"/>
              <a:t>, 1890</a:t>
            </a:r>
          </a:p>
          <a:p>
            <a:pPr marL="0" indent="0">
              <a:buNone/>
            </a:pPr>
            <a:endParaRPr lang="en-US" dirty="0"/>
          </a:p>
        </p:txBody>
      </p:sp>
      <p:pic>
        <p:nvPicPr>
          <p:cNvPr id="9" name="Picture 8">
            <a:extLst>
              <a:ext uri="{FF2B5EF4-FFF2-40B4-BE49-F238E27FC236}">
                <a16:creationId xmlns:a16="http://schemas.microsoft.com/office/drawing/2014/main" id="{D59CC9F0-90EA-7894-DC5E-D123A09BF409}"/>
              </a:ext>
            </a:extLst>
          </p:cNvPr>
          <p:cNvPicPr>
            <a:picLocks noChangeAspect="1"/>
          </p:cNvPicPr>
          <p:nvPr/>
        </p:nvPicPr>
        <p:blipFill>
          <a:blip r:embed="rId2"/>
          <a:stretch>
            <a:fillRect/>
          </a:stretch>
        </p:blipFill>
        <p:spPr>
          <a:xfrm>
            <a:off x="7732450" y="2584504"/>
            <a:ext cx="4459550" cy="3362361"/>
          </a:xfrm>
          <a:prstGeom prst="rect">
            <a:avLst/>
          </a:prstGeom>
        </p:spPr>
      </p:pic>
    </p:spTree>
    <p:extLst>
      <p:ext uri="{BB962C8B-B14F-4D97-AF65-F5344CB8AC3E}">
        <p14:creationId xmlns:p14="http://schemas.microsoft.com/office/powerpoint/2010/main" val="105299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346DBE-5BBC-FF1B-12E3-C8A6935CE504}"/>
              </a:ext>
            </a:extLst>
          </p:cNvPr>
          <p:cNvSpPr>
            <a:spLocks noGrp="1"/>
          </p:cNvSpPr>
          <p:nvPr>
            <p:ph type="title"/>
          </p:nvPr>
        </p:nvSpPr>
        <p:spPr/>
        <p:txBody>
          <a:bodyPr/>
          <a:lstStyle/>
          <a:p>
            <a:r>
              <a:rPr lang="en-US" dirty="0"/>
              <a:t>Mari in the US</a:t>
            </a:r>
          </a:p>
        </p:txBody>
      </p:sp>
      <p:sp>
        <p:nvSpPr>
          <p:cNvPr id="3" name="Content Placeholder 2">
            <a:extLst>
              <a:ext uri="{FF2B5EF4-FFF2-40B4-BE49-F238E27FC236}">
                <a16:creationId xmlns:a16="http://schemas.microsoft.com/office/drawing/2014/main" id="{CB3ED749-FD5C-E0D6-A633-EDBE091FC758}"/>
              </a:ext>
            </a:extLst>
          </p:cNvPr>
          <p:cNvSpPr>
            <a:spLocks noGrp="1"/>
          </p:cNvSpPr>
          <p:nvPr>
            <p:ph idx="1"/>
          </p:nvPr>
        </p:nvSpPr>
        <p:spPr>
          <a:xfrm>
            <a:off x="248576" y="1393794"/>
            <a:ext cx="11105224" cy="5464206"/>
          </a:xfrm>
        </p:spPr>
        <p:txBody>
          <a:bodyPr>
            <a:normAutofit/>
          </a:bodyPr>
          <a:lstStyle/>
          <a:p>
            <a:r>
              <a:rPr lang="en-US" dirty="0"/>
              <a:t>In the US though, Mari </a:t>
            </a:r>
            <a:r>
              <a:rPr lang="en-US" b="1" dirty="0"/>
              <a:t>always</a:t>
            </a:r>
            <a:r>
              <a:rPr lang="en-US" dirty="0"/>
              <a:t> dressed in saris, which (as now?) were considered quite exotic, drawing comment from local media and those around her</a:t>
            </a:r>
          </a:p>
          <a:p>
            <a:pPr lvl="1"/>
            <a:r>
              <a:rPr lang="en-US" dirty="0"/>
              <a:t>Miss Sommerville has become a familiar figure around the UNM campus where she has been seen leisurely walking between buildings in the colorful, flowing saris</a:t>
            </a:r>
          </a:p>
          <a:p>
            <a:pPr lvl="1"/>
            <a:r>
              <a:rPr lang="en-US" i="1" dirty="0"/>
              <a:t>Albuquerque Journal, May 29, 1953</a:t>
            </a:r>
          </a:p>
          <a:p>
            <a:r>
              <a:rPr lang="en-US" dirty="0"/>
              <a:t>Her students from Keuka College (1959-61) recall her as only ever wearing saris, even in the deep snow of upstate New York!</a:t>
            </a:r>
          </a:p>
          <a:p>
            <a:pPr lvl="1"/>
            <a:r>
              <a:rPr lang="en-US" dirty="0"/>
              <a:t>Interview with former student, January 13, 2017</a:t>
            </a:r>
          </a:p>
          <a:p>
            <a:r>
              <a:rPr lang="en-US" dirty="0"/>
              <a:t>She helped organize “a display of the many exotic saris” she owned at the Spring Fashion Show of the Penn-Yan Keuka Club in 1961</a:t>
            </a:r>
          </a:p>
          <a:p>
            <a:pPr lvl="1"/>
            <a:r>
              <a:rPr lang="en-US" i="1" dirty="0"/>
              <a:t>Chronicle-Express</a:t>
            </a:r>
            <a:r>
              <a:rPr lang="en-US" dirty="0"/>
              <a:t>, April 20, 1961</a:t>
            </a:r>
          </a:p>
          <a:p>
            <a:endParaRPr lang="en-US" dirty="0"/>
          </a:p>
        </p:txBody>
      </p:sp>
    </p:spTree>
    <p:extLst>
      <p:ext uri="{BB962C8B-B14F-4D97-AF65-F5344CB8AC3E}">
        <p14:creationId xmlns:p14="http://schemas.microsoft.com/office/powerpoint/2010/main" val="214295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Marie in the US</a:t>
            </a:r>
          </a:p>
        </p:txBody>
      </p:sp>
      <p:pic>
        <p:nvPicPr>
          <p:cNvPr id="4" name="Content Placeholder 3"/>
          <p:cNvPicPr>
            <a:picLocks noGrp="1" noChangeAspect="1"/>
          </p:cNvPicPr>
          <p:nvPr>
            <p:ph idx="1"/>
          </p:nvPr>
        </p:nvPicPr>
        <p:blipFill>
          <a:blip r:embed="rId2"/>
          <a:stretch>
            <a:fillRect/>
          </a:stretch>
        </p:blipFill>
        <p:spPr>
          <a:xfrm>
            <a:off x="1391222" y="2059738"/>
            <a:ext cx="2105740" cy="4295850"/>
          </a:xfrm>
          <a:prstGeom prst="rect">
            <a:avLst/>
          </a:prstGeom>
        </p:spPr>
      </p:pic>
      <p:pic>
        <p:nvPicPr>
          <p:cNvPr id="5" name="Picture 4"/>
          <p:cNvPicPr>
            <a:picLocks noChangeAspect="1"/>
          </p:cNvPicPr>
          <p:nvPr/>
        </p:nvPicPr>
        <p:blipFill>
          <a:blip r:embed="rId3"/>
          <a:stretch>
            <a:fillRect/>
          </a:stretch>
        </p:blipFill>
        <p:spPr>
          <a:xfrm>
            <a:off x="4578759" y="2059738"/>
            <a:ext cx="3059194" cy="4076700"/>
          </a:xfrm>
          <a:prstGeom prst="rect">
            <a:avLst/>
          </a:prstGeom>
        </p:spPr>
      </p:pic>
      <p:pic>
        <p:nvPicPr>
          <p:cNvPr id="6" name="Picture 5"/>
          <p:cNvPicPr>
            <a:picLocks noChangeAspect="1"/>
          </p:cNvPicPr>
          <p:nvPr/>
        </p:nvPicPr>
        <p:blipFill>
          <a:blip r:embed="rId4"/>
          <a:stretch>
            <a:fillRect/>
          </a:stretch>
        </p:blipFill>
        <p:spPr>
          <a:xfrm>
            <a:off x="8521070" y="2479868"/>
            <a:ext cx="3059194" cy="4076700"/>
          </a:xfrm>
          <a:prstGeom prst="rect">
            <a:avLst/>
          </a:prstGeom>
        </p:spPr>
      </p:pic>
    </p:spTree>
    <p:extLst>
      <p:ext uri="{BB962C8B-B14F-4D97-AF65-F5344CB8AC3E}">
        <p14:creationId xmlns:p14="http://schemas.microsoft.com/office/powerpoint/2010/main" val="129706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8DC2D7-DE79-F50D-FCC4-0E2FCB219C5C}"/>
              </a:ext>
            </a:extLst>
          </p:cNvPr>
          <p:cNvSpPr>
            <a:spLocks noGrp="1"/>
          </p:cNvSpPr>
          <p:nvPr>
            <p:ph type="title"/>
          </p:nvPr>
        </p:nvSpPr>
        <p:spPr>
          <a:xfrm>
            <a:off x="838200" y="1"/>
            <a:ext cx="10515600" cy="1562100"/>
          </a:xfrm>
        </p:spPr>
        <p:txBody>
          <a:bodyPr/>
          <a:lstStyle/>
          <a:p>
            <a:r>
              <a:rPr lang="en-US" dirty="0"/>
              <a:t>Why the Sari?	</a:t>
            </a:r>
          </a:p>
        </p:txBody>
      </p:sp>
      <p:sp>
        <p:nvSpPr>
          <p:cNvPr id="8" name="Content Placeholder 7">
            <a:extLst>
              <a:ext uri="{FF2B5EF4-FFF2-40B4-BE49-F238E27FC236}">
                <a16:creationId xmlns:a16="http://schemas.microsoft.com/office/drawing/2014/main" id="{A79B58D3-A20C-9E53-BFD2-6DE09356BBE5}"/>
              </a:ext>
            </a:extLst>
          </p:cNvPr>
          <p:cNvSpPr>
            <a:spLocks noGrp="1"/>
          </p:cNvSpPr>
          <p:nvPr>
            <p:ph idx="1"/>
          </p:nvPr>
        </p:nvSpPr>
        <p:spPr>
          <a:xfrm>
            <a:off x="466725" y="1562100"/>
            <a:ext cx="11249025" cy="5095875"/>
          </a:xfrm>
        </p:spPr>
        <p:txBody>
          <a:bodyPr>
            <a:normAutofit/>
          </a:bodyPr>
          <a:lstStyle/>
          <a:p>
            <a:r>
              <a:rPr lang="en-US" dirty="0"/>
              <a:t>Could be just her love for the elegant garment, but if so, this love appears to have come later, when she lived in the US</a:t>
            </a:r>
          </a:p>
          <a:p>
            <a:r>
              <a:rPr lang="en-US" dirty="0"/>
              <a:t>Racially, the US was deeply segregated by race in the 1950s and 1960s</a:t>
            </a:r>
          </a:p>
          <a:p>
            <a:r>
              <a:rPr lang="en-US" dirty="0"/>
              <a:t>Her former student had this to say when asked how she got close to Mari</a:t>
            </a:r>
          </a:p>
          <a:p>
            <a:pPr lvl="1"/>
            <a:r>
              <a:rPr lang="en-US" dirty="0"/>
              <a:t>Because Dr. Sommerville </a:t>
            </a:r>
            <a:r>
              <a:rPr lang="en-US" b="1" dirty="0"/>
              <a:t>was Black but not American</a:t>
            </a:r>
            <a:r>
              <a:rPr lang="en-US" dirty="0"/>
              <a:t>, I as Black and American felt responsible for making sure I could help her if she ran into any discrimination problems on campus or in town.</a:t>
            </a:r>
          </a:p>
          <a:p>
            <a:pPr lvl="2"/>
            <a:r>
              <a:rPr lang="en-US" dirty="0"/>
              <a:t>Interview with former student, January 13, 2017</a:t>
            </a:r>
          </a:p>
          <a:p>
            <a:r>
              <a:rPr lang="en-US" dirty="0"/>
              <a:t>Mari Sommerville therefore had good reasons to make sure she was identified as Indian, as exotic even, rather than add another layer to her already-marginalized life</a:t>
            </a:r>
          </a:p>
          <a:p>
            <a:r>
              <a:rPr lang="en-US" dirty="0"/>
              <a:t>Nor would she be the first to negotiate Blackness via exotica</a:t>
            </a:r>
          </a:p>
          <a:p>
            <a:endParaRPr lang="en-US" dirty="0"/>
          </a:p>
          <a:p>
            <a:endParaRPr lang="en-US" dirty="0"/>
          </a:p>
        </p:txBody>
      </p:sp>
    </p:spTree>
    <p:extLst>
      <p:ext uri="{BB962C8B-B14F-4D97-AF65-F5344CB8AC3E}">
        <p14:creationId xmlns:p14="http://schemas.microsoft.com/office/powerpoint/2010/main" val="402766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6775</TotalTime>
  <Words>1601</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Enduring Outsider:  Dress and Belonging in the Life of Mari Sommerville </vt:lpstr>
      <vt:lpstr>Dr. Marie Muriel Sommerville:Her Life on a Page</vt:lpstr>
      <vt:lpstr>Paper Outline </vt:lpstr>
      <vt:lpstr>Performing Outsider-ness</vt:lpstr>
      <vt:lpstr>Digression:  Politics of Dress and the Sari</vt:lpstr>
      <vt:lpstr>Dress and Mari Sommerville in India</vt:lpstr>
      <vt:lpstr>Mari in the US</vt:lpstr>
      <vt:lpstr>Marie in the US</vt:lpstr>
      <vt:lpstr>Why the Sari? </vt:lpstr>
      <vt:lpstr>American Fascination with the “Exotic East”</vt:lpstr>
      <vt:lpstr>Fascination Coexisted with Antagonism</vt:lpstr>
      <vt:lpstr>In Jim Crow America though, Exoticism did offer options</vt:lpstr>
      <vt:lpstr>Rev. Jesse Wayman Routté and the Turban</vt:lpstr>
      <vt:lpstr>Returning to Mari Sommerville</vt:lpstr>
      <vt:lpstr>Performing Outsider-ness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Joshi</dc:creator>
  <cp:lastModifiedBy>Sanjay Joshi</cp:lastModifiedBy>
  <cp:revision>88</cp:revision>
  <dcterms:created xsi:type="dcterms:W3CDTF">2019-04-01T05:38:11Z</dcterms:created>
  <dcterms:modified xsi:type="dcterms:W3CDTF">2023-04-03T18:38:08Z</dcterms:modified>
</cp:coreProperties>
</file>