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69" r:id="rId6"/>
    <p:sldId id="270" r:id="rId7"/>
    <p:sldId id="271" r:id="rId8"/>
    <p:sldId id="281" r:id="rId9"/>
    <p:sldId id="282" r:id="rId10"/>
    <p:sldId id="272" r:id="rId11"/>
    <p:sldId id="273" r:id="rId12"/>
    <p:sldId id="274" r:id="rId13"/>
    <p:sldId id="263" r:id="rId14"/>
    <p:sldId id="259" r:id="rId15"/>
    <p:sldId id="264" r:id="rId16"/>
    <p:sldId id="265" r:id="rId17"/>
    <p:sldId id="266" r:id="rId18"/>
    <p:sldId id="267" r:id="rId19"/>
    <p:sldId id="268"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7" autoAdjust="0"/>
    <p:restoredTop sz="94660"/>
  </p:normalViewPr>
  <p:slideViewPr>
    <p:cSldViewPr snapToGrid="0">
      <p:cViewPr varScale="1">
        <p:scale>
          <a:sx n="90" d="100"/>
          <a:sy n="90" d="100"/>
        </p:scale>
        <p:origin x="16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F82B19C-1CCB-4566-AD13-271F8572C8C3}"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67040-61A5-4D00-ADD8-ABAAE3F8C301}" type="slidenum">
              <a:rPr lang="en-US" smtClean="0"/>
              <a:t>‹#›</a:t>
            </a:fld>
            <a:endParaRPr lang="en-US"/>
          </a:p>
        </p:txBody>
      </p:sp>
    </p:spTree>
    <p:extLst>
      <p:ext uri="{BB962C8B-B14F-4D97-AF65-F5344CB8AC3E}">
        <p14:creationId xmlns:p14="http://schemas.microsoft.com/office/powerpoint/2010/main" val="1641103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82B19C-1CCB-4566-AD13-271F8572C8C3}"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67040-61A5-4D00-ADD8-ABAAE3F8C301}" type="slidenum">
              <a:rPr lang="en-US" smtClean="0"/>
              <a:t>‹#›</a:t>
            </a:fld>
            <a:endParaRPr lang="en-US"/>
          </a:p>
        </p:txBody>
      </p:sp>
    </p:spTree>
    <p:extLst>
      <p:ext uri="{BB962C8B-B14F-4D97-AF65-F5344CB8AC3E}">
        <p14:creationId xmlns:p14="http://schemas.microsoft.com/office/powerpoint/2010/main" val="3137762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82B19C-1CCB-4566-AD13-271F8572C8C3}"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67040-61A5-4D00-ADD8-ABAAE3F8C301}" type="slidenum">
              <a:rPr lang="en-US" smtClean="0"/>
              <a:t>‹#›</a:t>
            </a:fld>
            <a:endParaRPr lang="en-US"/>
          </a:p>
        </p:txBody>
      </p:sp>
    </p:spTree>
    <p:extLst>
      <p:ext uri="{BB962C8B-B14F-4D97-AF65-F5344CB8AC3E}">
        <p14:creationId xmlns:p14="http://schemas.microsoft.com/office/powerpoint/2010/main" val="2469020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25BB50C-A7EB-D446-85FA-3CFE56FF0869}"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885475-D441-5344-9C79-FC26BAFEA14E}" type="slidenum">
              <a:rPr lang="en-US" smtClean="0"/>
              <a:t>‹#›</a:t>
            </a:fld>
            <a:endParaRPr lang="en-US"/>
          </a:p>
        </p:txBody>
      </p:sp>
    </p:spTree>
    <p:extLst>
      <p:ext uri="{BB962C8B-B14F-4D97-AF65-F5344CB8AC3E}">
        <p14:creationId xmlns:p14="http://schemas.microsoft.com/office/powerpoint/2010/main" val="1082702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5BB50C-A7EB-D446-85FA-3CFE56FF0869}"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885475-D441-5344-9C79-FC26BAFEA14E}" type="slidenum">
              <a:rPr lang="en-US" smtClean="0"/>
              <a:t>‹#›</a:t>
            </a:fld>
            <a:endParaRPr lang="en-US"/>
          </a:p>
        </p:txBody>
      </p:sp>
    </p:spTree>
    <p:extLst>
      <p:ext uri="{BB962C8B-B14F-4D97-AF65-F5344CB8AC3E}">
        <p14:creationId xmlns:p14="http://schemas.microsoft.com/office/powerpoint/2010/main" val="7116648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5BB50C-A7EB-D446-85FA-3CFE56FF0869}"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885475-D441-5344-9C79-FC26BAFEA14E}" type="slidenum">
              <a:rPr lang="en-US" smtClean="0"/>
              <a:t>‹#›</a:t>
            </a:fld>
            <a:endParaRPr lang="en-US"/>
          </a:p>
        </p:txBody>
      </p:sp>
    </p:spTree>
    <p:extLst>
      <p:ext uri="{BB962C8B-B14F-4D97-AF65-F5344CB8AC3E}">
        <p14:creationId xmlns:p14="http://schemas.microsoft.com/office/powerpoint/2010/main" val="23715272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25BB50C-A7EB-D446-85FA-3CFE56FF0869}"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885475-D441-5344-9C79-FC26BAFEA14E}" type="slidenum">
              <a:rPr lang="en-US" smtClean="0"/>
              <a:t>‹#›</a:t>
            </a:fld>
            <a:endParaRPr lang="en-US"/>
          </a:p>
        </p:txBody>
      </p:sp>
    </p:spTree>
    <p:extLst>
      <p:ext uri="{BB962C8B-B14F-4D97-AF65-F5344CB8AC3E}">
        <p14:creationId xmlns:p14="http://schemas.microsoft.com/office/powerpoint/2010/main" val="19086579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25BB50C-A7EB-D446-85FA-3CFE56FF0869}" type="datetimeFigureOut">
              <a:rPr lang="en-US" smtClean="0"/>
              <a:t>11/1/2021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885475-D441-5344-9C79-FC26BAFEA14E}" type="slidenum">
              <a:rPr lang="en-US" smtClean="0"/>
              <a:t>‹#›</a:t>
            </a:fld>
            <a:endParaRPr lang="en-US"/>
          </a:p>
        </p:txBody>
      </p:sp>
    </p:spTree>
    <p:extLst>
      <p:ext uri="{BB962C8B-B14F-4D97-AF65-F5344CB8AC3E}">
        <p14:creationId xmlns:p14="http://schemas.microsoft.com/office/powerpoint/2010/main" val="18648499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25BB50C-A7EB-D446-85FA-3CFE56FF0869}" type="datetimeFigureOut">
              <a:rPr lang="en-US" smtClean="0"/>
              <a:t>11/1/2021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885475-D441-5344-9C79-FC26BAFEA14E}" type="slidenum">
              <a:rPr lang="en-US" smtClean="0"/>
              <a:t>‹#›</a:t>
            </a:fld>
            <a:endParaRPr lang="en-US"/>
          </a:p>
        </p:txBody>
      </p:sp>
    </p:spTree>
    <p:extLst>
      <p:ext uri="{BB962C8B-B14F-4D97-AF65-F5344CB8AC3E}">
        <p14:creationId xmlns:p14="http://schemas.microsoft.com/office/powerpoint/2010/main" val="31584819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5BB50C-A7EB-D446-85FA-3CFE56FF0869}" type="datetimeFigureOut">
              <a:rPr lang="en-US" smtClean="0"/>
              <a:t>11/1/2021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885475-D441-5344-9C79-FC26BAFEA14E}" type="slidenum">
              <a:rPr lang="en-US" smtClean="0"/>
              <a:t>‹#›</a:t>
            </a:fld>
            <a:endParaRPr lang="en-US"/>
          </a:p>
        </p:txBody>
      </p:sp>
    </p:spTree>
    <p:extLst>
      <p:ext uri="{BB962C8B-B14F-4D97-AF65-F5344CB8AC3E}">
        <p14:creationId xmlns:p14="http://schemas.microsoft.com/office/powerpoint/2010/main" val="21289520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5BB50C-A7EB-D446-85FA-3CFE56FF0869}"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885475-D441-5344-9C79-FC26BAFEA14E}" type="slidenum">
              <a:rPr lang="en-US" smtClean="0"/>
              <a:t>‹#›</a:t>
            </a:fld>
            <a:endParaRPr lang="en-US"/>
          </a:p>
        </p:txBody>
      </p:sp>
    </p:spTree>
    <p:extLst>
      <p:ext uri="{BB962C8B-B14F-4D97-AF65-F5344CB8AC3E}">
        <p14:creationId xmlns:p14="http://schemas.microsoft.com/office/powerpoint/2010/main" val="2703359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82B19C-1CCB-4566-AD13-271F8572C8C3}"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67040-61A5-4D00-ADD8-ABAAE3F8C301}" type="slidenum">
              <a:rPr lang="en-US" smtClean="0"/>
              <a:t>‹#›</a:t>
            </a:fld>
            <a:endParaRPr lang="en-US"/>
          </a:p>
        </p:txBody>
      </p:sp>
    </p:spTree>
    <p:extLst>
      <p:ext uri="{BB962C8B-B14F-4D97-AF65-F5344CB8AC3E}">
        <p14:creationId xmlns:p14="http://schemas.microsoft.com/office/powerpoint/2010/main" val="1303641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5BB50C-A7EB-D446-85FA-3CFE56FF0869}"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885475-D441-5344-9C79-FC26BAFEA14E}" type="slidenum">
              <a:rPr lang="en-US" smtClean="0"/>
              <a:t>‹#›</a:t>
            </a:fld>
            <a:endParaRPr lang="en-US"/>
          </a:p>
        </p:txBody>
      </p:sp>
    </p:spTree>
    <p:extLst>
      <p:ext uri="{BB962C8B-B14F-4D97-AF65-F5344CB8AC3E}">
        <p14:creationId xmlns:p14="http://schemas.microsoft.com/office/powerpoint/2010/main" val="38890146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5BB50C-A7EB-D446-85FA-3CFE56FF0869}"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885475-D441-5344-9C79-FC26BAFEA14E}" type="slidenum">
              <a:rPr lang="en-US" smtClean="0"/>
              <a:t>‹#›</a:t>
            </a:fld>
            <a:endParaRPr lang="en-US"/>
          </a:p>
        </p:txBody>
      </p:sp>
    </p:spTree>
    <p:extLst>
      <p:ext uri="{BB962C8B-B14F-4D97-AF65-F5344CB8AC3E}">
        <p14:creationId xmlns:p14="http://schemas.microsoft.com/office/powerpoint/2010/main" val="40883397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5BB50C-A7EB-D446-85FA-3CFE56FF0869}"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885475-D441-5344-9C79-FC26BAFEA14E}" type="slidenum">
              <a:rPr lang="en-US" smtClean="0"/>
              <a:t>‹#›</a:t>
            </a:fld>
            <a:endParaRPr lang="en-US"/>
          </a:p>
        </p:txBody>
      </p:sp>
    </p:spTree>
    <p:extLst>
      <p:ext uri="{BB962C8B-B14F-4D97-AF65-F5344CB8AC3E}">
        <p14:creationId xmlns:p14="http://schemas.microsoft.com/office/powerpoint/2010/main" val="3270724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F82B19C-1CCB-4566-AD13-271F8572C8C3}"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67040-61A5-4D00-ADD8-ABAAE3F8C301}" type="slidenum">
              <a:rPr lang="en-US" smtClean="0"/>
              <a:t>‹#›</a:t>
            </a:fld>
            <a:endParaRPr lang="en-US"/>
          </a:p>
        </p:txBody>
      </p:sp>
    </p:spTree>
    <p:extLst>
      <p:ext uri="{BB962C8B-B14F-4D97-AF65-F5344CB8AC3E}">
        <p14:creationId xmlns:p14="http://schemas.microsoft.com/office/powerpoint/2010/main" val="1612449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F82B19C-1CCB-4566-AD13-271F8572C8C3}"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67040-61A5-4D00-ADD8-ABAAE3F8C301}" type="slidenum">
              <a:rPr lang="en-US" smtClean="0"/>
              <a:t>‹#›</a:t>
            </a:fld>
            <a:endParaRPr lang="en-US"/>
          </a:p>
        </p:txBody>
      </p:sp>
    </p:spTree>
    <p:extLst>
      <p:ext uri="{BB962C8B-B14F-4D97-AF65-F5344CB8AC3E}">
        <p14:creationId xmlns:p14="http://schemas.microsoft.com/office/powerpoint/2010/main" val="4078955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F82B19C-1CCB-4566-AD13-271F8572C8C3}" type="datetimeFigureOut">
              <a:rPr lang="en-US" smtClean="0"/>
              <a:t>11/1/2021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67040-61A5-4D00-ADD8-ABAAE3F8C301}" type="slidenum">
              <a:rPr lang="en-US" smtClean="0"/>
              <a:t>‹#›</a:t>
            </a:fld>
            <a:endParaRPr lang="en-US"/>
          </a:p>
        </p:txBody>
      </p:sp>
    </p:spTree>
    <p:extLst>
      <p:ext uri="{BB962C8B-B14F-4D97-AF65-F5344CB8AC3E}">
        <p14:creationId xmlns:p14="http://schemas.microsoft.com/office/powerpoint/2010/main" val="3895361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F82B19C-1CCB-4566-AD13-271F8572C8C3}" type="datetimeFigureOut">
              <a:rPr lang="en-US" smtClean="0"/>
              <a:t>11/1/2021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67040-61A5-4D00-ADD8-ABAAE3F8C301}" type="slidenum">
              <a:rPr lang="en-US" smtClean="0"/>
              <a:t>‹#›</a:t>
            </a:fld>
            <a:endParaRPr lang="en-US"/>
          </a:p>
        </p:txBody>
      </p:sp>
    </p:spTree>
    <p:extLst>
      <p:ext uri="{BB962C8B-B14F-4D97-AF65-F5344CB8AC3E}">
        <p14:creationId xmlns:p14="http://schemas.microsoft.com/office/powerpoint/2010/main" val="3132533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82B19C-1CCB-4566-AD13-271F8572C8C3}" type="datetimeFigureOut">
              <a:rPr lang="en-US" smtClean="0"/>
              <a:t>11/1/2021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67040-61A5-4D00-ADD8-ABAAE3F8C301}" type="slidenum">
              <a:rPr lang="en-US" smtClean="0"/>
              <a:t>‹#›</a:t>
            </a:fld>
            <a:endParaRPr lang="en-US"/>
          </a:p>
        </p:txBody>
      </p:sp>
    </p:spTree>
    <p:extLst>
      <p:ext uri="{BB962C8B-B14F-4D97-AF65-F5344CB8AC3E}">
        <p14:creationId xmlns:p14="http://schemas.microsoft.com/office/powerpoint/2010/main" val="2939743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F82B19C-1CCB-4566-AD13-271F8572C8C3}"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67040-61A5-4D00-ADD8-ABAAE3F8C301}" type="slidenum">
              <a:rPr lang="en-US" smtClean="0"/>
              <a:t>‹#›</a:t>
            </a:fld>
            <a:endParaRPr lang="en-US"/>
          </a:p>
        </p:txBody>
      </p:sp>
    </p:spTree>
    <p:extLst>
      <p:ext uri="{BB962C8B-B14F-4D97-AF65-F5344CB8AC3E}">
        <p14:creationId xmlns:p14="http://schemas.microsoft.com/office/powerpoint/2010/main" val="4022543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F82B19C-1CCB-4566-AD13-271F8572C8C3}"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67040-61A5-4D00-ADD8-ABAAE3F8C301}" type="slidenum">
              <a:rPr lang="en-US" smtClean="0"/>
              <a:t>‹#›</a:t>
            </a:fld>
            <a:endParaRPr lang="en-US"/>
          </a:p>
        </p:txBody>
      </p:sp>
    </p:spTree>
    <p:extLst>
      <p:ext uri="{BB962C8B-B14F-4D97-AF65-F5344CB8AC3E}">
        <p14:creationId xmlns:p14="http://schemas.microsoft.com/office/powerpoint/2010/main" val="1381666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82B19C-1CCB-4566-AD13-271F8572C8C3}" type="datetimeFigureOut">
              <a:rPr lang="en-US" smtClean="0"/>
              <a:t>11/1/2021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67040-61A5-4D00-ADD8-ABAAE3F8C301}" type="slidenum">
              <a:rPr lang="en-US" smtClean="0"/>
              <a:t>‹#›</a:t>
            </a:fld>
            <a:endParaRPr lang="en-US"/>
          </a:p>
        </p:txBody>
      </p:sp>
    </p:spTree>
    <p:extLst>
      <p:ext uri="{BB962C8B-B14F-4D97-AF65-F5344CB8AC3E}">
        <p14:creationId xmlns:p14="http://schemas.microsoft.com/office/powerpoint/2010/main" val="3636824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5BB50C-A7EB-D446-85FA-3CFE56FF0869}" type="datetimeFigureOut">
              <a:rPr lang="en-US" smtClean="0"/>
              <a:t>11/1/2021</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885475-D441-5344-9C79-FC26BAFEA14E}" type="slidenum">
              <a:rPr lang="en-US" smtClean="0"/>
              <a:t>‹#›</a:t>
            </a:fld>
            <a:endParaRPr lang="en-US"/>
          </a:p>
        </p:txBody>
      </p:sp>
    </p:spTree>
    <p:extLst>
      <p:ext uri="{BB962C8B-B14F-4D97-AF65-F5344CB8AC3E}">
        <p14:creationId xmlns:p14="http://schemas.microsoft.com/office/powerpoint/2010/main" val="26956322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warscapes.com/reviews/kamaladevi-chattopadhyay-intersectional-feminist-we-should-all-know-about"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jan.ucc.nau.edu/~sj6/Caste.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Gandhi: Caste, Class and Gender</a:t>
            </a:r>
          </a:p>
        </p:txBody>
      </p:sp>
      <p:sp>
        <p:nvSpPr>
          <p:cNvPr id="3" name="Subtitle 2"/>
          <p:cNvSpPr>
            <a:spLocks noGrp="1"/>
          </p:cNvSpPr>
          <p:nvPr>
            <p:ph type="subTitle" idx="1"/>
          </p:nvPr>
        </p:nvSpPr>
        <p:spPr/>
        <p:txBody>
          <a:bodyPr/>
          <a:lstStyle/>
          <a:p>
            <a:r>
              <a:rPr lang="en-US" dirty="0"/>
              <a:t>To better understand Gandhi </a:t>
            </a:r>
            <a:r>
              <a:rPr lang="en-US" i="1" dirty="0"/>
              <a:t>and</a:t>
            </a:r>
            <a:r>
              <a:rPr lang="en-US" dirty="0"/>
              <a:t> Gandhi’s India</a:t>
            </a:r>
          </a:p>
        </p:txBody>
      </p:sp>
    </p:spTree>
    <p:extLst>
      <p:ext uri="{BB962C8B-B14F-4D97-AF65-F5344CB8AC3E}">
        <p14:creationId xmlns:p14="http://schemas.microsoft.com/office/powerpoint/2010/main" val="342896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Intersectional Hierarchies: </a:t>
            </a:r>
            <a:r>
              <a:rPr lang="en-US" sz="3600" b="1" u="sng" dirty="0"/>
              <a:t>Gender,</a:t>
            </a:r>
            <a:r>
              <a:rPr lang="en-US" sz="3600" b="1" dirty="0"/>
              <a:t> Class, and Caste</a:t>
            </a:r>
          </a:p>
        </p:txBody>
      </p:sp>
      <p:sp>
        <p:nvSpPr>
          <p:cNvPr id="3" name="Content Placeholder 2"/>
          <p:cNvSpPr>
            <a:spLocks noGrp="1"/>
          </p:cNvSpPr>
          <p:nvPr>
            <p:ph idx="1"/>
          </p:nvPr>
        </p:nvSpPr>
        <p:spPr>
          <a:xfrm>
            <a:off x="74141" y="1425146"/>
            <a:ext cx="11895437" cy="5313405"/>
          </a:xfrm>
        </p:spPr>
        <p:txBody>
          <a:bodyPr/>
          <a:lstStyle/>
          <a:p>
            <a:r>
              <a:rPr lang="en-US" dirty="0"/>
              <a:t>Though there are evident class and caste differences between the characters in </a:t>
            </a:r>
            <a:r>
              <a:rPr lang="en-US" i="1" dirty="0" err="1"/>
              <a:t>Godaan</a:t>
            </a:r>
            <a:r>
              <a:rPr lang="en-US" dirty="0"/>
              <a:t>, hierarchies along </a:t>
            </a:r>
            <a:r>
              <a:rPr lang="en-US" b="1" dirty="0"/>
              <a:t>gender</a:t>
            </a:r>
            <a:r>
              <a:rPr lang="en-US" dirty="0"/>
              <a:t> lines operate both </a:t>
            </a:r>
            <a:r>
              <a:rPr lang="en-US" b="1" dirty="0" err="1"/>
              <a:t>intersectionally</a:t>
            </a:r>
            <a:r>
              <a:rPr lang="en-US" b="1" dirty="0"/>
              <a:t> </a:t>
            </a:r>
            <a:r>
              <a:rPr lang="en-US" dirty="0"/>
              <a:t>with, </a:t>
            </a:r>
            <a:r>
              <a:rPr lang="en-US" b="1" i="1" dirty="0"/>
              <a:t>and independently of </a:t>
            </a:r>
            <a:r>
              <a:rPr lang="en-US" dirty="0"/>
              <a:t>class and caste</a:t>
            </a:r>
          </a:p>
          <a:p>
            <a:r>
              <a:rPr lang="en-US" dirty="0"/>
              <a:t>Within the contexts of their own families and friends, </a:t>
            </a:r>
            <a:r>
              <a:rPr lang="en-US" dirty="0" err="1"/>
              <a:t>Dhaniya</a:t>
            </a:r>
            <a:r>
              <a:rPr lang="en-US" dirty="0"/>
              <a:t>, </a:t>
            </a:r>
            <a:r>
              <a:rPr lang="en-US" dirty="0" err="1"/>
              <a:t>Jhuniya</a:t>
            </a:r>
            <a:r>
              <a:rPr lang="en-US" dirty="0"/>
              <a:t>, </a:t>
            </a:r>
            <a:r>
              <a:rPr lang="en-US" dirty="0" err="1"/>
              <a:t>Siliya</a:t>
            </a:r>
            <a:r>
              <a:rPr lang="en-US" dirty="0"/>
              <a:t>, </a:t>
            </a:r>
            <a:r>
              <a:rPr lang="en-US" dirty="0" err="1"/>
              <a:t>Malti</a:t>
            </a:r>
            <a:r>
              <a:rPr lang="en-US" dirty="0"/>
              <a:t>, and </a:t>
            </a:r>
            <a:r>
              <a:rPr lang="en-US" dirty="0" err="1"/>
              <a:t>Govindi</a:t>
            </a:r>
            <a:r>
              <a:rPr lang="en-US" dirty="0"/>
              <a:t> suffer some clear disadvantages.  </a:t>
            </a:r>
            <a:r>
              <a:rPr lang="en-US" dirty="0" err="1"/>
              <a:t>Dhaniya</a:t>
            </a:r>
            <a:r>
              <a:rPr lang="en-US" dirty="0"/>
              <a:t> and </a:t>
            </a:r>
            <a:r>
              <a:rPr lang="en-US" dirty="0" err="1"/>
              <a:t>Malti</a:t>
            </a:r>
            <a:r>
              <a:rPr lang="en-US" dirty="0"/>
              <a:t> often able to give back as good as they get, but </a:t>
            </a:r>
            <a:r>
              <a:rPr lang="en-US" i="1" dirty="0" err="1"/>
              <a:t>Godaan</a:t>
            </a:r>
            <a:r>
              <a:rPr lang="en-US" dirty="0"/>
              <a:t> makes a strong case for recognizing inequalities between the sexes</a:t>
            </a:r>
          </a:p>
          <a:p>
            <a:r>
              <a:rPr lang="en-US" dirty="0"/>
              <a:t>At the same time, clearly, </a:t>
            </a:r>
            <a:r>
              <a:rPr lang="en-US" dirty="0" err="1"/>
              <a:t>Malti</a:t>
            </a:r>
            <a:r>
              <a:rPr lang="en-US" dirty="0"/>
              <a:t> and </a:t>
            </a:r>
            <a:r>
              <a:rPr lang="en-US" dirty="0" err="1"/>
              <a:t>Govindi</a:t>
            </a:r>
            <a:r>
              <a:rPr lang="en-US" dirty="0"/>
              <a:t> have some advantages bases on class (economic resources), over women like </a:t>
            </a:r>
            <a:r>
              <a:rPr lang="en-US" dirty="0" err="1"/>
              <a:t>Dhaniya</a:t>
            </a:r>
            <a:r>
              <a:rPr lang="en-US" dirty="0"/>
              <a:t> or </a:t>
            </a:r>
            <a:r>
              <a:rPr lang="en-US" dirty="0" err="1"/>
              <a:t>Jhuniya</a:t>
            </a:r>
            <a:endParaRPr lang="en-US" dirty="0"/>
          </a:p>
          <a:p>
            <a:r>
              <a:rPr lang="en-US" dirty="0"/>
              <a:t>Focusing on a character like </a:t>
            </a:r>
            <a:r>
              <a:rPr lang="en-US" dirty="0" err="1"/>
              <a:t>Siliya</a:t>
            </a:r>
            <a:r>
              <a:rPr lang="en-US" dirty="0"/>
              <a:t>, we can see how class, caste, and gender together frame the matrix of her oppression</a:t>
            </a:r>
          </a:p>
          <a:p>
            <a:endParaRPr lang="en-US" dirty="0"/>
          </a:p>
        </p:txBody>
      </p:sp>
    </p:spTree>
    <p:extLst>
      <p:ext uri="{BB962C8B-B14F-4D97-AF65-F5344CB8AC3E}">
        <p14:creationId xmlns:p14="http://schemas.microsoft.com/office/powerpoint/2010/main" val="3953178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 to Gandhi</a:t>
            </a:r>
          </a:p>
        </p:txBody>
      </p:sp>
      <p:sp>
        <p:nvSpPr>
          <p:cNvPr id="3" name="Content Placeholder 2"/>
          <p:cNvSpPr>
            <a:spLocks noGrp="1"/>
          </p:cNvSpPr>
          <p:nvPr>
            <p:ph idx="1"/>
          </p:nvPr>
        </p:nvSpPr>
        <p:spPr>
          <a:xfrm>
            <a:off x="838200" y="1318055"/>
            <a:ext cx="10515600" cy="5539946"/>
          </a:xfrm>
        </p:spPr>
        <p:txBody>
          <a:bodyPr>
            <a:normAutofit/>
          </a:bodyPr>
          <a:lstStyle/>
          <a:p>
            <a:r>
              <a:rPr lang="en-US" dirty="0"/>
              <a:t>Gandhi claimed (in Hind </a:t>
            </a:r>
            <a:r>
              <a:rPr lang="en-US" dirty="0" err="1"/>
              <a:t>Swaraj</a:t>
            </a:r>
            <a:r>
              <a:rPr lang="en-US" dirty="0"/>
              <a:t>) that the real India lived in its villages</a:t>
            </a:r>
          </a:p>
          <a:p>
            <a:r>
              <a:rPr lang="en-US" dirty="0"/>
              <a:t>Where does he stand on questions of inequality WITHIN Indian society?</a:t>
            </a:r>
          </a:p>
          <a:p>
            <a:r>
              <a:rPr lang="en-US" dirty="0" err="1"/>
              <a:t>Godaan</a:t>
            </a:r>
            <a:r>
              <a:rPr lang="en-US" dirty="0"/>
              <a:t>, for most part, stays away from comment on nationalist politics (though given only the elite discuss nationalist politics in the novel, that could be read as a comment on nationalist politics too)</a:t>
            </a:r>
          </a:p>
          <a:p>
            <a:r>
              <a:rPr lang="en-US" dirty="0"/>
              <a:t>Starting with Gandhi’s ideas about and engagement with women, we will then move on to examining his debates with </a:t>
            </a:r>
            <a:r>
              <a:rPr lang="en-US" dirty="0" err="1"/>
              <a:t>Ambedkar</a:t>
            </a:r>
            <a:endParaRPr lang="en-US" dirty="0"/>
          </a:p>
          <a:p>
            <a:r>
              <a:rPr lang="en-US" dirty="0"/>
              <a:t>Through these engagements, we hope to better understand Gandhi’s connection with the subordinated sections of Indian society and ways in which Gandhian politics helped and hindered the politics of subordinated (subaltern) groups in India of the time</a:t>
            </a:r>
          </a:p>
        </p:txBody>
      </p:sp>
    </p:spTree>
    <p:extLst>
      <p:ext uri="{BB962C8B-B14F-4D97-AF65-F5344CB8AC3E}">
        <p14:creationId xmlns:p14="http://schemas.microsoft.com/office/powerpoint/2010/main" val="986060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219199"/>
          </a:xfrm>
        </p:spPr>
        <p:txBody>
          <a:bodyPr>
            <a:normAutofit fontScale="90000"/>
          </a:bodyPr>
          <a:lstStyle/>
          <a:p>
            <a:r>
              <a:rPr lang="en-US" dirty="0"/>
              <a:t>GENDER : Gandhi and Gendered Nationalism (from earlier slide set)</a:t>
            </a:r>
          </a:p>
        </p:txBody>
      </p:sp>
      <p:sp>
        <p:nvSpPr>
          <p:cNvPr id="3" name="Content Placeholder 2"/>
          <p:cNvSpPr>
            <a:spLocks noGrp="1"/>
          </p:cNvSpPr>
          <p:nvPr>
            <p:ph idx="1"/>
          </p:nvPr>
        </p:nvSpPr>
        <p:spPr>
          <a:xfrm>
            <a:off x="838200" y="1423852"/>
            <a:ext cx="10515600" cy="5251268"/>
          </a:xfrm>
        </p:spPr>
        <p:txBody>
          <a:bodyPr>
            <a:normAutofit lnSpcReduction="10000"/>
          </a:bodyPr>
          <a:lstStyle/>
          <a:p>
            <a:r>
              <a:rPr lang="en-US" b="0" i="0" u="none" strike="noStrike" baseline="0" dirty="0"/>
              <a:t>Gandhi’s masculinity/sexism</a:t>
            </a:r>
          </a:p>
          <a:p>
            <a:r>
              <a:rPr lang="en-US" b="0" i="0" u="none" strike="noStrike" baseline="0" dirty="0"/>
              <a:t>Constant use of MANLINESS as a desirable trait, though these ideas not necessarily MANLY e.g. in the way that colonial rulers would think of manliness....  Courage, bravery etc., hardly exclusive to men, women probably have greater ability to bear pain</a:t>
            </a:r>
          </a:p>
          <a:p>
            <a:r>
              <a:rPr lang="en-US" b="0" i="0" u="none" strike="noStrike" baseline="0" dirty="0"/>
              <a:t>Yet when Gandhi talking about the ability to suffer, and bravery, he calls it MANLINESS...  Why?  Product of his time?  </a:t>
            </a:r>
          </a:p>
          <a:p>
            <a:r>
              <a:rPr lang="en-US" dirty="0"/>
              <a:t>His gendered language, Parliament as Prostitute, as sterile woman, what does that say to us?</a:t>
            </a:r>
            <a:endParaRPr lang="en-US" b="0" i="0" u="none" strike="noStrike" baseline="0" dirty="0"/>
          </a:p>
          <a:p>
            <a:r>
              <a:rPr lang="en-US" b="0" i="0" u="none" strike="noStrike" baseline="0" dirty="0"/>
              <a:t>What do these factors tell us about the sort of NATION he is imagining, and constructing ?  What sort of position does he see for women in it?  This is one of the questions I have posed for you</a:t>
            </a:r>
            <a:r>
              <a:rPr lang="en-US" b="0" i="0" u="none" strike="noStrike" dirty="0"/>
              <a:t> for your third discussion</a:t>
            </a:r>
            <a:endParaRPr lang="en-US" b="0" i="0" u="none" strike="noStrike" baseline="0" dirty="0"/>
          </a:p>
          <a:p>
            <a:endParaRPr lang="en-US" dirty="0"/>
          </a:p>
        </p:txBody>
      </p:sp>
    </p:spTree>
    <p:extLst>
      <p:ext uri="{BB962C8B-B14F-4D97-AF65-F5344CB8AC3E}">
        <p14:creationId xmlns:p14="http://schemas.microsoft.com/office/powerpoint/2010/main" val="41672252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03C3A-DA5D-4A3A-8582-9D6F8AEF0CBC}"/>
              </a:ext>
            </a:extLst>
          </p:cNvPr>
          <p:cNvSpPr>
            <a:spLocks noGrp="1"/>
          </p:cNvSpPr>
          <p:nvPr>
            <p:ph type="title"/>
          </p:nvPr>
        </p:nvSpPr>
        <p:spPr>
          <a:xfrm>
            <a:off x="838200" y="1"/>
            <a:ext cx="10515600" cy="881448"/>
          </a:xfrm>
        </p:spPr>
        <p:txBody>
          <a:bodyPr/>
          <a:lstStyle/>
          <a:p>
            <a:r>
              <a:rPr lang="en-US" dirty="0"/>
              <a:t>Background to Gandhi’s Ideas on Gender	</a:t>
            </a:r>
          </a:p>
        </p:txBody>
      </p:sp>
      <p:sp>
        <p:nvSpPr>
          <p:cNvPr id="3" name="Content Placeholder 2">
            <a:extLst>
              <a:ext uri="{FF2B5EF4-FFF2-40B4-BE49-F238E27FC236}">
                <a16:creationId xmlns:a16="http://schemas.microsoft.com/office/drawing/2014/main" id="{16C1FC8A-F013-4598-B989-3F50793956C5}"/>
              </a:ext>
            </a:extLst>
          </p:cNvPr>
          <p:cNvSpPr>
            <a:spLocks noGrp="1"/>
          </p:cNvSpPr>
          <p:nvPr>
            <p:ph idx="1"/>
          </p:nvPr>
        </p:nvSpPr>
        <p:spPr>
          <a:xfrm>
            <a:off x="321276" y="881449"/>
            <a:ext cx="11675106" cy="5914767"/>
          </a:xfrm>
        </p:spPr>
        <p:txBody>
          <a:bodyPr>
            <a:normAutofit fontScale="92500"/>
          </a:bodyPr>
          <a:lstStyle/>
          <a:p>
            <a:r>
              <a:rPr lang="en-US" dirty="0"/>
              <a:t>BRAMHACHARYA, which can be glossed in a number of ways.  Easiest for our purposes is CELIBACY.  Very old idea, going back (it is claimed) to the Vedas (~1200 BCE), that semen represents vital force, preserving which will increase spiritual and in some readings, physical strength</a:t>
            </a:r>
          </a:p>
          <a:p>
            <a:pPr lvl="1"/>
            <a:r>
              <a:rPr lang="en-US" dirty="0"/>
              <a:t> similar ideas had widespread currency in the late 19thC and early 20thC world</a:t>
            </a:r>
          </a:p>
          <a:p>
            <a:r>
              <a:rPr lang="en-US" dirty="0"/>
              <a:t>19</a:t>
            </a:r>
            <a:r>
              <a:rPr lang="en-US" baseline="30000" dirty="0"/>
              <a:t>th</a:t>
            </a:r>
            <a:r>
              <a:rPr lang="en-US" dirty="0"/>
              <a:t> C Indian REFORMIST nationalism (see M&amp;M pp. 144-50 and Banerjee) that associated nation with woman, woman with purity, and the preserving protecting the purity of women as representing protecting purity of nation against colonial onslaught  </a:t>
            </a:r>
          </a:p>
          <a:p>
            <a:r>
              <a:rPr lang="en-US" dirty="0"/>
              <a:t>For many, protecting this notional woman (the slogan, “mother India” e.g.) was more important  than the rights of real flesh and blood women.  Thus women confined to homes, married off while very young, supposedly to protect their PURITY (and by implication, of the nation)</a:t>
            </a:r>
          </a:p>
          <a:p>
            <a:r>
              <a:rPr lang="en-US" dirty="0"/>
              <a:t>This in turn was based on the idea (never expressed) derived from ancient classical texts,  that women’s sexuality was voracious, and needed taming and controlling</a:t>
            </a:r>
          </a:p>
          <a:p>
            <a:endParaRPr lang="en-US" dirty="0"/>
          </a:p>
          <a:p>
            <a:endParaRPr lang="en-US" dirty="0"/>
          </a:p>
        </p:txBody>
      </p:sp>
    </p:spTree>
    <p:extLst>
      <p:ext uri="{BB962C8B-B14F-4D97-AF65-F5344CB8AC3E}">
        <p14:creationId xmlns:p14="http://schemas.microsoft.com/office/powerpoint/2010/main" val="4218229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07227-C3EF-4A08-B027-5FBF0C5A5EF5}"/>
              </a:ext>
            </a:extLst>
          </p:cNvPr>
          <p:cNvSpPr>
            <a:spLocks noGrp="1"/>
          </p:cNvSpPr>
          <p:nvPr>
            <p:ph type="title"/>
          </p:nvPr>
        </p:nvSpPr>
        <p:spPr>
          <a:xfrm>
            <a:off x="838200" y="172995"/>
            <a:ext cx="10515600" cy="790832"/>
          </a:xfrm>
        </p:spPr>
        <p:txBody>
          <a:bodyPr>
            <a:normAutofit fontScale="90000"/>
          </a:bodyPr>
          <a:lstStyle/>
          <a:p>
            <a:r>
              <a:rPr lang="en-US" dirty="0"/>
              <a:t>GANDHI on Gendered Sexuality</a:t>
            </a:r>
            <a:br>
              <a:rPr lang="en-US" dirty="0"/>
            </a:br>
            <a:endParaRPr lang="en-US" dirty="0"/>
          </a:p>
        </p:txBody>
      </p:sp>
      <p:sp>
        <p:nvSpPr>
          <p:cNvPr id="3" name="Content Placeholder 2">
            <a:extLst>
              <a:ext uri="{FF2B5EF4-FFF2-40B4-BE49-F238E27FC236}">
                <a16:creationId xmlns:a16="http://schemas.microsoft.com/office/drawing/2014/main" id="{A99C5381-3040-40A1-9366-B9F259F8F83D}"/>
              </a:ext>
            </a:extLst>
          </p:cNvPr>
          <p:cNvSpPr>
            <a:spLocks noGrp="1"/>
          </p:cNvSpPr>
          <p:nvPr>
            <p:ph idx="1"/>
          </p:nvPr>
        </p:nvSpPr>
        <p:spPr>
          <a:xfrm>
            <a:off x="477795" y="815546"/>
            <a:ext cx="11541210" cy="6042453"/>
          </a:xfrm>
        </p:spPr>
        <p:txBody>
          <a:bodyPr>
            <a:normAutofit fontScale="85000" lnSpcReduction="20000"/>
          </a:bodyPr>
          <a:lstStyle/>
          <a:p>
            <a:r>
              <a:rPr lang="en-US" dirty="0"/>
              <a:t>As with many of his other interventions (see Caste, later) Gandhi is both a product of this milieu,  and challenges these ideas</a:t>
            </a:r>
          </a:p>
          <a:p>
            <a:r>
              <a:rPr lang="en-US" dirty="0"/>
              <a:t>Close connection with broader ideas of self-restraint &amp; self-discipline outlined in </a:t>
            </a:r>
            <a:r>
              <a:rPr lang="en-US" i="1" dirty="0"/>
              <a:t>Hind Swaraj</a:t>
            </a:r>
            <a:r>
              <a:rPr lang="en-US" dirty="0"/>
              <a:t> (traumatized by own personal history of having sex while father died)</a:t>
            </a:r>
          </a:p>
          <a:p>
            <a:r>
              <a:rPr lang="en-US" dirty="0"/>
              <a:t>Reverses traditional ideas to argue that it was men whose sexuality needed controlling (need for </a:t>
            </a:r>
            <a:r>
              <a:rPr lang="en-US" i="1" dirty="0"/>
              <a:t>brahmacharya</a:t>
            </a:r>
            <a:r>
              <a:rPr lang="en-US" dirty="0"/>
              <a:t>) while women’s sexuality weaker, saw them as “pure and virtuous” as sisters and mothers</a:t>
            </a:r>
          </a:p>
          <a:p>
            <a:r>
              <a:rPr lang="en-US" dirty="0"/>
              <a:t>While reverses traditional patriarchal ideas about women’s voracious sexuality and need for constant surveillance, imposes on them the BURDEN to live up his idealized notion of women’s sexuality</a:t>
            </a:r>
          </a:p>
          <a:p>
            <a:r>
              <a:rPr lang="en-US" dirty="0"/>
              <a:t>Women who did NOT live up to his expectations were vilified, e.g. a “loathing for prostitutes” that was not matched by disdain for others (104-05)</a:t>
            </a:r>
          </a:p>
          <a:p>
            <a:r>
              <a:rPr lang="en-US" dirty="0"/>
              <a:t>In 1928 he blamed women as victims of rape (107) and even justified killing of daughter over “dishonor” (108)</a:t>
            </a:r>
          </a:p>
          <a:p>
            <a:r>
              <a:rPr lang="en-US" dirty="0"/>
              <a:t>He does, however, CHANGE his mind on rape, arguing quite the opposite in 1942, justifying the rights of a woman to fight back with violence against her rapist (108-09)</a:t>
            </a:r>
          </a:p>
          <a:p>
            <a:r>
              <a:rPr lang="en-US" dirty="0"/>
              <a:t>His aim of moral regeneration to create a stronger nation, though, different from others, stressing a “feminine” principles of love and sacrifice over the claims of a “muscular nationalism” of Vivekananda and others (103)</a:t>
            </a:r>
          </a:p>
          <a:p>
            <a:endParaRPr lang="en-US" dirty="0"/>
          </a:p>
        </p:txBody>
      </p:sp>
    </p:spTree>
    <p:extLst>
      <p:ext uri="{BB962C8B-B14F-4D97-AF65-F5344CB8AC3E}">
        <p14:creationId xmlns:p14="http://schemas.microsoft.com/office/powerpoint/2010/main" val="12633676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0EADC-9847-4E04-9C57-64BBE4BC954B}"/>
              </a:ext>
            </a:extLst>
          </p:cNvPr>
          <p:cNvSpPr>
            <a:spLocks noGrp="1"/>
          </p:cNvSpPr>
          <p:nvPr>
            <p:ph type="title"/>
          </p:nvPr>
        </p:nvSpPr>
        <p:spPr/>
        <p:txBody>
          <a:bodyPr/>
          <a:lstStyle/>
          <a:p>
            <a:r>
              <a:rPr lang="en-US" dirty="0"/>
              <a:t>Gandhi and Marriage</a:t>
            </a:r>
          </a:p>
        </p:txBody>
      </p:sp>
      <p:sp>
        <p:nvSpPr>
          <p:cNvPr id="3" name="Content Placeholder 2">
            <a:extLst>
              <a:ext uri="{FF2B5EF4-FFF2-40B4-BE49-F238E27FC236}">
                <a16:creationId xmlns:a16="http://schemas.microsoft.com/office/drawing/2014/main" id="{F1ADABE6-4511-4B3A-9DA1-A06D20AB241A}"/>
              </a:ext>
            </a:extLst>
          </p:cNvPr>
          <p:cNvSpPr>
            <a:spLocks noGrp="1"/>
          </p:cNvSpPr>
          <p:nvPr>
            <p:ph idx="1"/>
          </p:nvPr>
        </p:nvSpPr>
        <p:spPr>
          <a:xfrm>
            <a:off x="255374" y="1326292"/>
            <a:ext cx="11098426" cy="5412259"/>
          </a:xfrm>
        </p:spPr>
        <p:txBody>
          <a:bodyPr>
            <a:normAutofit lnSpcReduction="10000"/>
          </a:bodyPr>
          <a:lstStyle/>
          <a:p>
            <a:r>
              <a:rPr lang="en-US" dirty="0"/>
              <a:t>Complete patriarch in the fullest sense of the word</a:t>
            </a:r>
          </a:p>
          <a:p>
            <a:r>
              <a:rPr lang="en-US" dirty="0"/>
              <a:t>“Naturalizes” </a:t>
            </a:r>
            <a:r>
              <a:rPr lang="en-US" i="1" dirty="0"/>
              <a:t>Separate Spheres</a:t>
            </a:r>
            <a:r>
              <a:rPr lang="en-US" dirty="0"/>
              <a:t>: Believed women’s place was in the home</a:t>
            </a:r>
          </a:p>
          <a:p>
            <a:r>
              <a:rPr lang="en-US" dirty="0"/>
              <a:t>Yet, does not naturalize hierarchy, women not possessions of men</a:t>
            </a:r>
          </a:p>
          <a:p>
            <a:r>
              <a:rPr lang="en-US" dirty="0"/>
              <a:t>Valorizes marriage as an institution for the STABILITY  it brings (much as he does with Caste or at least </a:t>
            </a:r>
            <a:r>
              <a:rPr lang="en-US" i="1" dirty="0" err="1"/>
              <a:t>varnashrama</a:t>
            </a:r>
            <a:r>
              <a:rPr lang="en-US" i="1" dirty="0"/>
              <a:t> dharma</a:t>
            </a:r>
            <a:r>
              <a:rPr lang="en-US" dirty="0"/>
              <a:t>)</a:t>
            </a:r>
          </a:p>
          <a:p>
            <a:r>
              <a:rPr lang="en-US" dirty="0"/>
              <a:t>Argues for women to resist oppression in marriage via </a:t>
            </a:r>
            <a:r>
              <a:rPr lang="en-US" i="1" dirty="0"/>
              <a:t>satyagraha</a:t>
            </a:r>
          </a:p>
          <a:p>
            <a:r>
              <a:rPr lang="en-US" dirty="0"/>
              <a:t>As a husband, he disregards KASTURBA’s wishes, thought she was fortunate to marry him and generally shows her little respect</a:t>
            </a:r>
          </a:p>
          <a:p>
            <a:r>
              <a:rPr lang="en-US" dirty="0"/>
              <a:t>Thought of himself as her teacher who had to be cruel to be kind (96-97)</a:t>
            </a:r>
          </a:p>
          <a:p>
            <a:r>
              <a:rPr lang="en-US" dirty="0"/>
              <a:t>Why did she take it?  What alternatives might she have had?</a:t>
            </a:r>
          </a:p>
          <a:p>
            <a:r>
              <a:rPr lang="en-US" dirty="0"/>
              <a:t>Though he does nurse her “with devoted care” as she was dying (101) and she dies in his arms</a:t>
            </a:r>
          </a:p>
          <a:p>
            <a:pPr lvl="1"/>
            <a:endParaRPr lang="en-US" dirty="0"/>
          </a:p>
        </p:txBody>
      </p:sp>
    </p:spTree>
    <p:extLst>
      <p:ext uri="{BB962C8B-B14F-4D97-AF65-F5344CB8AC3E}">
        <p14:creationId xmlns:p14="http://schemas.microsoft.com/office/powerpoint/2010/main" val="41952795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5CDC7-EA3E-45DD-BDBC-88AFA031F513}"/>
              </a:ext>
            </a:extLst>
          </p:cNvPr>
          <p:cNvSpPr>
            <a:spLocks noGrp="1"/>
          </p:cNvSpPr>
          <p:nvPr>
            <p:ph type="title"/>
          </p:nvPr>
        </p:nvSpPr>
        <p:spPr/>
        <p:txBody>
          <a:bodyPr/>
          <a:lstStyle/>
          <a:p>
            <a:r>
              <a:rPr lang="en-US" dirty="0"/>
              <a:t>Gandhi and Family</a:t>
            </a:r>
          </a:p>
        </p:txBody>
      </p:sp>
      <p:sp>
        <p:nvSpPr>
          <p:cNvPr id="3" name="Content Placeholder 2">
            <a:extLst>
              <a:ext uri="{FF2B5EF4-FFF2-40B4-BE49-F238E27FC236}">
                <a16:creationId xmlns:a16="http://schemas.microsoft.com/office/drawing/2014/main" id="{E31F2A1C-A812-4493-A865-32DD322019F5}"/>
              </a:ext>
            </a:extLst>
          </p:cNvPr>
          <p:cNvSpPr>
            <a:spLocks noGrp="1"/>
          </p:cNvSpPr>
          <p:nvPr>
            <p:ph idx="1"/>
          </p:nvPr>
        </p:nvSpPr>
        <p:spPr>
          <a:xfrm>
            <a:off x="313038" y="1482810"/>
            <a:ext cx="11040762" cy="5206313"/>
          </a:xfrm>
        </p:spPr>
        <p:txBody>
          <a:bodyPr/>
          <a:lstStyle/>
          <a:p>
            <a:r>
              <a:rPr lang="en-US" dirty="0"/>
              <a:t>Family in the abstract is to be celebrated as “a force for restraint” (107)</a:t>
            </a:r>
          </a:p>
          <a:p>
            <a:r>
              <a:rPr lang="en-US" dirty="0"/>
              <a:t>Relations with own family are not that great though</a:t>
            </a:r>
          </a:p>
          <a:p>
            <a:r>
              <a:rPr lang="en-US" dirty="0"/>
              <a:t>Terrible relationship with HARILAL (eldest son) [film </a:t>
            </a:r>
            <a:r>
              <a:rPr lang="en-US" i="1" dirty="0"/>
              <a:t>Gandhi, my father </a:t>
            </a:r>
            <a:r>
              <a:rPr lang="en-US" dirty="0"/>
              <a:t>explores in more detail] who never adjusted from shift to westernized, prosperous, lawyer’s household to Gandhi’s later austerity</a:t>
            </a:r>
          </a:p>
          <a:p>
            <a:r>
              <a:rPr lang="en-US" dirty="0"/>
              <a:t>Seeks to control all his son’s choices.  Asks for harshest punishment after insisting </a:t>
            </a:r>
            <a:r>
              <a:rPr lang="en-US" dirty="0" err="1"/>
              <a:t>Harilal</a:t>
            </a:r>
            <a:r>
              <a:rPr lang="en-US" dirty="0"/>
              <a:t> participate in </a:t>
            </a:r>
            <a:r>
              <a:rPr lang="en-US" i="1" dirty="0"/>
              <a:t>satyagraha</a:t>
            </a:r>
            <a:r>
              <a:rPr lang="en-US" dirty="0"/>
              <a:t>. Refuses </a:t>
            </a:r>
            <a:r>
              <a:rPr lang="en-US" dirty="0" err="1"/>
              <a:t>Harilal</a:t>
            </a:r>
            <a:r>
              <a:rPr lang="en-US" dirty="0"/>
              <a:t> request to study in a University (as Gandhi himself had)</a:t>
            </a:r>
          </a:p>
          <a:p>
            <a:r>
              <a:rPr lang="en-US" dirty="0" err="1"/>
              <a:t>Harilal’s</a:t>
            </a:r>
            <a:r>
              <a:rPr lang="en-US" dirty="0"/>
              <a:t> debts, </a:t>
            </a:r>
            <a:r>
              <a:rPr lang="en-US" dirty="0" err="1"/>
              <a:t>alchoholism</a:t>
            </a:r>
            <a:r>
              <a:rPr lang="en-US" dirty="0"/>
              <a:t>, and conversion to Islam appear to be all calculated as direct affronts to father</a:t>
            </a:r>
          </a:p>
          <a:p>
            <a:endParaRPr lang="en-US" dirty="0"/>
          </a:p>
          <a:p>
            <a:endParaRPr lang="en-US" dirty="0"/>
          </a:p>
        </p:txBody>
      </p:sp>
    </p:spTree>
    <p:extLst>
      <p:ext uri="{BB962C8B-B14F-4D97-AF65-F5344CB8AC3E}">
        <p14:creationId xmlns:p14="http://schemas.microsoft.com/office/powerpoint/2010/main" val="27211570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9673A-8D63-4982-A7A1-0236BBEA5D83}"/>
              </a:ext>
            </a:extLst>
          </p:cNvPr>
          <p:cNvSpPr>
            <a:spLocks noGrp="1"/>
          </p:cNvSpPr>
          <p:nvPr>
            <p:ph type="title"/>
          </p:nvPr>
        </p:nvSpPr>
        <p:spPr/>
        <p:txBody>
          <a:bodyPr/>
          <a:lstStyle/>
          <a:p>
            <a:r>
              <a:rPr lang="en-US" dirty="0"/>
              <a:t>Gandhi, Women, and Politics	</a:t>
            </a:r>
          </a:p>
        </p:txBody>
      </p:sp>
      <p:sp>
        <p:nvSpPr>
          <p:cNvPr id="3" name="Content Placeholder 2">
            <a:extLst>
              <a:ext uri="{FF2B5EF4-FFF2-40B4-BE49-F238E27FC236}">
                <a16:creationId xmlns:a16="http://schemas.microsoft.com/office/drawing/2014/main" id="{DE0BB29F-9370-459A-ADB8-BF33D2A2DFB5}"/>
              </a:ext>
            </a:extLst>
          </p:cNvPr>
          <p:cNvSpPr>
            <a:spLocks noGrp="1"/>
          </p:cNvSpPr>
          <p:nvPr>
            <p:ph idx="1"/>
          </p:nvPr>
        </p:nvSpPr>
        <p:spPr>
          <a:xfrm>
            <a:off x="214184" y="1285102"/>
            <a:ext cx="11139616" cy="5572897"/>
          </a:xfrm>
        </p:spPr>
        <p:txBody>
          <a:bodyPr>
            <a:normAutofit lnSpcReduction="10000"/>
          </a:bodyPr>
          <a:lstStyle/>
          <a:p>
            <a:r>
              <a:rPr lang="en-US" dirty="0"/>
              <a:t>Many contradictory impulses at work</a:t>
            </a:r>
          </a:p>
          <a:p>
            <a:r>
              <a:rPr lang="en-US" dirty="0"/>
              <a:t>Gandhi FEMINIZES politics, CHARKHA (the spinning wheel) traditionally seen as women’s work, now becomes the central symbol of nationalist politics</a:t>
            </a:r>
          </a:p>
          <a:p>
            <a:r>
              <a:rPr lang="en-US" dirty="0"/>
              <a:t>Feminine qualities valorized in Gandhian nationalism</a:t>
            </a:r>
          </a:p>
          <a:p>
            <a:r>
              <a:rPr lang="en-US" dirty="0"/>
              <a:t>Gandhi’s assassin said he killed him because Gandhi was making India effeminate</a:t>
            </a:r>
          </a:p>
          <a:p>
            <a:r>
              <a:rPr lang="en-US" dirty="0"/>
              <a:t>Despite his belief in a woman’s place being the home, he actively encourages women to participate in politics.  Resulting in women’s political participation on an unprecedented scale (see details, 111-116)</a:t>
            </a:r>
          </a:p>
          <a:p>
            <a:r>
              <a:rPr lang="en-US" dirty="0"/>
              <a:t>Argues that “to call a woman the weaker sex is a libel” (110)</a:t>
            </a:r>
          </a:p>
          <a:p>
            <a:r>
              <a:rPr lang="en-US" dirty="0"/>
              <a:t>Praises women who chose to remain unmarried as serving society, a greater good than serving a family</a:t>
            </a:r>
          </a:p>
          <a:p>
            <a:endParaRPr lang="en-US" dirty="0"/>
          </a:p>
        </p:txBody>
      </p:sp>
    </p:spTree>
    <p:extLst>
      <p:ext uri="{BB962C8B-B14F-4D97-AF65-F5344CB8AC3E}">
        <p14:creationId xmlns:p14="http://schemas.microsoft.com/office/powerpoint/2010/main" val="25408299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8A426-A72C-4E04-832A-E5454CAFB91D}"/>
              </a:ext>
            </a:extLst>
          </p:cNvPr>
          <p:cNvSpPr>
            <a:spLocks noGrp="1"/>
          </p:cNvSpPr>
          <p:nvPr>
            <p:ph type="title"/>
          </p:nvPr>
        </p:nvSpPr>
        <p:spPr/>
        <p:txBody>
          <a:bodyPr/>
          <a:lstStyle/>
          <a:p>
            <a:r>
              <a:rPr lang="en-US" dirty="0"/>
              <a:t>Gandhi Patriarchy and Feminism	</a:t>
            </a:r>
          </a:p>
        </p:txBody>
      </p:sp>
      <p:sp>
        <p:nvSpPr>
          <p:cNvPr id="3" name="Content Placeholder 2">
            <a:extLst>
              <a:ext uri="{FF2B5EF4-FFF2-40B4-BE49-F238E27FC236}">
                <a16:creationId xmlns:a16="http://schemas.microsoft.com/office/drawing/2014/main" id="{048E08B9-4FD7-49CD-A1B8-62FA3EFEC0EA}"/>
              </a:ext>
            </a:extLst>
          </p:cNvPr>
          <p:cNvSpPr>
            <a:spLocks noGrp="1"/>
          </p:cNvSpPr>
          <p:nvPr>
            <p:ph idx="1"/>
          </p:nvPr>
        </p:nvSpPr>
        <p:spPr>
          <a:xfrm>
            <a:off x="164757" y="1326292"/>
            <a:ext cx="11681254" cy="5531707"/>
          </a:xfrm>
        </p:spPr>
        <p:txBody>
          <a:bodyPr>
            <a:normAutofit/>
          </a:bodyPr>
          <a:lstStyle/>
          <a:p>
            <a:r>
              <a:rPr lang="en-US" dirty="0"/>
              <a:t>Though Gandhian mobilization of women facilitated the growth of political feminism, he was no feminist</a:t>
            </a:r>
          </a:p>
          <a:p>
            <a:r>
              <a:rPr lang="en-US" dirty="0"/>
              <a:t>Women gain confidence and pride with Gandhi, but were not allowed to challenge patriarchy (much as peasants were not allowed to challenge landlords, or untouchables the caste system itself!)</a:t>
            </a:r>
          </a:p>
          <a:p>
            <a:r>
              <a:rPr lang="en-US" dirty="0"/>
              <a:t>Hardiman does not mention his debates with Margaret Sanger or Marie Stopes on birth control, or differences with early feminists such as </a:t>
            </a:r>
            <a:r>
              <a:rPr lang="en-US" dirty="0" err="1"/>
              <a:t>Kamaladevi</a:t>
            </a:r>
            <a:r>
              <a:rPr lang="en-US" dirty="0"/>
              <a:t> Chattopadhyay, though a great supporter of Gandhi, </a:t>
            </a:r>
            <a:r>
              <a:rPr lang="en-US" dirty="0">
                <a:hlinkClick r:id="rId2"/>
              </a:rPr>
              <a:t>saw his opposition to birth-control </a:t>
            </a:r>
            <a:r>
              <a:rPr lang="en-US" dirty="0"/>
              <a:t>as man’s “desperate attempts to thwart women’s efforts to achieve social and economic freedoms”</a:t>
            </a:r>
          </a:p>
          <a:p>
            <a:r>
              <a:rPr lang="en-US" dirty="0"/>
              <a:t>Gandhi resisted feminism not only on account of his own “patriarchal bad habits” but also because feminism would, in his own perception, undermine the unity of nationalism</a:t>
            </a:r>
          </a:p>
          <a:p>
            <a:endParaRPr lang="en-US" dirty="0"/>
          </a:p>
        </p:txBody>
      </p:sp>
    </p:spTree>
    <p:extLst>
      <p:ext uri="{BB962C8B-B14F-4D97-AF65-F5344CB8AC3E}">
        <p14:creationId xmlns:p14="http://schemas.microsoft.com/office/powerpoint/2010/main" val="2820265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5"/>
            <a:ext cx="10515600" cy="889686"/>
          </a:xfrm>
        </p:spPr>
        <p:txBody>
          <a:bodyPr/>
          <a:lstStyle/>
          <a:p>
            <a:r>
              <a:rPr lang="en-US" dirty="0"/>
              <a:t>Gandhi on Caste and Untouchability</a:t>
            </a:r>
          </a:p>
        </p:txBody>
      </p:sp>
      <p:sp>
        <p:nvSpPr>
          <p:cNvPr id="3" name="Content Placeholder 2"/>
          <p:cNvSpPr>
            <a:spLocks noGrp="1"/>
          </p:cNvSpPr>
          <p:nvPr>
            <p:ph idx="1"/>
          </p:nvPr>
        </p:nvSpPr>
        <p:spPr>
          <a:xfrm>
            <a:off x="90616" y="914400"/>
            <a:ext cx="12010768" cy="5943600"/>
          </a:xfrm>
        </p:spPr>
        <p:txBody>
          <a:bodyPr>
            <a:normAutofit fontScale="92500" lnSpcReduction="20000"/>
          </a:bodyPr>
          <a:lstStyle/>
          <a:p>
            <a:r>
              <a:rPr lang="en-US" dirty="0"/>
              <a:t>“Untouchables” = </a:t>
            </a:r>
            <a:r>
              <a:rPr lang="en-US" dirty="0" err="1"/>
              <a:t>jatis</a:t>
            </a:r>
            <a:r>
              <a:rPr lang="en-US" dirty="0"/>
              <a:t> deemed to be OUTSIDE of Varna by the Brahmins; the touch or even a shadow of an untouchable considered polluting to the SAVARNA (literally, those with Varna, usually referring to top three Varna categories)</a:t>
            </a:r>
          </a:p>
          <a:p>
            <a:r>
              <a:rPr lang="en-US" dirty="0"/>
              <a:t>Gandhi believed untouchability was not a part of Hinduism, was morally repugnant (though </a:t>
            </a:r>
            <a:r>
              <a:rPr lang="en-US" dirty="0" err="1"/>
              <a:t>Ambedkar</a:t>
            </a:r>
            <a:r>
              <a:rPr lang="en-US" dirty="0"/>
              <a:t> has some sarcastic remarks about it!)</a:t>
            </a:r>
          </a:p>
          <a:p>
            <a:r>
              <a:rPr lang="en-US" dirty="0"/>
              <a:t>Yet more ambiguous on caste itself, though his ideas change</a:t>
            </a:r>
          </a:p>
          <a:p>
            <a:pPr lvl="1"/>
            <a:r>
              <a:rPr lang="en-US" dirty="0"/>
              <a:t>Maintained </a:t>
            </a:r>
            <a:r>
              <a:rPr lang="en-US" i="1" dirty="0" err="1"/>
              <a:t>varnashrama</a:t>
            </a:r>
            <a:r>
              <a:rPr lang="en-US" i="1" dirty="0"/>
              <a:t> dharma </a:t>
            </a:r>
            <a:r>
              <a:rPr lang="en-US" dirty="0"/>
              <a:t>(the spiritual and moral duty of each </a:t>
            </a:r>
            <a:r>
              <a:rPr lang="en-US" dirty="0" err="1"/>
              <a:t>varna</a:t>
            </a:r>
            <a:r>
              <a:rPr lang="en-US" dirty="0"/>
              <a:t> to fulfill its given role in society) was a source of social harmony</a:t>
            </a:r>
          </a:p>
          <a:p>
            <a:pPr lvl="1"/>
            <a:r>
              <a:rPr lang="en-US" dirty="0"/>
              <a:t>In the 1920s he said caste was a better form of division of labor than class (</a:t>
            </a:r>
            <a:r>
              <a:rPr lang="en-US" dirty="0" err="1"/>
              <a:t>Hardiman</a:t>
            </a:r>
            <a:r>
              <a:rPr lang="en-US" dirty="0"/>
              <a:t> 126)</a:t>
            </a:r>
          </a:p>
          <a:p>
            <a:pPr lvl="1"/>
            <a:r>
              <a:rPr lang="en-US" dirty="0"/>
              <a:t>As late as 1924 agreed with </a:t>
            </a:r>
            <a:r>
              <a:rPr lang="en-US" dirty="0" err="1"/>
              <a:t>Savarnas</a:t>
            </a:r>
            <a:r>
              <a:rPr lang="en-US" dirty="0"/>
              <a:t> in </a:t>
            </a:r>
            <a:r>
              <a:rPr lang="en-US" dirty="0" err="1"/>
              <a:t>Vaikam</a:t>
            </a:r>
            <a:r>
              <a:rPr lang="en-US" dirty="0"/>
              <a:t> (</a:t>
            </a:r>
            <a:r>
              <a:rPr lang="en-US" dirty="0" err="1"/>
              <a:t>Vaikom</a:t>
            </a:r>
            <a:r>
              <a:rPr lang="en-US" dirty="0"/>
              <a:t>, Kerala) Gandhi agreed that Untouchables were the result of bad karma in pervious life (though also said that humans no right to add to punishment God meted out)</a:t>
            </a:r>
          </a:p>
          <a:p>
            <a:pPr lvl="1"/>
            <a:r>
              <a:rPr lang="en-US" dirty="0"/>
              <a:t>Pressed by </a:t>
            </a:r>
            <a:r>
              <a:rPr lang="en-US" dirty="0" err="1"/>
              <a:t>Ambedkar</a:t>
            </a:r>
            <a:r>
              <a:rPr lang="en-US" dirty="0"/>
              <a:t> perhaps, began to be more critical.  By 1935 Gandhi said the sooner it was abolished the better.  By 1946 urged caste-Hindu women to marry Dalit men (</a:t>
            </a:r>
            <a:r>
              <a:rPr lang="en-US" dirty="0" err="1"/>
              <a:t>Hardiman</a:t>
            </a:r>
            <a:r>
              <a:rPr lang="en-US" dirty="0"/>
              <a:t> 127) </a:t>
            </a:r>
          </a:p>
          <a:p>
            <a:r>
              <a:rPr lang="en-US" dirty="0"/>
              <a:t>Faced tremendous opposition from </a:t>
            </a:r>
            <a:r>
              <a:rPr lang="en-US" dirty="0" err="1"/>
              <a:t>Savarna</a:t>
            </a:r>
            <a:r>
              <a:rPr lang="en-US" dirty="0"/>
              <a:t> Hindus, whether the religious orthodoxy, or even many members of own party who were resistant to losing social privilege</a:t>
            </a:r>
          </a:p>
          <a:p>
            <a:r>
              <a:rPr lang="en-US" dirty="0"/>
              <a:t>As lower caste movements, particularly </a:t>
            </a:r>
            <a:r>
              <a:rPr lang="en-US" dirty="0" err="1"/>
              <a:t>Ambedkar’s</a:t>
            </a:r>
            <a:r>
              <a:rPr lang="en-US" dirty="0"/>
              <a:t>, pick up steam, Gandhi also faced severe criticism for his conservatism on social issues, particularly caste and untouchability</a:t>
            </a:r>
          </a:p>
          <a:p>
            <a:pPr lvl="1"/>
            <a:endParaRPr lang="en-US" dirty="0"/>
          </a:p>
        </p:txBody>
      </p:sp>
    </p:spTree>
    <p:extLst>
      <p:ext uri="{BB962C8B-B14F-4D97-AF65-F5344CB8AC3E}">
        <p14:creationId xmlns:p14="http://schemas.microsoft.com/office/powerpoint/2010/main" val="4212686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pay attention to these categories?</a:t>
            </a:r>
          </a:p>
        </p:txBody>
      </p:sp>
      <p:sp>
        <p:nvSpPr>
          <p:cNvPr id="3" name="Content Placeholder 2"/>
          <p:cNvSpPr>
            <a:spLocks noGrp="1"/>
          </p:cNvSpPr>
          <p:nvPr>
            <p:ph idx="1"/>
          </p:nvPr>
        </p:nvSpPr>
        <p:spPr>
          <a:xfrm>
            <a:off x="838200" y="1364776"/>
            <a:ext cx="10515600" cy="5493223"/>
          </a:xfrm>
        </p:spPr>
        <p:txBody>
          <a:bodyPr>
            <a:normAutofit fontScale="92500"/>
          </a:bodyPr>
          <a:lstStyle/>
          <a:p>
            <a:r>
              <a:rPr lang="en-US" sz="3200" dirty="0"/>
              <a:t>These are among the most important VECTORS of POWER in India</a:t>
            </a:r>
          </a:p>
          <a:p>
            <a:r>
              <a:rPr lang="en-US" sz="3200" dirty="0"/>
              <a:t>people’s lives (and identity) shaped by these categories</a:t>
            </a:r>
          </a:p>
          <a:p>
            <a:r>
              <a:rPr lang="en-US" sz="3200" dirty="0"/>
              <a:t>they determine the opportunities and disabilities people encounter</a:t>
            </a:r>
          </a:p>
          <a:p>
            <a:r>
              <a:rPr lang="en-US" sz="3200" dirty="0"/>
              <a:t>rich and poor, upper and lower castes, men and women do not share the same </a:t>
            </a:r>
            <a:r>
              <a:rPr lang="en-US" sz="3200" b="1" i="1" dirty="0"/>
              <a:t>experience of nationalism or perception of Gandhi</a:t>
            </a:r>
          </a:p>
          <a:p>
            <a:r>
              <a:rPr lang="en-US" sz="3200" dirty="0"/>
              <a:t>This focus allows us to understand nationalism in general, and Gandhian nationalism in particular, in more complex ways</a:t>
            </a:r>
          </a:p>
          <a:p>
            <a:r>
              <a:rPr lang="en-US" sz="3200" i="1" dirty="0"/>
              <a:t>Might</a:t>
            </a:r>
            <a:r>
              <a:rPr lang="en-US" sz="3200" dirty="0"/>
              <a:t> help us better understand Gandhi’s later marginalization </a:t>
            </a:r>
          </a:p>
          <a:p>
            <a:endParaRPr lang="en-US" dirty="0"/>
          </a:p>
        </p:txBody>
      </p:sp>
    </p:spTree>
    <p:extLst>
      <p:ext uri="{BB962C8B-B14F-4D97-AF65-F5344CB8AC3E}">
        <p14:creationId xmlns:p14="http://schemas.microsoft.com/office/powerpoint/2010/main" val="33562863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96777"/>
          </a:xfrm>
        </p:spPr>
        <p:txBody>
          <a:bodyPr/>
          <a:lstStyle/>
          <a:p>
            <a:r>
              <a:rPr lang="en-US" dirty="0"/>
              <a:t>Political Context of Gandhi </a:t>
            </a:r>
            <a:r>
              <a:rPr lang="en-US" dirty="0" err="1"/>
              <a:t>Ambedkar</a:t>
            </a:r>
            <a:r>
              <a:rPr lang="en-US" dirty="0"/>
              <a:t> dispute</a:t>
            </a:r>
          </a:p>
        </p:txBody>
      </p:sp>
      <p:sp>
        <p:nvSpPr>
          <p:cNvPr id="3" name="Content Placeholder 2"/>
          <p:cNvSpPr>
            <a:spLocks noGrp="1"/>
          </p:cNvSpPr>
          <p:nvPr>
            <p:ph idx="1"/>
          </p:nvPr>
        </p:nvSpPr>
        <p:spPr>
          <a:xfrm>
            <a:off x="90615" y="823784"/>
            <a:ext cx="12043720" cy="6034216"/>
          </a:xfrm>
        </p:spPr>
        <p:txBody>
          <a:bodyPr>
            <a:normAutofit fontScale="92500" lnSpcReduction="10000"/>
          </a:bodyPr>
          <a:lstStyle/>
          <a:p>
            <a:r>
              <a:rPr lang="en-US" dirty="0"/>
              <a:t>“The untouchables” (also known as “depressed classes”) was a legal category created under British rule that brought together different </a:t>
            </a:r>
            <a:r>
              <a:rPr lang="en-US" dirty="0" err="1"/>
              <a:t>jatis</a:t>
            </a:r>
            <a:r>
              <a:rPr lang="en-US" dirty="0"/>
              <a:t> that under this umbrella classification</a:t>
            </a:r>
          </a:p>
          <a:p>
            <a:pPr lvl="1"/>
            <a:r>
              <a:rPr lang="en-US" dirty="0"/>
              <a:t>Since 1909 seen as a distinct political constituency in British India</a:t>
            </a:r>
          </a:p>
          <a:p>
            <a:r>
              <a:rPr lang="en-US" dirty="0"/>
              <a:t>During the 2</a:t>
            </a:r>
            <a:r>
              <a:rPr lang="en-US" baseline="30000" dirty="0"/>
              <a:t>nd</a:t>
            </a:r>
            <a:r>
              <a:rPr lang="en-US" dirty="0"/>
              <a:t> Round Table Talks (to decide political future of India) in 1931 in London, Gandhi and </a:t>
            </a:r>
            <a:r>
              <a:rPr lang="en-US" dirty="0" err="1"/>
              <a:t>Ambedkar</a:t>
            </a:r>
            <a:r>
              <a:rPr lang="en-US" dirty="0"/>
              <a:t> disagree.  Ambedkar wanted to maintain the depressed classes’ separate status, while Gandhi insisted they be part of the generic category of “Hindu.”  No resolution at the talks</a:t>
            </a:r>
          </a:p>
          <a:p>
            <a:r>
              <a:rPr lang="en-US" dirty="0"/>
              <a:t>In 1932, the British government proclaims that Muslims, Buddhists, Sikhs, Indian Christians, Anglo-Indians, Europeans, </a:t>
            </a:r>
            <a:r>
              <a:rPr lang="en-US" b="1" dirty="0"/>
              <a:t>AND Depressed Classes </a:t>
            </a:r>
            <a:r>
              <a:rPr lang="en-US" dirty="0"/>
              <a:t>would have SEPARATE ELECTORATES in the coming elections (Communal Award) </a:t>
            </a:r>
          </a:p>
          <a:p>
            <a:r>
              <a:rPr lang="en-US" dirty="0"/>
              <a:t>Gandhi, while in jail, undertakes a fast unto death against the separation of Caste and Untouchable Hindus.  His argument was that separation would mean </a:t>
            </a:r>
            <a:r>
              <a:rPr lang="en-US" dirty="0" err="1"/>
              <a:t>savarna</a:t>
            </a:r>
            <a:r>
              <a:rPr lang="en-US" dirty="0"/>
              <a:t> Hindus would not have to change attitude to untouchability</a:t>
            </a:r>
          </a:p>
          <a:p>
            <a:r>
              <a:rPr lang="en-US" dirty="0" err="1"/>
              <a:t>Ambedkar</a:t>
            </a:r>
            <a:r>
              <a:rPr lang="en-US" dirty="0"/>
              <a:t> is pressured into accepting a compromise (the Poona Pact) where he accepts RESERVED SEATS (where only the so-called “untouchables” could contest from certain electoral districts) but ALL HINDUS would vote for them</a:t>
            </a:r>
          </a:p>
        </p:txBody>
      </p:sp>
    </p:spTree>
    <p:extLst>
      <p:ext uri="{BB962C8B-B14F-4D97-AF65-F5344CB8AC3E}">
        <p14:creationId xmlns:p14="http://schemas.microsoft.com/office/powerpoint/2010/main" val="7967354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56733"/>
          </a:xfrm>
        </p:spPr>
        <p:txBody>
          <a:bodyPr/>
          <a:lstStyle/>
          <a:p>
            <a:r>
              <a:rPr lang="en-US" dirty="0"/>
              <a:t>Gandhi’s Response and </a:t>
            </a:r>
            <a:r>
              <a:rPr lang="en-US" dirty="0" err="1"/>
              <a:t>Ambedkar</a:t>
            </a:r>
            <a:endParaRPr lang="en-US" dirty="0"/>
          </a:p>
        </p:txBody>
      </p:sp>
      <p:sp>
        <p:nvSpPr>
          <p:cNvPr id="3" name="Content Placeholder 2"/>
          <p:cNvSpPr>
            <a:spLocks noGrp="1"/>
          </p:cNvSpPr>
          <p:nvPr>
            <p:ph idx="1"/>
          </p:nvPr>
        </p:nvSpPr>
        <p:spPr>
          <a:xfrm>
            <a:off x="90616" y="856734"/>
            <a:ext cx="11977816" cy="6001265"/>
          </a:xfrm>
        </p:spPr>
        <p:txBody>
          <a:bodyPr/>
          <a:lstStyle/>
          <a:p>
            <a:r>
              <a:rPr lang="en-US" dirty="0"/>
              <a:t>Gandhi steps up his efforts to make the issue of untouchability more central to his program</a:t>
            </a:r>
          </a:p>
          <a:p>
            <a:pPr lvl="1"/>
            <a:r>
              <a:rPr lang="en-US" dirty="0"/>
              <a:t>Coins the term “</a:t>
            </a:r>
            <a:r>
              <a:rPr lang="en-US" dirty="0" err="1"/>
              <a:t>Harijan</a:t>
            </a:r>
            <a:r>
              <a:rPr lang="en-US" dirty="0"/>
              <a:t>” (children of God) to refer to untouchables and starts the </a:t>
            </a:r>
            <a:r>
              <a:rPr lang="en-US" dirty="0" err="1"/>
              <a:t>Harijan</a:t>
            </a:r>
            <a:r>
              <a:rPr lang="en-US" dirty="0"/>
              <a:t> </a:t>
            </a:r>
            <a:r>
              <a:rPr lang="en-US" dirty="0" err="1"/>
              <a:t>Sevak</a:t>
            </a:r>
            <a:r>
              <a:rPr lang="en-US" dirty="0"/>
              <a:t> </a:t>
            </a:r>
            <a:r>
              <a:rPr lang="en-US" dirty="0" err="1"/>
              <a:t>Sangh</a:t>
            </a:r>
            <a:r>
              <a:rPr lang="en-US" dirty="0"/>
              <a:t> (HSS or Servants of Untouchables Society) </a:t>
            </a:r>
          </a:p>
          <a:p>
            <a:pPr lvl="1"/>
            <a:r>
              <a:rPr lang="en-US" dirty="0"/>
              <a:t>Though during disagreement with </a:t>
            </a:r>
            <a:r>
              <a:rPr lang="en-US" dirty="0" err="1"/>
              <a:t>Ambedkar</a:t>
            </a:r>
            <a:r>
              <a:rPr lang="en-US" dirty="0"/>
              <a:t> he does make what </a:t>
            </a:r>
            <a:r>
              <a:rPr lang="en-US" dirty="0" err="1"/>
              <a:t>Hardiman</a:t>
            </a:r>
            <a:r>
              <a:rPr lang="en-US" dirty="0"/>
              <a:t> calls a “shabby” remark that if Untouchables got separate seats, they would “make common cause with Muslim hooligans and kill caste Hindus” (131) </a:t>
            </a:r>
          </a:p>
          <a:p>
            <a:r>
              <a:rPr lang="en-US" dirty="0" err="1"/>
              <a:t>Ambedkar</a:t>
            </a:r>
            <a:r>
              <a:rPr lang="en-US" dirty="0"/>
              <a:t> and Gandhi had some fundamental disagreements, as </a:t>
            </a:r>
            <a:r>
              <a:rPr lang="en-US" dirty="0" err="1"/>
              <a:t>Guha</a:t>
            </a:r>
            <a:r>
              <a:rPr lang="en-US" dirty="0"/>
              <a:t> says:</a:t>
            </a:r>
          </a:p>
          <a:p>
            <a:pPr lvl="1"/>
            <a:r>
              <a:rPr lang="en-US" dirty="0"/>
              <a:t>Gandhi wished to save Hinduism by abolishing untouchability, </a:t>
            </a:r>
            <a:r>
              <a:rPr lang="en-US" dirty="0" err="1"/>
              <a:t>Ambedkar</a:t>
            </a:r>
            <a:r>
              <a:rPr lang="en-US" dirty="0"/>
              <a:t> ultimately saw abandoning Hinduism as only solution. Gandhi was a rural romantic, </a:t>
            </a:r>
            <a:r>
              <a:rPr lang="en-US" dirty="0" err="1"/>
              <a:t>Ambedkar</a:t>
            </a:r>
            <a:r>
              <a:rPr lang="en-US" dirty="0"/>
              <a:t> a modernist who dismissed the Indian village as a den of iniquity. Gandhi was suspicious of the state; </a:t>
            </a:r>
            <a:r>
              <a:rPr lang="en-US" dirty="0" err="1"/>
              <a:t>Ambedkar</a:t>
            </a:r>
            <a:r>
              <a:rPr lang="en-US" dirty="0"/>
              <a:t> a steadfast constitutionalist, who worked within the state and sought solutions to social problems with the aid of the state</a:t>
            </a:r>
          </a:p>
        </p:txBody>
      </p:sp>
    </p:spTree>
    <p:extLst>
      <p:ext uri="{BB962C8B-B14F-4D97-AF65-F5344CB8AC3E}">
        <p14:creationId xmlns:p14="http://schemas.microsoft.com/office/powerpoint/2010/main" val="10426299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79156"/>
          </a:xfrm>
        </p:spPr>
        <p:txBody>
          <a:bodyPr/>
          <a:lstStyle/>
          <a:p>
            <a:r>
              <a:rPr lang="en-US" dirty="0" err="1"/>
              <a:t>Ambedkar’s</a:t>
            </a:r>
            <a:r>
              <a:rPr lang="en-US" dirty="0"/>
              <a:t> critique	</a:t>
            </a:r>
          </a:p>
        </p:txBody>
      </p:sp>
      <p:sp>
        <p:nvSpPr>
          <p:cNvPr id="3" name="Content Placeholder 2"/>
          <p:cNvSpPr>
            <a:spLocks noGrp="1"/>
          </p:cNvSpPr>
          <p:nvPr>
            <p:ph idx="1"/>
          </p:nvPr>
        </p:nvSpPr>
        <p:spPr>
          <a:xfrm>
            <a:off x="123567" y="955588"/>
            <a:ext cx="11821297" cy="5766487"/>
          </a:xfrm>
        </p:spPr>
        <p:txBody>
          <a:bodyPr>
            <a:normAutofit fontScale="77500" lnSpcReduction="20000"/>
          </a:bodyPr>
          <a:lstStyle/>
          <a:p>
            <a:r>
              <a:rPr lang="en-US" dirty="0" err="1"/>
              <a:t>Ambedkar</a:t>
            </a:r>
            <a:r>
              <a:rPr lang="en-US" dirty="0"/>
              <a:t> saw Gandhi as both patronizing toward the untouchables and trying to appropriate them to his agenda that </a:t>
            </a:r>
            <a:r>
              <a:rPr lang="en-US" dirty="0" err="1"/>
              <a:t>Ambedkar</a:t>
            </a:r>
            <a:r>
              <a:rPr lang="en-US" dirty="0"/>
              <a:t> saw as serving the interests of status quo, that is Upper Caste dominance</a:t>
            </a:r>
          </a:p>
          <a:p>
            <a:r>
              <a:rPr lang="en-US" dirty="0"/>
              <a:t>Points out that though Gandhi claimed to have seen untouchability as a sin since he was 12, only really addressed the issue seriously after 1932 (when it became politically necessary)</a:t>
            </a:r>
          </a:p>
          <a:p>
            <a:pPr lvl="1"/>
            <a:r>
              <a:rPr lang="en-US" dirty="0"/>
              <a:t>Abolition of untouchability was to be a part of the drive toward </a:t>
            </a:r>
            <a:r>
              <a:rPr lang="en-US" dirty="0" err="1"/>
              <a:t>Swaraj</a:t>
            </a:r>
            <a:r>
              <a:rPr lang="en-US" dirty="0"/>
              <a:t> in 1921, but never followed up on</a:t>
            </a:r>
          </a:p>
          <a:p>
            <a:pPr lvl="1"/>
            <a:r>
              <a:rPr lang="en-US" dirty="0"/>
              <a:t>Gandhi never made opposition to untouchability a condition of joining the INC, as he did spinning yarn or boycott of foreign goods in 1924</a:t>
            </a:r>
          </a:p>
          <a:p>
            <a:pPr lvl="1"/>
            <a:r>
              <a:rPr lang="en-US" dirty="0"/>
              <a:t>Gandhi never used </a:t>
            </a:r>
            <a:r>
              <a:rPr lang="en-US" dirty="0" err="1"/>
              <a:t>satyagraha</a:t>
            </a:r>
            <a:r>
              <a:rPr lang="en-US" dirty="0"/>
              <a:t> to secure civil rights of untouchables (such as access to wells, temples, public places) against upper caste Hindus</a:t>
            </a:r>
          </a:p>
          <a:p>
            <a:r>
              <a:rPr lang="en-US" dirty="0"/>
              <a:t>“By the time of the Round Table Conference, the Untouchables had become completely self-reliant and independent. They were no longer satisfied with charity from the Hindus. They demanded what they said was their right”  (</a:t>
            </a:r>
            <a:r>
              <a:rPr lang="en-US" dirty="0" err="1"/>
              <a:t>Ambedkar</a:t>
            </a:r>
            <a:r>
              <a:rPr lang="en-US" dirty="0"/>
              <a:t> Ch. X)</a:t>
            </a:r>
          </a:p>
          <a:p>
            <a:r>
              <a:rPr lang="en-US" dirty="0"/>
              <a:t>But these rights, </a:t>
            </a:r>
            <a:r>
              <a:rPr lang="en-US" dirty="0" err="1"/>
              <a:t>Ambedkar</a:t>
            </a:r>
            <a:r>
              <a:rPr lang="en-US" dirty="0"/>
              <a:t> argued, were undermined by Gandhi’s fast against the Communal Award (which he terms “a vile and wicked act”) </a:t>
            </a:r>
          </a:p>
          <a:p>
            <a:r>
              <a:rPr lang="en-US" dirty="0"/>
              <a:t>“There is no doubt that it is to kill this spirit of independence among the Untouchables that Mr. Gandhi started the </a:t>
            </a:r>
            <a:r>
              <a:rPr lang="en-US" dirty="0" err="1"/>
              <a:t>Harijan</a:t>
            </a:r>
            <a:r>
              <a:rPr lang="en-US" dirty="0"/>
              <a:t> </a:t>
            </a:r>
            <a:r>
              <a:rPr lang="en-US" dirty="0" err="1"/>
              <a:t>Sevak</a:t>
            </a:r>
            <a:r>
              <a:rPr lang="en-US" dirty="0"/>
              <a:t> </a:t>
            </a:r>
            <a:r>
              <a:rPr lang="en-US" dirty="0" err="1"/>
              <a:t>Sangh</a:t>
            </a:r>
            <a:r>
              <a:rPr lang="en-US" dirty="0"/>
              <a:t>. The </a:t>
            </a:r>
            <a:r>
              <a:rPr lang="en-US" dirty="0" err="1"/>
              <a:t>Harijan</a:t>
            </a:r>
            <a:r>
              <a:rPr lang="en-US" dirty="0"/>
              <a:t> </a:t>
            </a:r>
            <a:r>
              <a:rPr lang="en-US" dirty="0" err="1"/>
              <a:t>Sevak</a:t>
            </a:r>
            <a:r>
              <a:rPr lang="en-US" dirty="0"/>
              <a:t> </a:t>
            </a:r>
            <a:r>
              <a:rPr lang="en-US" dirty="0" err="1"/>
              <a:t>Sangh</a:t>
            </a:r>
            <a:r>
              <a:rPr lang="en-US" dirty="0"/>
              <a:t> by its petty services has collected a swarm of grateful Untouchables who are employed to preach that Mr. Gandhi and the Hindus are the </a:t>
            </a:r>
            <a:r>
              <a:rPr lang="en-US" dirty="0" err="1"/>
              <a:t>saviours</a:t>
            </a:r>
            <a:r>
              <a:rPr lang="en-US" dirty="0"/>
              <a:t> of the Untouchables.” (Chapter X)</a:t>
            </a:r>
          </a:p>
          <a:p>
            <a:r>
              <a:rPr lang="en-US" dirty="0"/>
              <a:t>Gandhi, </a:t>
            </a:r>
            <a:r>
              <a:rPr lang="en-US" dirty="0" err="1"/>
              <a:t>Ambedkar</a:t>
            </a:r>
            <a:r>
              <a:rPr lang="en-US" dirty="0"/>
              <a:t> says, “does not want </a:t>
            </a:r>
            <a:r>
              <a:rPr lang="en-US" dirty="0" err="1"/>
              <a:t>Swaraj</a:t>
            </a:r>
            <a:r>
              <a:rPr lang="en-US" dirty="0"/>
              <a:t> at the cost of disrupting the structure of Hinduism which is what political emancipation of the Untouchables means” </a:t>
            </a:r>
          </a:p>
        </p:txBody>
      </p:sp>
    </p:spTree>
    <p:extLst>
      <p:ext uri="{BB962C8B-B14F-4D97-AF65-F5344CB8AC3E}">
        <p14:creationId xmlns:p14="http://schemas.microsoft.com/office/powerpoint/2010/main" val="39695486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21491"/>
          </a:xfrm>
        </p:spPr>
        <p:txBody>
          <a:bodyPr/>
          <a:lstStyle/>
          <a:p>
            <a:r>
              <a:rPr lang="en-US" dirty="0"/>
              <a:t>Assessment	</a:t>
            </a:r>
          </a:p>
        </p:txBody>
      </p:sp>
      <p:sp>
        <p:nvSpPr>
          <p:cNvPr id="3" name="Content Placeholder 2"/>
          <p:cNvSpPr>
            <a:spLocks noGrp="1"/>
          </p:cNvSpPr>
          <p:nvPr>
            <p:ph idx="1"/>
          </p:nvPr>
        </p:nvSpPr>
        <p:spPr>
          <a:xfrm>
            <a:off x="222422" y="749642"/>
            <a:ext cx="11131378" cy="6108357"/>
          </a:xfrm>
        </p:spPr>
        <p:txBody>
          <a:bodyPr/>
          <a:lstStyle/>
          <a:p>
            <a:r>
              <a:rPr lang="en-US" dirty="0" err="1"/>
              <a:t>Hardiman</a:t>
            </a:r>
            <a:r>
              <a:rPr lang="en-US" dirty="0"/>
              <a:t> says Gandhi wanted to channel Dalit resentments into the nationalist movement, via an </a:t>
            </a:r>
            <a:r>
              <a:rPr lang="en-US" i="1" dirty="0"/>
              <a:t>orderly transformation </a:t>
            </a:r>
            <a:r>
              <a:rPr lang="en-US" dirty="0"/>
              <a:t>using constructive work</a:t>
            </a:r>
          </a:p>
          <a:p>
            <a:r>
              <a:rPr lang="en-US" dirty="0"/>
              <a:t>Both </a:t>
            </a:r>
            <a:r>
              <a:rPr lang="en-US" dirty="0" err="1"/>
              <a:t>Ambedkar</a:t>
            </a:r>
            <a:r>
              <a:rPr lang="en-US" dirty="0"/>
              <a:t> and Gandhi agreed that untouchability needed to be abolished as part of the agenda of nationalism.  The question was how, and what priority it had for the two sides</a:t>
            </a:r>
          </a:p>
          <a:p>
            <a:r>
              <a:rPr lang="en-US" dirty="0" err="1"/>
              <a:t>Ambedkar</a:t>
            </a:r>
            <a:r>
              <a:rPr lang="en-US" dirty="0"/>
              <a:t> and his followers saw nationalism as positive only if it addressed the inequity at the heart of this nation, and saw little point in nationalism if it was to perpetuate their absolute subordination</a:t>
            </a:r>
          </a:p>
          <a:p>
            <a:r>
              <a:rPr lang="en-US" dirty="0"/>
              <a:t>For Gandhi though, evidently, national unity and not provoking </a:t>
            </a:r>
            <a:r>
              <a:rPr lang="en-US" dirty="0" err="1"/>
              <a:t>savarna</a:t>
            </a:r>
            <a:r>
              <a:rPr lang="en-US" dirty="0"/>
              <a:t> resentment was a higher priority</a:t>
            </a:r>
          </a:p>
          <a:p>
            <a:r>
              <a:rPr lang="en-US" dirty="0"/>
              <a:t>Though many of Gandhi’s ideas were radical from the point of view of the </a:t>
            </a:r>
            <a:r>
              <a:rPr lang="en-US" dirty="0" err="1"/>
              <a:t>savarna</a:t>
            </a:r>
            <a:r>
              <a:rPr lang="en-US" dirty="0"/>
              <a:t> elite, they were decidedly conservative when seen from the perspective of an increasingly assertive lower caste population</a:t>
            </a:r>
          </a:p>
        </p:txBody>
      </p:sp>
    </p:spTree>
    <p:extLst>
      <p:ext uri="{BB962C8B-B14F-4D97-AF65-F5344CB8AC3E}">
        <p14:creationId xmlns:p14="http://schemas.microsoft.com/office/powerpoint/2010/main" val="39072657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2379"/>
            <a:ext cx="10515600" cy="1046206"/>
          </a:xfrm>
        </p:spPr>
        <p:txBody>
          <a:bodyPr/>
          <a:lstStyle/>
          <a:p>
            <a:r>
              <a:rPr lang="en-US" dirty="0"/>
              <a:t>Gandhi and Caste, Class, Gender</a:t>
            </a:r>
          </a:p>
        </p:txBody>
      </p:sp>
      <p:sp>
        <p:nvSpPr>
          <p:cNvPr id="3" name="Content Placeholder 2"/>
          <p:cNvSpPr>
            <a:spLocks noGrp="1"/>
          </p:cNvSpPr>
          <p:nvPr>
            <p:ph idx="1"/>
          </p:nvPr>
        </p:nvSpPr>
        <p:spPr>
          <a:xfrm>
            <a:off x="123568" y="980302"/>
            <a:ext cx="11230232" cy="5877697"/>
          </a:xfrm>
        </p:spPr>
        <p:txBody>
          <a:bodyPr>
            <a:normAutofit fontScale="85000" lnSpcReduction="20000"/>
          </a:bodyPr>
          <a:lstStyle/>
          <a:p>
            <a:r>
              <a:rPr lang="en-US" dirty="0"/>
              <a:t>Gandhi’s interactions with peasants, women, and untouchables reveals some important fractures as he translates his VISION into POLITICS</a:t>
            </a:r>
          </a:p>
          <a:p>
            <a:r>
              <a:rPr lang="en-US" dirty="0"/>
              <a:t>Gandhi’s vision is premised on a sympathy for the underdog, and that is an important reason for his mass appeal</a:t>
            </a:r>
          </a:p>
          <a:p>
            <a:pPr lvl="1"/>
            <a:r>
              <a:rPr lang="en-US" dirty="0"/>
              <a:t>For peasants, e.g., see M&amp;M, pp. 177-78</a:t>
            </a:r>
          </a:p>
          <a:p>
            <a:r>
              <a:rPr lang="en-US" dirty="0"/>
              <a:t>His vision also includes many radical critiques of existing society, most clearly captured in the arguments of </a:t>
            </a:r>
            <a:r>
              <a:rPr lang="en-US" i="1" dirty="0"/>
              <a:t>Hind </a:t>
            </a:r>
            <a:r>
              <a:rPr lang="en-US" i="1" dirty="0" err="1"/>
              <a:t>Swaraj</a:t>
            </a:r>
            <a:endParaRPr lang="en-US" dirty="0"/>
          </a:p>
          <a:p>
            <a:r>
              <a:rPr lang="en-US" dirty="0"/>
              <a:t>BUT, Gandhi is also a great believer in gradual change (change of heart, at the center of </a:t>
            </a:r>
            <a:r>
              <a:rPr lang="en-US" dirty="0" err="1"/>
              <a:t>satyagraha</a:t>
            </a:r>
            <a:r>
              <a:rPr lang="en-US" dirty="0"/>
              <a:t>, is necessarily a slow process)</a:t>
            </a:r>
          </a:p>
          <a:p>
            <a:r>
              <a:rPr lang="en-US" dirty="0"/>
              <a:t>His political agenda too, necessitates carrying ALL sections of Indian society together and that precludes support for any measures that would be divisive, such as peasants against landlords, women against men, or untouchables against upper castes</a:t>
            </a:r>
          </a:p>
          <a:p>
            <a:pPr lvl="1"/>
            <a:r>
              <a:rPr lang="en-US" dirty="0"/>
              <a:t>For Gandhi and INC opposition to independent peasant movements, see M&amp;M, pp. 185-88</a:t>
            </a:r>
          </a:p>
          <a:p>
            <a:r>
              <a:rPr lang="en-US" dirty="0"/>
              <a:t>Thus, without necessarily being committed to maintaining social, economic or cultural privileges, Gandhi ends up supporting the status quo</a:t>
            </a:r>
          </a:p>
          <a:p>
            <a:r>
              <a:rPr lang="en-US" dirty="0"/>
              <a:t>Alienation of support from groups who he mobilized and whose expectations he raised (think peasants, or </a:t>
            </a:r>
            <a:r>
              <a:rPr lang="en-US" dirty="0" err="1"/>
              <a:t>Harijans</a:t>
            </a:r>
            <a:r>
              <a:rPr lang="en-US" dirty="0"/>
              <a:t> or women) may well have been one reason why Gandhi becomes marginal to the game of nationalist politics post 1935</a:t>
            </a:r>
          </a:p>
        </p:txBody>
      </p:sp>
    </p:spTree>
    <p:extLst>
      <p:ext uri="{BB962C8B-B14F-4D97-AF65-F5344CB8AC3E}">
        <p14:creationId xmlns:p14="http://schemas.microsoft.com/office/powerpoint/2010/main" val="1635426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we study this?</a:t>
            </a:r>
          </a:p>
        </p:txBody>
      </p:sp>
      <p:sp>
        <p:nvSpPr>
          <p:cNvPr id="3" name="Content Placeholder 2"/>
          <p:cNvSpPr>
            <a:spLocks noGrp="1"/>
          </p:cNvSpPr>
          <p:nvPr>
            <p:ph idx="1"/>
          </p:nvPr>
        </p:nvSpPr>
        <p:spPr>
          <a:xfrm>
            <a:off x="300251" y="1405720"/>
            <a:ext cx="11682483" cy="5452280"/>
          </a:xfrm>
        </p:spPr>
        <p:txBody>
          <a:bodyPr>
            <a:normAutofit fontScale="92500" lnSpcReduction="20000"/>
          </a:bodyPr>
          <a:lstStyle/>
          <a:p>
            <a:r>
              <a:rPr lang="en-US" sz="3200" dirty="0"/>
              <a:t>In </a:t>
            </a:r>
            <a:r>
              <a:rPr lang="en-US" sz="3200" b="1" u="sng" dirty="0"/>
              <a:t>ADDITION</a:t>
            </a:r>
            <a:r>
              <a:rPr lang="en-US" sz="3200" dirty="0"/>
              <a:t> to the textbook, we explore these via three sets of readings</a:t>
            </a:r>
          </a:p>
          <a:p>
            <a:r>
              <a:rPr lang="en-US" sz="3200" dirty="0"/>
              <a:t>1. </a:t>
            </a:r>
            <a:r>
              <a:rPr lang="en-US" sz="3200" i="1" dirty="0" err="1"/>
              <a:t>Godaan</a:t>
            </a:r>
            <a:r>
              <a:rPr lang="en-US" sz="3200" i="1" dirty="0"/>
              <a:t> </a:t>
            </a:r>
            <a:r>
              <a:rPr lang="en-US" sz="3200" dirty="0"/>
              <a:t>to better understand the lived and intersectional reality of the three categories</a:t>
            </a:r>
            <a:endParaRPr lang="en-US" sz="3200" i="1" dirty="0"/>
          </a:p>
          <a:p>
            <a:r>
              <a:rPr lang="en-US" sz="3200" dirty="0"/>
              <a:t>2. </a:t>
            </a:r>
            <a:r>
              <a:rPr lang="en-US" sz="3200" dirty="0" err="1"/>
              <a:t>Hardiman</a:t>
            </a:r>
            <a:r>
              <a:rPr lang="en-US" sz="3200" dirty="0"/>
              <a:t>, “Father of the Nation” from </a:t>
            </a:r>
            <a:r>
              <a:rPr lang="en-US" sz="3200" i="1" dirty="0">
                <a:solidFill>
                  <a:srgbClr val="000000"/>
                </a:solidFill>
                <a:latin typeface="Times New Roman" panose="02020603050405020304" pitchFamily="18" charset="0"/>
              </a:rPr>
              <a:t>Gandhi in His Time and Ours</a:t>
            </a:r>
            <a:r>
              <a:rPr lang="en-US" sz="3200" dirty="0">
                <a:solidFill>
                  <a:srgbClr val="000000"/>
                </a:solidFill>
                <a:latin typeface="Times New Roman" panose="02020603050405020304" pitchFamily="18" charset="0"/>
              </a:rPr>
              <a:t> to better understand Gandhi’s own gendered worldview and its limitations</a:t>
            </a:r>
            <a:endParaRPr lang="en-US" sz="3200" dirty="0"/>
          </a:p>
          <a:p>
            <a:r>
              <a:rPr lang="en-US" sz="3200" dirty="0"/>
              <a:t>3. </a:t>
            </a:r>
            <a:r>
              <a:rPr lang="en-US" sz="3200" dirty="0" err="1"/>
              <a:t>Ambedkar</a:t>
            </a:r>
            <a:r>
              <a:rPr lang="en-US" sz="3200" dirty="0"/>
              <a:t>, “What do the Untouchables Say?”, </a:t>
            </a:r>
            <a:r>
              <a:rPr lang="en-US" sz="3200" dirty="0" err="1"/>
              <a:t>Guha</a:t>
            </a:r>
            <a:r>
              <a:rPr lang="en-US" sz="3200" dirty="0"/>
              <a:t>, “Gandhi’s </a:t>
            </a:r>
            <a:r>
              <a:rPr lang="en-US" sz="3200" dirty="0" err="1"/>
              <a:t>Ambedkar</a:t>
            </a:r>
            <a:r>
              <a:rPr lang="en-US" sz="3200" dirty="0"/>
              <a:t>”, and Hardiman, “Dalit and Adivasi Assertion” to understand the differences in perspective and politics of Gandhi and </a:t>
            </a:r>
            <a:r>
              <a:rPr lang="en-US" sz="3200" dirty="0" err="1"/>
              <a:t>Ambedkar</a:t>
            </a:r>
            <a:endParaRPr lang="en-US" sz="3200" dirty="0"/>
          </a:p>
          <a:p>
            <a:r>
              <a:rPr lang="en-US" sz="3200" dirty="0"/>
              <a:t>The </a:t>
            </a:r>
            <a:r>
              <a:rPr lang="en-US" sz="3200" dirty="0" err="1"/>
              <a:t>powerpoint</a:t>
            </a:r>
            <a:r>
              <a:rPr lang="en-US" sz="3200" dirty="0"/>
              <a:t>  </a:t>
            </a:r>
            <a:r>
              <a:rPr lang="en-US" sz="3200" dirty="0">
                <a:hlinkClick r:id="rId2"/>
              </a:rPr>
              <a:t>Caste, a historical approach</a:t>
            </a:r>
            <a:r>
              <a:rPr lang="en-US" sz="3200" dirty="0"/>
              <a:t> is critical background “reading” for all of the above, but especially #3</a:t>
            </a:r>
          </a:p>
          <a:p>
            <a:r>
              <a:rPr lang="en-US" sz="3200" dirty="0"/>
              <a:t>ALWAYS keep in mind that the three categories INTERSECT, so will make references that go back and forth between the three sets of readings</a:t>
            </a:r>
          </a:p>
          <a:p>
            <a:pPr marL="0" indent="0">
              <a:buNone/>
            </a:pPr>
            <a:endParaRPr lang="en-US" dirty="0"/>
          </a:p>
        </p:txBody>
      </p:sp>
    </p:spTree>
    <p:extLst>
      <p:ext uri="{BB962C8B-B14F-4D97-AF65-F5344CB8AC3E}">
        <p14:creationId xmlns:p14="http://schemas.microsoft.com/office/powerpoint/2010/main" val="2426952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8897"/>
            <a:ext cx="10515600" cy="1375719"/>
          </a:xfrm>
        </p:spPr>
        <p:txBody>
          <a:bodyPr/>
          <a:lstStyle/>
          <a:p>
            <a:r>
              <a:rPr lang="en-US" i="1" dirty="0" err="1"/>
              <a:t>Godaan</a:t>
            </a:r>
            <a:endParaRPr lang="en-US" i="1" dirty="0"/>
          </a:p>
        </p:txBody>
      </p:sp>
      <p:sp>
        <p:nvSpPr>
          <p:cNvPr id="3" name="Content Placeholder 2"/>
          <p:cNvSpPr>
            <a:spLocks noGrp="1"/>
          </p:cNvSpPr>
          <p:nvPr>
            <p:ph idx="1"/>
          </p:nvPr>
        </p:nvSpPr>
        <p:spPr>
          <a:xfrm>
            <a:off x="838199" y="1548714"/>
            <a:ext cx="10777151" cy="5231027"/>
          </a:xfrm>
        </p:spPr>
        <p:txBody>
          <a:bodyPr/>
          <a:lstStyle/>
          <a:p>
            <a:r>
              <a:rPr lang="en-US" dirty="0"/>
              <a:t>Published in 1936, in progress before that, so depicts life in the 1920s and early 1930s</a:t>
            </a:r>
          </a:p>
          <a:p>
            <a:r>
              <a:rPr lang="en-US" dirty="0" err="1"/>
              <a:t>Premchand</a:t>
            </a:r>
            <a:r>
              <a:rPr lang="en-US" dirty="0"/>
              <a:t> committed to “social realism,” that is to depict society as he saw it.  His political inclinations apparent in the novel.  He also inaugurates the Progressive Writers Association in Lucknow in 1936</a:t>
            </a:r>
          </a:p>
          <a:p>
            <a:r>
              <a:rPr lang="en-US" dirty="0" err="1"/>
              <a:t>Godaan</a:t>
            </a:r>
            <a:r>
              <a:rPr lang="en-US" dirty="0"/>
              <a:t> is fiction, of course, but fiction that allows us to understand the workings of </a:t>
            </a:r>
            <a:r>
              <a:rPr lang="en-US" b="1" i="1" dirty="0"/>
              <a:t>class, caste and gender </a:t>
            </a:r>
            <a:r>
              <a:rPr lang="en-US" dirty="0"/>
              <a:t>among the vast majority of Indians who lived in rural India as </a:t>
            </a:r>
            <a:r>
              <a:rPr lang="en-US" b="1" i="1" dirty="0"/>
              <a:t>intersecting hierarchies </a:t>
            </a:r>
            <a:r>
              <a:rPr lang="en-US" dirty="0"/>
              <a:t>(i.e. inequalities)</a:t>
            </a:r>
          </a:p>
          <a:p>
            <a:r>
              <a:rPr lang="en-US" dirty="0"/>
              <a:t>To re-state the obvious, CLASS</a:t>
            </a:r>
            <a:r>
              <a:rPr lang="en-US" i="1" dirty="0"/>
              <a:t> </a:t>
            </a:r>
            <a:r>
              <a:rPr lang="en-US" dirty="0"/>
              <a:t>here refers primarily to ECONOMIC inequality, CASTE to those premised on the VARNA-JATI model, and GENDER to the inequalities between MEN and WOMEN</a:t>
            </a:r>
          </a:p>
        </p:txBody>
      </p:sp>
    </p:spTree>
    <p:extLst>
      <p:ext uri="{BB962C8B-B14F-4D97-AF65-F5344CB8AC3E}">
        <p14:creationId xmlns:p14="http://schemas.microsoft.com/office/powerpoint/2010/main" val="2723231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8879"/>
          </a:xfrm>
        </p:spPr>
        <p:txBody>
          <a:bodyPr/>
          <a:lstStyle/>
          <a:p>
            <a:r>
              <a:rPr lang="en-US" dirty="0"/>
              <a:t>Main Characters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58227209"/>
              </p:ext>
            </p:extLst>
          </p:nvPr>
        </p:nvGraphicFramePr>
        <p:xfrm>
          <a:off x="997591" y="1154002"/>
          <a:ext cx="10041622" cy="5467897"/>
        </p:xfrm>
        <a:graphic>
          <a:graphicData uri="http://schemas.openxmlformats.org/drawingml/2006/table">
            <a:tbl>
              <a:tblPr firstRow="1" firstCol="1" bandRow="1">
                <a:tableStyleId>{5C22544A-7EE6-4342-B048-85BDC9FD1C3A}</a:tableStyleId>
              </a:tblPr>
              <a:tblGrid>
                <a:gridCol w="5033211">
                  <a:extLst>
                    <a:ext uri="{9D8B030D-6E8A-4147-A177-3AD203B41FA5}">
                      <a16:colId xmlns:a16="http://schemas.microsoft.com/office/drawing/2014/main" val="1684828739"/>
                    </a:ext>
                  </a:extLst>
                </a:gridCol>
                <a:gridCol w="5008411">
                  <a:extLst>
                    <a:ext uri="{9D8B030D-6E8A-4147-A177-3AD203B41FA5}">
                      <a16:colId xmlns:a16="http://schemas.microsoft.com/office/drawing/2014/main" val="123799348"/>
                    </a:ext>
                  </a:extLst>
                </a:gridCol>
              </a:tblGrid>
              <a:tr h="364570">
                <a:tc>
                  <a:txBody>
                    <a:bodyPr/>
                    <a:lstStyle/>
                    <a:p>
                      <a:pPr marL="0" marR="0" indent="0">
                        <a:spcBef>
                          <a:spcPts val="0"/>
                        </a:spcBef>
                        <a:spcAft>
                          <a:spcPts val="0"/>
                        </a:spcAft>
                      </a:pPr>
                      <a:r>
                        <a:rPr lang="en-US" sz="2000" b="1" dirty="0" err="1">
                          <a:effectLst/>
                        </a:rPr>
                        <a:t>Datadin</a:t>
                      </a:r>
                      <a:r>
                        <a:rPr lang="en-US" sz="2000" b="1" dirty="0">
                          <a:effectLst/>
                        </a:rPr>
                        <a:t> and </a:t>
                      </a:r>
                      <a:r>
                        <a:rPr lang="en-US" sz="2000" b="1" dirty="0" err="1">
                          <a:effectLst/>
                        </a:rPr>
                        <a:t>Matadin</a:t>
                      </a:r>
                      <a:r>
                        <a:rPr lang="en-US" sz="2000" b="1" dirty="0">
                          <a:effectLst/>
                        </a:rPr>
                        <a:t> (Brahmin and moneylender)</a:t>
                      </a:r>
                      <a:endParaRPr lang="en-US" sz="2000" b="1" dirty="0">
                        <a:effectLst/>
                        <a:latin typeface="Times New Roman" panose="02020603050405020304" pitchFamily="18" charset="0"/>
                        <a:ea typeface="Times New Roman" panose="02020603050405020304" pitchFamily="18" charset="0"/>
                        <a:cs typeface="Mangal" panose="02040503050203030202" pitchFamily="18" charset="0"/>
                      </a:endParaRPr>
                    </a:p>
                  </a:txBody>
                  <a:tcPr marL="68580" marR="68580" marT="0" marB="0"/>
                </a:tc>
                <a:tc rowSpan="2">
                  <a:txBody>
                    <a:bodyPr/>
                    <a:lstStyle/>
                    <a:p>
                      <a:pPr marL="0" marR="0" indent="0">
                        <a:spcBef>
                          <a:spcPts val="0"/>
                        </a:spcBef>
                        <a:spcAft>
                          <a:spcPts val="0"/>
                        </a:spcAft>
                      </a:pPr>
                      <a:r>
                        <a:rPr lang="en-US" sz="2000" dirty="0">
                          <a:effectLst/>
                        </a:rPr>
                        <a:t>Rai Sahib  </a:t>
                      </a:r>
                      <a:r>
                        <a:rPr lang="en-US" sz="2000" i="1" dirty="0">
                          <a:effectLst/>
                        </a:rPr>
                        <a:t>landowner and nationalist</a:t>
                      </a:r>
                      <a:endParaRPr lang="en-US" sz="2000" i="1" dirty="0">
                        <a:effectLst/>
                        <a:latin typeface="Times New Roman" panose="02020603050405020304" pitchFamily="18" charset="0"/>
                        <a:ea typeface="Times New Roman" panose="02020603050405020304" pitchFamily="18" charset="0"/>
                        <a:cs typeface="Mangal" panose="02040503050203030202" pitchFamily="18" charset="0"/>
                      </a:endParaRPr>
                    </a:p>
                  </a:txBody>
                  <a:tcPr marL="68580" marR="68580" marT="0" marB="0"/>
                </a:tc>
                <a:extLst>
                  <a:ext uri="{0D108BD9-81ED-4DB2-BD59-A6C34878D82A}">
                    <a16:rowId xmlns:a16="http://schemas.microsoft.com/office/drawing/2014/main" val="4163914838"/>
                  </a:ext>
                </a:extLst>
              </a:tr>
              <a:tr h="364570">
                <a:tc>
                  <a:txBody>
                    <a:bodyPr/>
                    <a:lstStyle/>
                    <a:p>
                      <a:pPr marL="0" marR="0" indent="0">
                        <a:spcBef>
                          <a:spcPts val="0"/>
                        </a:spcBef>
                        <a:spcAft>
                          <a:spcPts val="0"/>
                        </a:spcAft>
                      </a:pPr>
                      <a:r>
                        <a:rPr lang="en-US" sz="2000" b="1" dirty="0" err="1">
                          <a:effectLst/>
                          <a:latin typeface="+mn-lt"/>
                          <a:ea typeface="Times New Roman" panose="02020603050405020304" pitchFamily="18" charset="0"/>
                          <a:cs typeface="Mangal" panose="02040503050203030202" pitchFamily="18" charset="0"/>
                        </a:rPr>
                        <a:t>Jhinguri</a:t>
                      </a:r>
                      <a:r>
                        <a:rPr lang="en-US" sz="2000" b="1" baseline="0" dirty="0">
                          <a:effectLst/>
                          <a:latin typeface="+mn-lt"/>
                          <a:ea typeface="Times New Roman" panose="02020603050405020304" pitchFamily="18" charset="0"/>
                          <a:cs typeface="Mangal" panose="02040503050203030202" pitchFamily="18" charset="0"/>
                        </a:rPr>
                        <a:t> Singh, Thakur, Moneylender</a:t>
                      </a:r>
                      <a:endParaRPr lang="en-US" sz="2000" b="1" dirty="0">
                        <a:effectLst/>
                        <a:latin typeface="+mn-lt"/>
                        <a:ea typeface="Times New Roman" panose="02020603050405020304" pitchFamily="18" charset="0"/>
                        <a:cs typeface="Mangal" panose="02040503050203030202" pitchFamily="18" charset="0"/>
                      </a:endParaRPr>
                    </a:p>
                  </a:txBody>
                  <a:tcPr marL="68580" marR="68580" marT="0" marB="0"/>
                </a:tc>
                <a:tc vMerge="1">
                  <a:txBody>
                    <a:bodyPr/>
                    <a:lstStyle/>
                    <a:p>
                      <a:endParaRPr lang="en-US"/>
                    </a:p>
                  </a:txBody>
                  <a:tcPr/>
                </a:tc>
                <a:extLst>
                  <a:ext uri="{0D108BD9-81ED-4DB2-BD59-A6C34878D82A}">
                    <a16:rowId xmlns:a16="http://schemas.microsoft.com/office/drawing/2014/main" val="846709124"/>
                  </a:ext>
                </a:extLst>
              </a:tr>
              <a:tr h="709056">
                <a:tc>
                  <a:txBody>
                    <a:bodyPr/>
                    <a:lstStyle/>
                    <a:p>
                      <a:pPr marL="0" marR="0" indent="0">
                        <a:spcBef>
                          <a:spcPts val="0"/>
                        </a:spcBef>
                        <a:spcAft>
                          <a:spcPts val="0"/>
                        </a:spcAft>
                      </a:pPr>
                      <a:r>
                        <a:rPr lang="en-US" sz="2000" b="1" dirty="0">
                          <a:effectLst/>
                        </a:rPr>
                        <a:t>Hori and </a:t>
                      </a:r>
                      <a:r>
                        <a:rPr lang="en-US" sz="2000" b="1" dirty="0" err="1">
                          <a:effectLst/>
                        </a:rPr>
                        <a:t>Gobar</a:t>
                      </a:r>
                      <a:r>
                        <a:rPr lang="en-US" sz="2000" b="1" dirty="0">
                          <a:effectLst/>
                        </a:rPr>
                        <a:t>  (Cultivators</a:t>
                      </a:r>
                      <a:r>
                        <a:rPr lang="en-US" sz="2000" b="1" baseline="0" dirty="0">
                          <a:effectLst/>
                        </a:rPr>
                        <a:t> [Sudra] but own small patch of land, lease more)</a:t>
                      </a:r>
                      <a:endParaRPr lang="en-US" sz="2000" b="1" dirty="0">
                        <a:effectLst/>
                        <a:latin typeface="Times New Roman" panose="02020603050405020304" pitchFamily="18" charset="0"/>
                        <a:ea typeface="Times New Roman" panose="02020603050405020304" pitchFamily="18" charset="0"/>
                        <a:cs typeface="Mangal" panose="02040503050203030202" pitchFamily="18" charset="0"/>
                      </a:endParaRPr>
                    </a:p>
                  </a:txBody>
                  <a:tcPr marL="68580" marR="68580" marT="0" marB="0"/>
                </a:tc>
                <a:tc>
                  <a:txBody>
                    <a:bodyPr/>
                    <a:lstStyle/>
                    <a:p>
                      <a:pPr marL="0" marR="0" indent="0">
                        <a:spcBef>
                          <a:spcPts val="0"/>
                        </a:spcBef>
                        <a:spcAft>
                          <a:spcPts val="0"/>
                        </a:spcAft>
                      </a:pPr>
                      <a:r>
                        <a:rPr lang="en-US" sz="2000" b="1" dirty="0">
                          <a:effectLst/>
                        </a:rPr>
                        <a:t>Prof. Mehta </a:t>
                      </a:r>
                      <a:r>
                        <a:rPr lang="en-US" sz="2000" b="1" i="1" dirty="0">
                          <a:effectLst/>
                        </a:rPr>
                        <a:t>Professor of Philosophy</a:t>
                      </a:r>
                      <a:r>
                        <a:rPr lang="en-US" sz="2000" b="1" i="1" baseline="0" dirty="0">
                          <a:effectLst/>
                        </a:rPr>
                        <a:t> and Gandhian</a:t>
                      </a:r>
                      <a:endParaRPr lang="en-US" sz="2000" b="1" i="1" dirty="0">
                        <a:effectLst/>
                        <a:latin typeface="Times New Roman" panose="02020603050405020304" pitchFamily="18" charset="0"/>
                        <a:ea typeface="Times New Roman" panose="02020603050405020304" pitchFamily="18" charset="0"/>
                        <a:cs typeface="Mangal" panose="02040503050203030202" pitchFamily="18" charset="0"/>
                      </a:endParaRPr>
                    </a:p>
                  </a:txBody>
                  <a:tcPr marL="68580" marR="68580" marT="0" marB="0"/>
                </a:tc>
                <a:extLst>
                  <a:ext uri="{0D108BD9-81ED-4DB2-BD59-A6C34878D82A}">
                    <a16:rowId xmlns:a16="http://schemas.microsoft.com/office/drawing/2014/main" val="580342752"/>
                  </a:ext>
                </a:extLst>
              </a:tr>
              <a:tr h="729140">
                <a:tc>
                  <a:txBody>
                    <a:bodyPr/>
                    <a:lstStyle/>
                    <a:p>
                      <a:pPr marL="0" marR="0" indent="0">
                        <a:spcBef>
                          <a:spcPts val="0"/>
                        </a:spcBef>
                        <a:spcAft>
                          <a:spcPts val="0"/>
                        </a:spcAft>
                      </a:pPr>
                      <a:r>
                        <a:rPr lang="en-US" sz="2000" b="1" dirty="0" err="1">
                          <a:effectLst/>
                        </a:rPr>
                        <a:t>Bhola</a:t>
                      </a:r>
                      <a:r>
                        <a:rPr lang="en-US" sz="2000" b="1" dirty="0">
                          <a:effectLst/>
                        </a:rPr>
                        <a:t>  (Cattle</a:t>
                      </a:r>
                      <a:r>
                        <a:rPr lang="en-US" sz="2000" b="1" baseline="0" dirty="0">
                          <a:effectLst/>
                        </a:rPr>
                        <a:t> herding, dairy farmer [Sudra]</a:t>
                      </a:r>
                      <a:endParaRPr lang="en-US" sz="2000" b="1" dirty="0">
                        <a:effectLst/>
                        <a:latin typeface="Times New Roman" panose="02020603050405020304" pitchFamily="18" charset="0"/>
                        <a:ea typeface="Times New Roman" panose="02020603050405020304" pitchFamily="18" charset="0"/>
                        <a:cs typeface="Mangal" panose="02040503050203030202" pitchFamily="18" charset="0"/>
                      </a:endParaRPr>
                    </a:p>
                  </a:txBody>
                  <a:tcPr marL="68580" marR="68580" marT="0" marB="0"/>
                </a:tc>
                <a:tc>
                  <a:txBody>
                    <a:bodyPr/>
                    <a:lstStyle/>
                    <a:p>
                      <a:pPr marL="0" marR="0" indent="0">
                        <a:spcBef>
                          <a:spcPts val="0"/>
                        </a:spcBef>
                        <a:spcAft>
                          <a:spcPts val="0"/>
                        </a:spcAft>
                      </a:pPr>
                      <a:r>
                        <a:rPr lang="en-US" sz="2000" b="1" dirty="0">
                          <a:effectLst/>
                        </a:rPr>
                        <a:t>Mr. Khanna </a:t>
                      </a:r>
                      <a:r>
                        <a:rPr lang="en-US" sz="2000" b="1" i="1" dirty="0">
                          <a:effectLst/>
                        </a:rPr>
                        <a:t>Banker and Factory Owner</a:t>
                      </a:r>
                      <a:endParaRPr lang="en-US" sz="2000" b="1" i="1" dirty="0">
                        <a:effectLst/>
                        <a:latin typeface="Times New Roman" panose="02020603050405020304" pitchFamily="18" charset="0"/>
                        <a:ea typeface="Times New Roman" panose="02020603050405020304" pitchFamily="18" charset="0"/>
                        <a:cs typeface="Mangal" panose="02040503050203030202" pitchFamily="18" charset="0"/>
                      </a:endParaRPr>
                    </a:p>
                  </a:txBody>
                  <a:tcPr marL="68580" marR="68580" marT="0" marB="0"/>
                </a:tc>
                <a:extLst>
                  <a:ext uri="{0D108BD9-81ED-4DB2-BD59-A6C34878D82A}">
                    <a16:rowId xmlns:a16="http://schemas.microsoft.com/office/drawing/2014/main" val="2706153450"/>
                  </a:ext>
                </a:extLst>
              </a:tr>
              <a:tr h="729140">
                <a:tc>
                  <a:txBody>
                    <a:bodyPr/>
                    <a:lstStyle/>
                    <a:p>
                      <a:pPr marL="0" marR="0" indent="0">
                        <a:spcBef>
                          <a:spcPts val="0"/>
                        </a:spcBef>
                        <a:spcAft>
                          <a:spcPts val="0"/>
                        </a:spcAft>
                      </a:pPr>
                      <a:r>
                        <a:rPr lang="en-US" sz="2000" b="1" dirty="0" err="1">
                          <a:effectLst/>
                        </a:rPr>
                        <a:t>Harkhu</a:t>
                      </a:r>
                      <a:r>
                        <a:rPr lang="en-US" sz="2000" b="1" dirty="0">
                          <a:effectLst/>
                        </a:rPr>
                        <a:t> (</a:t>
                      </a:r>
                      <a:r>
                        <a:rPr lang="en-US" sz="2000" b="1" dirty="0" err="1">
                          <a:effectLst/>
                        </a:rPr>
                        <a:t>Seliya’s</a:t>
                      </a:r>
                      <a:r>
                        <a:rPr lang="en-US" sz="2000" b="1" dirty="0">
                          <a:effectLst/>
                        </a:rPr>
                        <a:t> father) </a:t>
                      </a:r>
                      <a:r>
                        <a:rPr lang="en-US" sz="2000" b="1" dirty="0" err="1">
                          <a:effectLst/>
                        </a:rPr>
                        <a:t>Chamar</a:t>
                      </a:r>
                      <a:r>
                        <a:rPr lang="en-US" sz="2000" b="1" dirty="0">
                          <a:effectLst/>
                        </a:rPr>
                        <a:t> (leatherworker)  Untouchable</a:t>
                      </a:r>
                      <a:endParaRPr lang="en-US" sz="2000" b="1" dirty="0">
                        <a:effectLst/>
                        <a:latin typeface="Times New Roman" panose="02020603050405020304" pitchFamily="18" charset="0"/>
                        <a:ea typeface="Times New Roman" panose="02020603050405020304" pitchFamily="18" charset="0"/>
                        <a:cs typeface="Mangal" panose="02040503050203030202" pitchFamily="18" charset="0"/>
                      </a:endParaRPr>
                    </a:p>
                  </a:txBody>
                  <a:tcPr marL="68580" marR="68580" marT="0" marB="0"/>
                </a:tc>
                <a:tc>
                  <a:txBody>
                    <a:bodyPr/>
                    <a:lstStyle/>
                    <a:p>
                      <a:pPr marL="0" marR="0" indent="0">
                        <a:spcBef>
                          <a:spcPts val="0"/>
                        </a:spcBef>
                        <a:spcAft>
                          <a:spcPts val="0"/>
                        </a:spcAft>
                      </a:pPr>
                      <a:r>
                        <a:rPr lang="en-US" sz="2000" b="1" dirty="0">
                          <a:effectLst/>
                        </a:rPr>
                        <a:t> </a:t>
                      </a:r>
                      <a:r>
                        <a:rPr lang="en-US" sz="2000" b="1" i="0" kern="1200" dirty="0" err="1">
                          <a:solidFill>
                            <a:schemeClr val="dk1"/>
                          </a:solidFill>
                          <a:effectLst/>
                          <a:latin typeface="+mn-lt"/>
                          <a:ea typeface="+mn-ea"/>
                          <a:cs typeface="+mn-cs"/>
                        </a:rPr>
                        <a:t>Pandit</a:t>
                      </a:r>
                      <a:r>
                        <a:rPr lang="en-US" sz="2000" b="1" i="0" kern="1200" dirty="0">
                          <a:solidFill>
                            <a:schemeClr val="dk1"/>
                          </a:solidFill>
                          <a:effectLst/>
                          <a:latin typeface="+mn-lt"/>
                          <a:ea typeface="+mn-ea"/>
                          <a:cs typeface="+mn-cs"/>
                        </a:rPr>
                        <a:t> </a:t>
                      </a:r>
                      <a:r>
                        <a:rPr lang="en-US" sz="2000" b="1" i="0" kern="1200" dirty="0" err="1">
                          <a:solidFill>
                            <a:schemeClr val="dk1"/>
                          </a:solidFill>
                          <a:effectLst/>
                          <a:latin typeface="+mn-lt"/>
                          <a:ea typeface="+mn-ea"/>
                          <a:cs typeface="+mn-cs"/>
                        </a:rPr>
                        <a:t>Onkarnath</a:t>
                      </a:r>
                      <a:r>
                        <a:rPr lang="en-US" sz="2000" b="1" i="0" kern="1200" dirty="0">
                          <a:solidFill>
                            <a:schemeClr val="dk1"/>
                          </a:solidFill>
                          <a:effectLst/>
                          <a:latin typeface="+mn-lt"/>
                          <a:ea typeface="+mn-ea"/>
                          <a:cs typeface="+mn-cs"/>
                        </a:rPr>
                        <a:t>  </a:t>
                      </a:r>
                      <a:r>
                        <a:rPr lang="en-US" sz="2000" b="1" i="1" kern="1200" dirty="0">
                          <a:solidFill>
                            <a:schemeClr val="dk1"/>
                          </a:solidFill>
                          <a:effectLst/>
                          <a:latin typeface="+mn-lt"/>
                          <a:ea typeface="+mn-ea"/>
                          <a:cs typeface="+mn-cs"/>
                        </a:rPr>
                        <a:t>Newspaper Editor</a:t>
                      </a:r>
                      <a:endParaRPr lang="en-US" sz="2000" b="1" i="1" dirty="0">
                        <a:effectLst/>
                        <a:latin typeface="Times New Roman" panose="02020603050405020304" pitchFamily="18" charset="0"/>
                        <a:ea typeface="Times New Roman" panose="02020603050405020304" pitchFamily="18" charset="0"/>
                        <a:cs typeface="Mangal" panose="02040503050203030202" pitchFamily="18" charset="0"/>
                      </a:endParaRPr>
                    </a:p>
                  </a:txBody>
                  <a:tcPr marL="68580" marR="68580" marT="0" marB="0"/>
                </a:tc>
                <a:extLst>
                  <a:ext uri="{0D108BD9-81ED-4DB2-BD59-A6C34878D82A}">
                    <a16:rowId xmlns:a16="http://schemas.microsoft.com/office/drawing/2014/main" val="4120857422"/>
                  </a:ext>
                </a:extLst>
              </a:tr>
              <a:tr h="401609">
                <a:tc>
                  <a:txBody>
                    <a:bodyPr/>
                    <a:lstStyle/>
                    <a:p>
                      <a:pPr marL="0" marR="0" indent="0">
                        <a:spcBef>
                          <a:spcPts val="0"/>
                        </a:spcBef>
                        <a:spcAft>
                          <a:spcPts val="0"/>
                        </a:spcAft>
                      </a:pPr>
                      <a:r>
                        <a:rPr lang="en-US" sz="2000" b="1" dirty="0">
                          <a:effectLst/>
                        </a:rPr>
                        <a:t> </a:t>
                      </a:r>
                      <a:endParaRPr lang="en-US" sz="2000" b="1" dirty="0">
                        <a:effectLst/>
                        <a:latin typeface="Times New Roman" panose="02020603050405020304" pitchFamily="18" charset="0"/>
                        <a:ea typeface="Times New Roman" panose="02020603050405020304" pitchFamily="18" charset="0"/>
                        <a:cs typeface="Mangal" panose="02040503050203030202" pitchFamily="18" charset="0"/>
                      </a:endParaRPr>
                    </a:p>
                  </a:txBody>
                  <a:tcPr marL="68580" marR="68580" marT="0" marB="0"/>
                </a:tc>
                <a:tc>
                  <a:txBody>
                    <a:bodyPr/>
                    <a:lstStyle/>
                    <a:p>
                      <a:pPr marL="0" marR="0" indent="0">
                        <a:spcBef>
                          <a:spcPts val="0"/>
                        </a:spcBef>
                        <a:spcAft>
                          <a:spcPts val="0"/>
                        </a:spcAft>
                      </a:pPr>
                      <a:r>
                        <a:rPr lang="en-US" sz="2000" b="1" dirty="0">
                          <a:effectLst/>
                        </a:rPr>
                        <a:t> </a:t>
                      </a:r>
                      <a:endParaRPr lang="en-US" sz="2000" b="1" dirty="0">
                        <a:effectLst/>
                        <a:latin typeface="Times New Roman" panose="02020603050405020304" pitchFamily="18" charset="0"/>
                        <a:ea typeface="Times New Roman" panose="02020603050405020304" pitchFamily="18" charset="0"/>
                        <a:cs typeface="Mangal" panose="02040503050203030202" pitchFamily="18" charset="0"/>
                      </a:endParaRPr>
                    </a:p>
                  </a:txBody>
                  <a:tcPr marL="68580" marR="68580" marT="0" marB="0"/>
                </a:tc>
                <a:extLst>
                  <a:ext uri="{0D108BD9-81ED-4DB2-BD59-A6C34878D82A}">
                    <a16:rowId xmlns:a16="http://schemas.microsoft.com/office/drawing/2014/main" val="2670960882"/>
                  </a:ext>
                </a:extLst>
              </a:tr>
              <a:tr h="729140">
                <a:tc>
                  <a:txBody>
                    <a:bodyPr/>
                    <a:lstStyle/>
                    <a:p>
                      <a:pPr marL="0" marR="0" indent="0">
                        <a:spcBef>
                          <a:spcPts val="0"/>
                        </a:spcBef>
                        <a:spcAft>
                          <a:spcPts val="0"/>
                        </a:spcAft>
                      </a:pPr>
                      <a:r>
                        <a:rPr lang="en-US" sz="2000" b="1" dirty="0" err="1">
                          <a:effectLst/>
                        </a:rPr>
                        <a:t>Dhaniya</a:t>
                      </a:r>
                      <a:r>
                        <a:rPr lang="en-US" sz="2000" b="1" dirty="0">
                          <a:effectLst/>
                        </a:rPr>
                        <a:t> Cultivator,</a:t>
                      </a:r>
                      <a:r>
                        <a:rPr lang="en-US" sz="2000" b="1" baseline="0" dirty="0">
                          <a:effectLst/>
                        </a:rPr>
                        <a:t> Sudra, WOMAN</a:t>
                      </a:r>
                      <a:endParaRPr lang="en-US" sz="2000" b="1" dirty="0">
                        <a:effectLst/>
                        <a:latin typeface="Times New Roman" panose="02020603050405020304" pitchFamily="18" charset="0"/>
                        <a:ea typeface="Times New Roman" panose="02020603050405020304" pitchFamily="18" charset="0"/>
                        <a:cs typeface="Mangal" panose="02040503050203030202" pitchFamily="18" charset="0"/>
                      </a:endParaRPr>
                    </a:p>
                  </a:txBody>
                  <a:tcPr marL="68580" marR="68580" marT="0" marB="0"/>
                </a:tc>
                <a:tc>
                  <a:txBody>
                    <a:bodyPr/>
                    <a:lstStyle/>
                    <a:p>
                      <a:pPr marL="0" marR="0" indent="0">
                        <a:spcBef>
                          <a:spcPts val="0"/>
                        </a:spcBef>
                        <a:spcAft>
                          <a:spcPts val="0"/>
                        </a:spcAft>
                      </a:pPr>
                      <a:r>
                        <a:rPr lang="en-US" sz="2000" b="1" dirty="0">
                          <a:effectLst/>
                        </a:rPr>
                        <a:t>Dr. </a:t>
                      </a:r>
                      <a:r>
                        <a:rPr lang="en-US" sz="2000" b="1" dirty="0" err="1">
                          <a:effectLst/>
                        </a:rPr>
                        <a:t>Malti</a:t>
                      </a:r>
                      <a:r>
                        <a:rPr lang="en-US" sz="2000" b="1" dirty="0">
                          <a:effectLst/>
                        </a:rPr>
                        <a:t> (</a:t>
                      </a:r>
                      <a:r>
                        <a:rPr lang="en-US" sz="2000" b="1" dirty="0" err="1">
                          <a:effectLst/>
                        </a:rPr>
                        <a:t>Koul</a:t>
                      </a:r>
                      <a:r>
                        <a:rPr lang="en-US" sz="2000" b="1" dirty="0">
                          <a:effectLst/>
                        </a:rPr>
                        <a:t>) </a:t>
                      </a:r>
                      <a:r>
                        <a:rPr lang="en-US" sz="2000" b="1" i="1" dirty="0">
                          <a:effectLst/>
                        </a:rPr>
                        <a:t>Doctor, Socialite, WOMAN</a:t>
                      </a:r>
                      <a:endParaRPr lang="en-US" sz="2000" b="1" i="1" dirty="0">
                        <a:effectLst/>
                        <a:latin typeface="Times New Roman" panose="02020603050405020304" pitchFamily="18" charset="0"/>
                        <a:ea typeface="Times New Roman" panose="02020603050405020304" pitchFamily="18" charset="0"/>
                        <a:cs typeface="Mangal" panose="02040503050203030202" pitchFamily="18" charset="0"/>
                      </a:endParaRPr>
                    </a:p>
                  </a:txBody>
                  <a:tcPr marL="68580" marR="68580" marT="0" marB="0"/>
                </a:tc>
                <a:extLst>
                  <a:ext uri="{0D108BD9-81ED-4DB2-BD59-A6C34878D82A}">
                    <a16:rowId xmlns:a16="http://schemas.microsoft.com/office/drawing/2014/main" val="305409705"/>
                  </a:ext>
                </a:extLst>
              </a:tr>
              <a:tr h="729140">
                <a:tc>
                  <a:txBody>
                    <a:bodyPr/>
                    <a:lstStyle/>
                    <a:p>
                      <a:pPr marL="0" marR="0" indent="0">
                        <a:spcBef>
                          <a:spcPts val="0"/>
                        </a:spcBef>
                        <a:spcAft>
                          <a:spcPts val="0"/>
                        </a:spcAft>
                      </a:pPr>
                      <a:r>
                        <a:rPr lang="en-US" sz="2000" b="1" dirty="0" err="1">
                          <a:effectLst/>
                        </a:rPr>
                        <a:t>Jhuniya</a:t>
                      </a:r>
                      <a:r>
                        <a:rPr lang="en-US" sz="2000" b="1" dirty="0">
                          <a:effectLst/>
                        </a:rPr>
                        <a:t>  Dairy farmer Sudra WOMAN</a:t>
                      </a:r>
                      <a:endParaRPr lang="en-US" sz="2000" b="1" dirty="0">
                        <a:effectLst/>
                        <a:latin typeface="Times New Roman" panose="02020603050405020304" pitchFamily="18" charset="0"/>
                        <a:ea typeface="Times New Roman" panose="02020603050405020304" pitchFamily="18" charset="0"/>
                        <a:cs typeface="Mangal" panose="02040503050203030202" pitchFamily="18" charset="0"/>
                      </a:endParaRPr>
                    </a:p>
                  </a:txBody>
                  <a:tcPr marL="68580" marR="68580" marT="0" marB="0"/>
                </a:tc>
                <a:tc>
                  <a:txBody>
                    <a:bodyPr/>
                    <a:lstStyle/>
                    <a:p>
                      <a:pPr marL="0" marR="0" indent="0">
                        <a:spcBef>
                          <a:spcPts val="0"/>
                        </a:spcBef>
                        <a:spcAft>
                          <a:spcPts val="0"/>
                        </a:spcAft>
                      </a:pPr>
                      <a:r>
                        <a:rPr lang="en-US" sz="2000" b="1" dirty="0" err="1">
                          <a:effectLst/>
                        </a:rPr>
                        <a:t>Govindi</a:t>
                      </a:r>
                      <a:r>
                        <a:rPr lang="en-US" sz="2000" b="1" dirty="0">
                          <a:effectLst/>
                        </a:rPr>
                        <a:t> (Mrs. Khanna)  </a:t>
                      </a:r>
                      <a:r>
                        <a:rPr lang="en-US" sz="2000" b="1" i="1" dirty="0">
                          <a:effectLst/>
                        </a:rPr>
                        <a:t>home-maker,</a:t>
                      </a:r>
                      <a:r>
                        <a:rPr lang="en-US" sz="2000" b="1" i="1" baseline="0" dirty="0">
                          <a:effectLst/>
                        </a:rPr>
                        <a:t> WOMAN</a:t>
                      </a:r>
                      <a:endParaRPr lang="en-US" sz="2000" b="1" i="1" dirty="0">
                        <a:effectLst/>
                        <a:latin typeface="Times New Roman" panose="02020603050405020304" pitchFamily="18" charset="0"/>
                        <a:ea typeface="Times New Roman" panose="02020603050405020304" pitchFamily="18" charset="0"/>
                        <a:cs typeface="Mangal" panose="02040503050203030202" pitchFamily="18" charset="0"/>
                      </a:endParaRPr>
                    </a:p>
                  </a:txBody>
                  <a:tcPr marL="68580" marR="68580" marT="0" marB="0"/>
                </a:tc>
                <a:extLst>
                  <a:ext uri="{0D108BD9-81ED-4DB2-BD59-A6C34878D82A}">
                    <a16:rowId xmlns:a16="http://schemas.microsoft.com/office/drawing/2014/main" val="2901924013"/>
                  </a:ext>
                </a:extLst>
              </a:tr>
              <a:tr h="466502">
                <a:tc>
                  <a:txBody>
                    <a:bodyPr/>
                    <a:lstStyle/>
                    <a:p>
                      <a:pPr marL="0" marR="0" indent="0">
                        <a:spcBef>
                          <a:spcPts val="0"/>
                        </a:spcBef>
                        <a:spcAft>
                          <a:spcPts val="0"/>
                        </a:spcAft>
                      </a:pPr>
                      <a:r>
                        <a:rPr lang="en-US" sz="2800" dirty="0">
                          <a:effectLst/>
                        </a:rPr>
                        <a:t> </a:t>
                      </a:r>
                      <a:r>
                        <a:rPr lang="en-US" sz="2000" dirty="0" err="1">
                          <a:effectLst/>
                        </a:rPr>
                        <a:t>Siliya</a:t>
                      </a:r>
                      <a:r>
                        <a:rPr lang="en-US" sz="2000" dirty="0">
                          <a:effectLst/>
                        </a:rPr>
                        <a:t> Untouchable WOMAN</a:t>
                      </a:r>
                      <a:endParaRPr lang="en-US" sz="2000" dirty="0">
                        <a:effectLst/>
                        <a:latin typeface="Times New Roman" panose="02020603050405020304" pitchFamily="18" charset="0"/>
                        <a:ea typeface="Times New Roman" panose="02020603050405020304" pitchFamily="18" charset="0"/>
                        <a:cs typeface="Mangal" panose="02040503050203030202" pitchFamily="18" charset="0"/>
                      </a:endParaRPr>
                    </a:p>
                  </a:txBody>
                  <a:tcPr marL="68580" marR="68580" marT="0" marB="0"/>
                </a:tc>
                <a:tc>
                  <a:txBody>
                    <a:bodyPr/>
                    <a:lstStyle/>
                    <a:p>
                      <a:pPr marL="0" marR="0" indent="0">
                        <a:spcBef>
                          <a:spcPts val="0"/>
                        </a:spcBef>
                        <a:spcAft>
                          <a:spcPts val="0"/>
                        </a:spcAft>
                      </a:pPr>
                      <a:r>
                        <a:rPr lang="en-US" sz="2800" dirty="0">
                          <a:effectLst/>
                        </a:rPr>
                        <a:t> </a:t>
                      </a:r>
                      <a:endParaRPr lang="en-US" sz="2800" dirty="0">
                        <a:effectLst/>
                        <a:latin typeface="Times New Roman" panose="02020603050405020304" pitchFamily="18" charset="0"/>
                        <a:ea typeface="Times New Roman" panose="02020603050405020304" pitchFamily="18" charset="0"/>
                        <a:cs typeface="Mangal" panose="02040503050203030202" pitchFamily="18" charset="0"/>
                      </a:endParaRPr>
                    </a:p>
                  </a:txBody>
                  <a:tcPr marL="68580" marR="68580" marT="0" marB="0"/>
                </a:tc>
                <a:extLst>
                  <a:ext uri="{0D108BD9-81ED-4DB2-BD59-A6C34878D82A}">
                    <a16:rowId xmlns:a16="http://schemas.microsoft.com/office/drawing/2014/main" val="1891158028"/>
                  </a:ext>
                </a:extLst>
              </a:tr>
            </a:tbl>
          </a:graphicData>
        </a:graphic>
      </p:graphicFrame>
      <p:sp>
        <p:nvSpPr>
          <p:cNvPr id="5" name="Rectangle 1"/>
          <p:cNvSpPr>
            <a:spLocks noChangeArrowheads="1"/>
          </p:cNvSpPr>
          <p:nvPr/>
        </p:nvSpPr>
        <p:spPr bwMode="auto">
          <a:xfrm>
            <a:off x="-15803569" y="-687884"/>
            <a:ext cx="47938103" cy="1841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12565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260388"/>
          </a:xfrm>
        </p:spPr>
        <p:txBody>
          <a:bodyPr/>
          <a:lstStyle/>
          <a:p>
            <a:r>
              <a:rPr lang="en-US" dirty="0"/>
              <a:t>Class (Economic Hierarchy)</a:t>
            </a:r>
          </a:p>
        </p:txBody>
      </p:sp>
      <p:sp>
        <p:nvSpPr>
          <p:cNvPr id="3" name="Content Placeholder 2"/>
          <p:cNvSpPr>
            <a:spLocks noGrp="1"/>
          </p:cNvSpPr>
          <p:nvPr>
            <p:ph idx="1"/>
          </p:nvPr>
        </p:nvSpPr>
        <p:spPr>
          <a:xfrm>
            <a:off x="296562" y="1153296"/>
            <a:ext cx="11057238" cy="5704703"/>
          </a:xfrm>
        </p:spPr>
        <p:txBody>
          <a:bodyPr>
            <a:normAutofit fontScale="92500" lnSpcReduction="10000"/>
          </a:bodyPr>
          <a:lstStyle/>
          <a:p>
            <a:r>
              <a:rPr lang="en-US" dirty="0"/>
              <a:t>Clear </a:t>
            </a:r>
            <a:r>
              <a:rPr lang="en-US" b="1" i="1" dirty="0"/>
              <a:t>CLASS</a:t>
            </a:r>
            <a:r>
              <a:rPr lang="en-US" dirty="0"/>
              <a:t> division between those on the left (poorer, steadfastly rural) and those on the right, who are richer, connected with a more urban and cosmopolitan, MODERN world.  Most men, and some women are also familiar with English or have western-style education</a:t>
            </a:r>
          </a:p>
          <a:p>
            <a:r>
              <a:rPr lang="en-US" dirty="0"/>
              <a:t>Their ECONOMIC privilege also allows them to be much freer of </a:t>
            </a:r>
            <a:r>
              <a:rPr lang="en-US" b="1" dirty="0"/>
              <a:t>caste </a:t>
            </a:r>
            <a:r>
              <a:rPr lang="en-US" dirty="0"/>
              <a:t>restrictions.  Think of their parties and contrast with restrictions on who could eat with whom in the village (and see </a:t>
            </a:r>
            <a:r>
              <a:rPr lang="en-US" dirty="0" err="1"/>
              <a:t>Jhuniya</a:t>
            </a:r>
            <a:r>
              <a:rPr lang="en-US" dirty="0"/>
              <a:t>, p. 68)</a:t>
            </a:r>
          </a:p>
          <a:p>
            <a:r>
              <a:rPr lang="en-US" dirty="0"/>
              <a:t>There are also clear </a:t>
            </a:r>
            <a:r>
              <a:rPr lang="en-US" b="1" dirty="0"/>
              <a:t>class</a:t>
            </a:r>
            <a:r>
              <a:rPr lang="en-US" dirty="0"/>
              <a:t> distinctions WITHIN the group on the left.  People like </a:t>
            </a:r>
            <a:r>
              <a:rPr lang="en-US" dirty="0" err="1"/>
              <a:t>Datadin</a:t>
            </a:r>
            <a:r>
              <a:rPr lang="en-US" dirty="0"/>
              <a:t>, </a:t>
            </a:r>
            <a:r>
              <a:rPr lang="en-US" dirty="0" err="1"/>
              <a:t>Jhinguri</a:t>
            </a:r>
            <a:r>
              <a:rPr lang="en-US" dirty="0"/>
              <a:t> Singh, or </a:t>
            </a:r>
            <a:r>
              <a:rPr lang="en-US" dirty="0" err="1"/>
              <a:t>Lala</a:t>
            </a:r>
            <a:r>
              <a:rPr lang="en-US" dirty="0"/>
              <a:t> </a:t>
            </a:r>
            <a:r>
              <a:rPr lang="en-US" dirty="0" err="1"/>
              <a:t>Pateshwari</a:t>
            </a:r>
            <a:r>
              <a:rPr lang="en-US" dirty="0"/>
              <a:t> are much better off than the likes of Hori</a:t>
            </a:r>
          </a:p>
          <a:p>
            <a:r>
              <a:rPr lang="en-US" dirty="0"/>
              <a:t>Both </a:t>
            </a:r>
            <a:r>
              <a:rPr lang="en-US" dirty="0" err="1"/>
              <a:t>Bhola</a:t>
            </a:r>
            <a:r>
              <a:rPr lang="en-US" dirty="0"/>
              <a:t> and Hori are much better off than </a:t>
            </a:r>
            <a:r>
              <a:rPr lang="en-US" dirty="0" err="1"/>
              <a:t>Harku</a:t>
            </a:r>
            <a:r>
              <a:rPr lang="en-US" dirty="0"/>
              <a:t> or other untouchables</a:t>
            </a:r>
          </a:p>
          <a:p>
            <a:r>
              <a:rPr lang="en-US" dirty="0"/>
              <a:t>But caste matters a great deal more to almost all of the villagers, marking them off from the more cosmopolitan elite of the cities</a:t>
            </a:r>
          </a:p>
          <a:p>
            <a:r>
              <a:rPr lang="en-US" dirty="0"/>
              <a:t>Think of this in the context of Gandhi’s position on caste too, and his arguments about the real India living in the villages</a:t>
            </a:r>
          </a:p>
        </p:txBody>
      </p:sp>
    </p:spTree>
    <p:extLst>
      <p:ext uri="{BB962C8B-B14F-4D97-AF65-F5344CB8AC3E}">
        <p14:creationId xmlns:p14="http://schemas.microsoft.com/office/powerpoint/2010/main" val="4242847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6000"/>
            <a:lum/>
          </a:blip>
          <a:srcRect/>
          <a:stretch>
            <a:fillRect l="-13000" r="-1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5060" y="0"/>
            <a:ext cx="10125740" cy="1056068"/>
          </a:xfrm>
        </p:spPr>
        <p:txBody>
          <a:bodyPr>
            <a:normAutofit fontScale="90000"/>
          </a:bodyPr>
          <a:lstStyle/>
          <a:p>
            <a:r>
              <a:rPr lang="en-US" dirty="0"/>
              <a:t>Digression (Reminder)  Peasant Appropriation  of Gandhi (see p. 177-78)</a:t>
            </a:r>
          </a:p>
        </p:txBody>
      </p:sp>
      <p:sp>
        <p:nvSpPr>
          <p:cNvPr id="3" name="Content Placeholder 2"/>
          <p:cNvSpPr>
            <a:spLocks noGrp="1"/>
          </p:cNvSpPr>
          <p:nvPr>
            <p:ph idx="1"/>
          </p:nvPr>
        </p:nvSpPr>
        <p:spPr>
          <a:xfrm>
            <a:off x="340241" y="1137684"/>
            <a:ext cx="10802679" cy="5518297"/>
          </a:xfrm>
        </p:spPr>
        <p:txBody>
          <a:bodyPr>
            <a:normAutofit fontScale="85000" lnSpcReduction="20000"/>
          </a:bodyPr>
          <a:lstStyle/>
          <a:p>
            <a:r>
              <a:rPr lang="en-US" dirty="0"/>
              <a:t>Gandhi a SYMBOL l of righteousness, morality, of someone who stood for “doing the right thing”</a:t>
            </a:r>
          </a:p>
          <a:p>
            <a:r>
              <a:rPr lang="en-US" dirty="0"/>
              <a:t>Research has shown that in many cases common people, the masses, peasants, factory workers, homemakers, often had their own grievances. These were not always grievances against the colonial state, but often against other Indians, richer, more powerful than themselves, whom they saw as their immediate oppressors</a:t>
            </a:r>
          </a:p>
          <a:p>
            <a:r>
              <a:rPr lang="en-US" dirty="0"/>
              <a:t>They APPROPRIATED Gandhi to own actions, read into his message what they wanted to, and often worked in ways that were both supportive of Gandhi, yet against his prescriptions</a:t>
            </a:r>
          </a:p>
          <a:p>
            <a:r>
              <a:rPr lang="en-US" dirty="0"/>
              <a:t>For the INC, the importance of Gandhi lay in that he was able to focus people’s resentments away from conflicts within Indians, and pick up issues which directed the resentment toward the colonial state</a:t>
            </a:r>
          </a:p>
          <a:p>
            <a:r>
              <a:rPr lang="en-US" dirty="0"/>
              <a:t>In this process, his key precepts were of critical importance</a:t>
            </a:r>
            <a:br>
              <a:rPr lang="en-US" dirty="0"/>
            </a:br>
            <a:endParaRPr lang="en-US" dirty="0"/>
          </a:p>
          <a:p>
            <a:endParaRPr lang="en-US" dirty="0"/>
          </a:p>
        </p:txBody>
      </p:sp>
    </p:spTree>
    <p:extLst>
      <p:ext uri="{BB962C8B-B14F-4D97-AF65-F5344CB8AC3E}">
        <p14:creationId xmlns:p14="http://schemas.microsoft.com/office/powerpoint/2010/main" val="976218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4502"/>
            <a:ext cx="10515600" cy="1123406"/>
          </a:xfrm>
        </p:spPr>
        <p:txBody>
          <a:bodyPr>
            <a:normAutofit/>
          </a:bodyPr>
          <a:lstStyle/>
          <a:p>
            <a:r>
              <a:rPr lang="en-US" dirty="0"/>
              <a:t>(Reminder) Gandhi Class and Status Quo</a:t>
            </a:r>
          </a:p>
        </p:txBody>
      </p:sp>
      <p:sp>
        <p:nvSpPr>
          <p:cNvPr id="3" name="Content Placeholder 2"/>
          <p:cNvSpPr>
            <a:spLocks noGrp="1"/>
          </p:cNvSpPr>
          <p:nvPr>
            <p:ph idx="1"/>
          </p:nvPr>
        </p:nvSpPr>
        <p:spPr>
          <a:xfrm>
            <a:off x="956930" y="1180214"/>
            <a:ext cx="10396870" cy="5677786"/>
          </a:xfrm>
        </p:spPr>
        <p:txBody>
          <a:bodyPr>
            <a:normAutofit fontScale="77500" lnSpcReduction="20000"/>
          </a:bodyPr>
          <a:lstStyle/>
          <a:p>
            <a:r>
              <a:rPr lang="en-US" b="0" i="0" u="none" strike="noStrike" baseline="0" dirty="0"/>
              <a:t>Conclusion of HS  (Ch. XX) asks doctors &amp; lawyers give up their practices, but not ask the wealthy man to give up wealth.  Hardly anything</a:t>
            </a:r>
            <a:r>
              <a:rPr lang="en-US" b="0" i="0" u="none" strike="noStrike" dirty="0"/>
              <a:t> </a:t>
            </a:r>
            <a:r>
              <a:rPr lang="en-US" b="0" i="0" u="none" strike="noStrike" baseline="0" dirty="0"/>
              <a:t>against merchants or moneylenders... and certainly nothing against landlords or </a:t>
            </a:r>
            <a:r>
              <a:rPr lang="en-US" b="0" i="1" u="none" strike="noStrike" baseline="0" dirty="0" err="1"/>
              <a:t>zamindar</a:t>
            </a:r>
            <a:r>
              <a:rPr lang="en-US" b="0" i="0" u="none" strike="noStrike" baseline="0" dirty="0" err="1"/>
              <a:t>s</a:t>
            </a:r>
            <a:r>
              <a:rPr lang="en-US" b="0" i="0" u="none" strike="noStrike" baseline="0" dirty="0"/>
              <a:t>, although nothing positive about them either!  Was</a:t>
            </a:r>
            <a:r>
              <a:rPr lang="en-US" b="0" i="0" u="none" strike="noStrike" dirty="0"/>
              <a:t> it because these were “traditional” occupations?</a:t>
            </a:r>
            <a:endParaRPr lang="en-US" b="0" i="0" u="none" strike="noStrike" baseline="0" dirty="0"/>
          </a:p>
          <a:p>
            <a:r>
              <a:rPr lang="en-US" dirty="0"/>
              <a:t>Although </a:t>
            </a:r>
            <a:r>
              <a:rPr lang="en-US" b="0" i="0" u="none" strike="noStrike" baseline="0" dirty="0"/>
              <a:t>traditional, still exploitative... so despite what he says in Ch. XVI (pg. 63), that “by patriotism I mean the welfare of the whole people” he says nothing about THIS set of economic relations between Indians and other Indians that was HINDERING the welfare of the majority of the people</a:t>
            </a:r>
          </a:p>
          <a:p>
            <a:r>
              <a:rPr lang="en-US" b="0" i="0" u="none" strike="noStrike" baseline="0" dirty="0"/>
              <a:t>Gandhi’s ideas, his politics, allowed for controlled mass movement: One thing that HS reveals is that where SOCIAL and ECONOMIC relations WITHIN Indian society are concerned, Gandhian politics </a:t>
            </a:r>
            <a:r>
              <a:rPr lang="en-US" b="1" i="1" u="none" strike="noStrike" baseline="0" dirty="0"/>
              <a:t>could well imply </a:t>
            </a:r>
            <a:r>
              <a:rPr lang="en-US" b="0" i="0" u="none" strike="noStrike" baseline="0" dirty="0"/>
              <a:t>the maintenance of STATUS QUO …. To whose benefit does maintaining  status quo work? </a:t>
            </a:r>
          </a:p>
          <a:p>
            <a:r>
              <a:rPr lang="en-US" b="0" i="0" u="none" strike="noStrike" baseline="0" dirty="0"/>
              <a:t>The largest “class” in India was peasantry.  Reason for Gandhi being the political phenomenon he was, was because of support of peasants.  Yet worked as both mobilizer and brake on peasant movements </a:t>
            </a:r>
          </a:p>
          <a:p>
            <a:endParaRPr lang="en-US" dirty="0"/>
          </a:p>
        </p:txBody>
      </p:sp>
    </p:spTree>
    <p:extLst>
      <p:ext uri="{BB962C8B-B14F-4D97-AF65-F5344CB8AC3E}">
        <p14:creationId xmlns:p14="http://schemas.microsoft.com/office/powerpoint/2010/main" val="3634380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4142"/>
            <a:ext cx="10515600" cy="906162"/>
          </a:xfrm>
        </p:spPr>
        <p:txBody>
          <a:bodyPr/>
          <a:lstStyle/>
          <a:p>
            <a:r>
              <a:rPr lang="en-US" dirty="0"/>
              <a:t>Everyday World of Caste</a:t>
            </a:r>
          </a:p>
        </p:txBody>
      </p:sp>
      <p:sp>
        <p:nvSpPr>
          <p:cNvPr id="3" name="Content Placeholder 2"/>
          <p:cNvSpPr>
            <a:spLocks noGrp="1"/>
          </p:cNvSpPr>
          <p:nvPr>
            <p:ph idx="1"/>
          </p:nvPr>
        </p:nvSpPr>
        <p:spPr>
          <a:xfrm>
            <a:off x="172995" y="980304"/>
            <a:ext cx="11813059" cy="5675869"/>
          </a:xfrm>
        </p:spPr>
        <p:txBody>
          <a:bodyPr>
            <a:normAutofit fontScale="92500" lnSpcReduction="20000"/>
          </a:bodyPr>
          <a:lstStyle/>
          <a:p>
            <a:r>
              <a:rPr lang="en-US" i="1" dirty="0" err="1"/>
              <a:t>Godaan</a:t>
            </a:r>
            <a:r>
              <a:rPr lang="en-US" i="1" dirty="0"/>
              <a:t> </a:t>
            </a:r>
            <a:r>
              <a:rPr lang="en-US" dirty="0"/>
              <a:t>helps us better understand why and how caste hierarchies worked “on the ground” and some of the intersections of class and caste (gender too)</a:t>
            </a:r>
          </a:p>
          <a:p>
            <a:r>
              <a:rPr lang="en-US" i="1" dirty="0"/>
              <a:t>Varna</a:t>
            </a:r>
            <a:r>
              <a:rPr lang="en-US" dirty="0"/>
              <a:t> categories alone would place Hori and </a:t>
            </a:r>
            <a:r>
              <a:rPr lang="en-US" dirty="0" err="1"/>
              <a:t>Bhola</a:t>
            </a:r>
            <a:r>
              <a:rPr lang="en-US" dirty="0"/>
              <a:t> on the same </a:t>
            </a:r>
            <a:r>
              <a:rPr lang="en-US" dirty="0" err="1"/>
              <a:t>varna</a:t>
            </a:r>
            <a:r>
              <a:rPr lang="en-US" dirty="0"/>
              <a:t>, Rai Sahib and </a:t>
            </a:r>
            <a:r>
              <a:rPr lang="en-US" dirty="0" err="1"/>
              <a:t>Jhinguri</a:t>
            </a:r>
            <a:r>
              <a:rPr lang="en-US" dirty="0"/>
              <a:t> Singh as the same, and </a:t>
            </a:r>
            <a:r>
              <a:rPr lang="en-US" dirty="0" err="1"/>
              <a:t>Malti</a:t>
            </a:r>
            <a:r>
              <a:rPr lang="en-US" dirty="0"/>
              <a:t>, </a:t>
            </a:r>
            <a:r>
              <a:rPr lang="en-US" dirty="0" err="1"/>
              <a:t>Matadin</a:t>
            </a:r>
            <a:r>
              <a:rPr lang="en-US" dirty="0"/>
              <a:t>, and </a:t>
            </a:r>
            <a:r>
              <a:rPr lang="en-US" dirty="0" err="1"/>
              <a:t>Omkarnath</a:t>
            </a:r>
            <a:r>
              <a:rPr lang="en-US" dirty="0"/>
              <a:t> too</a:t>
            </a:r>
          </a:p>
          <a:p>
            <a:r>
              <a:rPr lang="en-US" dirty="0"/>
              <a:t>Shows importance of </a:t>
            </a:r>
            <a:r>
              <a:rPr lang="en-US" i="1" dirty="0" err="1"/>
              <a:t>jati</a:t>
            </a:r>
            <a:r>
              <a:rPr lang="en-US" i="1" dirty="0"/>
              <a:t> </a:t>
            </a:r>
            <a:r>
              <a:rPr lang="en-US" dirty="0"/>
              <a:t>and </a:t>
            </a:r>
            <a:r>
              <a:rPr lang="en-US" i="1" dirty="0" err="1"/>
              <a:t>biradari</a:t>
            </a:r>
            <a:r>
              <a:rPr lang="en-US" i="1" dirty="0"/>
              <a:t> </a:t>
            </a:r>
            <a:r>
              <a:rPr lang="en-US" dirty="0"/>
              <a:t>(brotherhood), the fact that </a:t>
            </a:r>
            <a:r>
              <a:rPr lang="en-US" dirty="0" err="1"/>
              <a:t>Bhola</a:t>
            </a:r>
            <a:r>
              <a:rPr lang="en-US" dirty="0"/>
              <a:t> and Hori are different </a:t>
            </a:r>
            <a:r>
              <a:rPr lang="en-US" dirty="0" err="1"/>
              <a:t>jatis</a:t>
            </a:r>
            <a:r>
              <a:rPr lang="en-US" dirty="0"/>
              <a:t> makes </a:t>
            </a:r>
            <a:r>
              <a:rPr lang="en-US" dirty="0" err="1"/>
              <a:t>Gobar</a:t>
            </a:r>
            <a:r>
              <a:rPr lang="en-US" dirty="0"/>
              <a:t> and </a:t>
            </a:r>
            <a:r>
              <a:rPr lang="en-US" dirty="0" err="1"/>
              <a:t>Jhuniya’s</a:t>
            </a:r>
            <a:r>
              <a:rPr lang="en-US" dirty="0"/>
              <a:t> marriage a problem (Caste is not the issue for Mehta and </a:t>
            </a:r>
            <a:r>
              <a:rPr lang="en-US" dirty="0" err="1"/>
              <a:t>Malti</a:t>
            </a:r>
            <a:r>
              <a:rPr lang="en-US" dirty="0"/>
              <a:t>, though Rai Sahib wants his children to only marry other Thakurs)</a:t>
            </a:r>
          </a:p>
          <a:p>
            <a:r>
              <a:rPr lang="en-US" dirty="0"/>
              <a:t>Shows how important </a:t>
            </a:r>
            <a:r>
              <a:rPr lang="en-US" dirty="0" err="1"/>
              <a:t>jati</a:t>
            </a:r>
            <a:r>
              <a:rPr lang="en-US" dirty="0"/>
              <a:t> was to community, to one’s economic  standing and ultimately to one’s identity.  Shows how separation of castes enforced by the village council</a:t>
            </a:r>
          </a:p>
          <a:p>
            <a:r>
              <a:rPr lang="en-US" dirty="0"/>
              <a:t>Hypocrisy of the rules that work in favor of richer upper castes, e.g. the ease with which </a:t>
            </a:r>
            <a:r>
              <a:rPr lang="en-US" dirty="0" err="1"/>
              <a:t>Datadin</a:t>
            </a:r>
            <a:r>
              <a:rPr lang="en-US" dirty="0"/>
              <a:t> offered to have his son readmitted to caste</a:t>
            </a:r>
          </a:p>
          <a:p>
            <a:r>
              <a:rPr lang="en-US" dirty="0"/>
              <a:t>Finally, and very important, through the example of </a:t>
            </a:r>
            <a:r>
              <a:rPr lang="en-US" dirty="0" err="1"/>
              <a:t>Matadin’s</a:t>
            </a:r>
            <a:r>
              <a:rPr lang="en-US" dirty="0"/>
              <a:t> defilement (305-06) </a:t>
            </a:r>
            <a:r>
              <a:rPr lang="en-US" i="1" dirty="0" err="1"/>
              <a:t>Godaan</a:t>
            </a:r>
            <a:r>
              <a:rPr lang="en-US" dirty="0"/>
              <a:t> reveals the new “Dalit” consciousness that was emerging in the 1930s (see discussion of </a:t>
            </a:r>
            <a:r>
              <a:rPr lang="en-US" dirty="0" err="1"/>
              <a:t>Ambedkar</a:t>
            </a:r>
            <a:r>
              <a:rPr lang="en-US" dirty="0"/>
              <a:t>, below)</a:t>
            </a:r>
          </a:p>
        </p:txBody>
      </p:sp>
    </p:spTree>
    <p:extLst>
      <p:ext uri="{BB962C8B-B14F-4D97-AF65-F5344CB8AC3E}">
        <p14:creationId xmlns:p14="http://schemas.microsoft.com/office/powerpoint/2010/main" val="30436528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1531</TotalTime>
  <Words>4004</Words>
  <Application>Microsoft Office PowerPoint</Application>
  <PresentationFormat>Widescreen</PresentationFormat>
  <Paragraphs>174</Paragraphs>
  <Slides>24</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24</vt:i4>
      </vt:variant>
    </vt:vector>
  </HeadingPairs>
  <TitlesOfParts>
    <vt:vector size="30" baseType="lpstr">
      <vt:lpstr>Arial</vt:lpstr>
      <vt:lpstr>Calibri</vt:lpstr>
      <vt:lpstr>Calibri Light</vt:lpstr>
      <vt:lpstr>Times New Roman</vt:lpstr>
      <vt:lpstr>Office Theme</vt:lpstr>
      <vt:lpstr>1_Office Theme</vt:lpstr>
      <vt:lpstr>Gandhi: Caste, Class and Gender</vt:lpstr>
      <vt:lpstr>WHY pay attention to these categories?</vt:lpstr>
      <vt:lpstr>HOW do we study this?</vt:lpstr>
      <vt:lpstr>Godaan</vt:lpstr>
      <vt:lpstr>Main Characters</vt:lpstr>
      <vt:lpstr>Class (Economic Hierarchy)</vt:lpstr>
      <vt:lpstr>Digression (Reminder)  Peasant Appropriation  of Gandhi (see p. 177-78)</vt:lpstr>
      <vt:lpstr>(Reminder) Gandhi Class and Status Quo</vt:lpstr>
      <vt:lpstr>Everyday World of Caste</vt:lpstr>
      <vt:lpstr>Intersectional Hierarchies: Gender, Class, and Caste</vt:lpstr>
      <vt:lpstr>Back to Gandhi</vt:lpstr>
      <vt:lpstr>GENDER : Gandhi and Gendered Nationalism (from earlier slide set)</vt:lpstr>
      <vt:lpstr>Background to Gandhi’s Ideas on Gender </vt:lpstr>
      <vt:lpstr>GANDHI on Gendered Sexuality </vt:lpstr>
      <vt:lpstr>Gandhi and Marriage</vt:lpstr>
      <vt:lpstr>Gandhi and Family</vt:lpstr>
      <vt:lpstr>Gandhi, Women, and Politics </vt:lpstr>
      <vt:lpstr>Gandhi Patriarchy and Feminism </vt:lpstr>
      <vt:lpstr>Gandhi on Caste and Untouchability</vt:lpstr>
      <vt:lpstr>Political Context of Gandhi Ambedkar dispute</vt:lpstr>
      <vt:lpstr>Gandhi’s Response and Ambedkar</vt:lpstr>
      <vt:lpstr>Ambedkar’s critique </vt:lpstr>
      <vt:lpstr>Assessment </vt:lpstr>
      <vt:lpstr>Gandhi and Caste, Class, Gender</vt:lpstr>
    </vt:vector>
  </TitlesOfParts>
  <Company>Northern Arizona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Gandhi: Caste Class and Gender</dc:title>
  <dc:creator>Sanjay Joshi</dc:creator>
  <cp:lastModifiedBy>Sanjay Joshi</cp:lastModifiedBy>
  <cp:revision>74</cp:revision>
  <dcterms:created xsi:type="dcterms:W3CDTF">2019-10-26T18:56:01Z</dcterms:created>
  <dcterms:modified xsi:type="dcterms:W3CDTF">2021-11-01T21:14:17Z</dcterms:modified>
</cp:coreProperties>
</file>