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AA944F-2961-4178-8101-EC8CB1254F1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E28BA-A9F6-4A34-9E29-F5181FB5407A}" type="slidenum">
              <a:rPr lang="en-US" smtClean="0"/>
              <a:t>‹#›</a:t>
            </a:fld>
            <a:endParaRPr lang="en-US"/>
          </a:p>
        </p:txBody>
      </p:sp>
    </p:spTree>
    <p:extLst>
      <p:ext uri="{BB962C8B-B14F-4D97-AF65-F5344CB8AC3E}">
        <p14:creationId xmlns:p14="http://schemas.microsoft.com/office/powerpoint/2010/main" val="220210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AA944F-2961-4178-8101-EC8CB1254F1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E28BA-A9F6-4A34-9E29-F5181FB5407A}" type="slidenum">
              <a:rPr lang="en-US" smtClean="0"/>
              <a:t>‹#›</a:t>
            </a:fld>
            <a:endParaRPr lang="en-US"/>
          </a:p>
        </p:txBody>
      </p:sp>
    </p:spTree>
    <p:extLst>
      <p:ext uri="{BB962C8B-B14F-4D97-AF65-F5344CB8AC3E}">
        <p14:creationId xmlns:p14="http://schemas.microsoft.com/office/powerpoint/2010/main" val="360891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AA944F-2961-4178-8101-EC8CB1254F1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E28BA-A9F6-4A34-9E29-F5181FB5407A}" type="slidenum">
              <a:rPr lang="en-US" smtClean="0"/>
              <a:t>‹#›</a:t>
            </a:fld>
            <a:endParaRPr lang="en-US"/>
          </a:p>
        </p:txBody>
      </p:sp>
    </p:spTree>
    <p:extLst>
      <p:ext uri="{BB962C8B-B14F-4D97-AF65-F5344CB8AC3E}">
        <p14:creationId xmlns:p14="http://schemas.microsoft.com/office/powerpoint/2010/main" val="81351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AA944F-2961-4178-8101-EC8CB1254F1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E28BA-A9F6-4A34-9E29-F5181FB5407A}" type="slidenum">
              <a:rPr lang="en-US" smtClean="0"/>
              <a:t>‹#›</a:t>
            </a:fld>
            <a:endParaRPr lang="en-US"/>
          </a:p>
        </p:txBody>
      </p:sp>
    </p:spTree>
    <p:extLst>
      <p:ext uri="{BB962C8B-B14F-4D97-AF65-F5344CB8AC3E}">
        <p14:creationId xmlns:p14="http://schemas.microsoft.com/office/powerpoint/2010/main" val="130273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AA944F-2961-4178-8101-EC8CB1254F16}"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E28BA-A9F6-4A34-9E29-F5181FB5407A}" type="slidenum">
              <a:rPr lang="en-US" smtClean="0"/>
              <a:t>‹#›</a:t>
            </a:fld>
            <a:endParaRPr lang="en-US"/>
          </a:p>
        </p:txBody>
      </p:sp>
    </p:spTree>
    <p:extLst>
      <p:ext uri="{BB962C8B-B14F-4D97-AF65-F5344CB8AC3E}">
        <p14:creationId xmlns:p14="http://schemas.microsoft.com/office/powerpoint/2010/main" val="4935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AA944F-2961-4178-8101-EC8CB1254F16}"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E28BA-A9F6-4A34-9E29-F5181FB5407A}" type="slidenum">
              <a:rPr lang="en-US" smtClean="0"/>
              <a:t>‹#›</a:t>
            </a:fld>
            <a:endParaRPr lang="en-US"/>
          </a:p>
        </p:txBody>
      </p:sp>
    </p:spTree>
    <p:extLst>
      <p:ext uri="{BB962C8B-B14F-4D97-AF65-F5344CB8AC3E}">
        <p14:creationId xmlns:p14="http://schemas.microsoft.com/office/powerpoint/2010/main" val="296017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AA944F-2961-4178-8101-EC8CB1254F16}"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E28BA-A9F6-4A34-9E29-F5181FB5407A}" type="slidenum">
              <a:rPr lang="en-US" smtClean="0"/>
              <a:t>‹#›</a:t>
            </a:fld>
            <a:endParaRPr lang="en-US"/>
          </a:p>
        </p:txBody>
      </p:sp>
    </p:spTree>
    <p:extLst>
      <p:ext uri="{BB962C8B-B14F-4D97-AF65-F5344CB8AC3E}">
        <p14:creationId xmlns:p14="http://schemas.microsoft.com/office/powerpoint/2010/main" val="935656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AA944F-2961-4178-8101-EC8CB1254F16}"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E28BA-A9F6-4A34-9E29-F5181FB5407A}" type="slidenum">
              <a:rPr lang="en-US" smtClean="0"/>
              <a:t>‹#›</a:t>
            </a:fld>
            <a:endParaRPr lang="en-US"/>
          </a:p>
        </p:txBody>
      </p:sp>
    </p:spTree>
    <p:extLst>
      <p:ext uri="{BB962C8B-B14F-4D97-AF65-F5344CB8AC3E}">
        <p14:creationId xmlns:p14="http://schemas.microsoft.com/office/powerpoint/2010/main" val="219523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A944F-2961-4178-8101-EC8CB1254F16}"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E28BA-A9F6-4A34-9E29-F5181FB5407A}" type="slidenum">
              <a:rPr lang="en-US" smtClean="0"/>
              <a:t>‹#›</a:t>
            </a:fld>
            <a:endParaRPr lang="en-US"/>
          </a:p>
        </p:txBody>
      </p:sp>
    </p:spTree>
    <p:extLst>
      <p:ext uri="{BB962C8B-B14F-4D97-AF65-F5344CB8AC3E}">
        <p14:creationId xmlns:p14="http://schemas.microsoft.com/office/powerpoint/2010/main" val="295578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AA944F-2961-4178-8101-EC8CB1254F16}"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E28BA-A9F6-4A34-9E29-F5181FB5407A}" type="slidenum">
              <a:rPr lang="en-US" smtClean="0"/>
              <a:t>‹#›</a:t>
            </a:fld>
            <a:endParaRPr lang="en-US"/>
          </a:p>
        </p:txBody>
      </p:sp>
    </p:spTree>
    <p:extLst>
      <p:ext uri="{BB962C8B-B14F-4D97-AF65-F5344CB8AC3E}">
        <p14:creationId xmlns:p14="http://schemas.microsoft.com/office/powerpoint/2010/main" val="111358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AA944F-2961-4178-8101-EC8CB1254F16}"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E28BA-A9F6-4A34-9E29-F5181FB5407A}" type="slidenum">
              <a:rPr lang="en-US" smtClean="0"/>
              <a:t>‹#›</a:t>
            </a:fld>
            <a:endParaRPr lang="en-US"/>
          </a:p>
        </p:txBody>
      </p:sp>
    </p:spTree>
    <p:extLst>
      <p:ext uri="{BB962C8B-B14F-4D97-AF65-F5344CB8AC3E}">
        <p14:creationId xmlns:p14="http://schemas.microsoft.com/office/powerpoint/2010/main" val="144605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A944F-2961-4178-8101-EC8CB1254F16}" type="datetimeFigureOut">
              <a:rPr lang="en-US" smtClean="0"/>
              <a:t>10/25/2023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E28BA-A9F6-4A34-9E29-F5181FB5407A}" type="slidenum">
              <a:rPr lang="en-US" smtClean="0"/>
              <a:t>‹#›</a:t>
            </a:fld>
            <a:endParaRPr lang="en-US"/>
          </a:p>
        </p:txBody>
      </p:sp>
    </p:spTree>
    <p:extLst>
      <p:ext uri="{BB962C8B-B14F-4D97-AF65-F5344CB8AC3E}">
        <p14:creationId xmlns:p14="http://schemas.microsoft.com/office/powerpoint/2010/main" val="201077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74000" b="-7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Gandhi and Hind Swaraj</a:t>
            </a:r>
          </a:p>
        </p:txBody>
      </p:sp>
      <p:sp>
        <p:nvSpPr>
          <p:cNvPr id="3" name="Subtitle 2"/>
          <p:cNvSpPr>
            <a:spLocks noGrp="1"/>
          </p:cNvSpPr>
          <p:nvPr>
            <p:ph type="subTitle" idx="1"/>
          </p:nvPr>
        </p:nvSpPr>
        <p:spPr/>
        <p:txBody>
          <a:bodyPr/>
          <a:lstStyle/>
          <a:p>
            <a:r>
              <a:rPr lang="en-US" dirty="0"/>
              <a:t>Understanding and Critiquing this very important text</a:t>
            </a:r>
          </a:p>
        </p:txBody>
      </p:sp>
    </p:spTree>
    <p:extLst>
      <p:ext uri="{BB962C8B-B14F-4D97-AF65-F5344CB8AC3E}">
        <p14:creationId xmlns:p14="http://schemas.microsoft.com/office/powerpoint/2010/main" val="2366028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4502"/>
            <a:ext cx="10515600" cy="1123406"/>
          </a:xfrm>
        </p:spPr>
        <p:txBody>
          <a:bodyPr/>
          <a:lstStyle/>
          <a:p>
            <a:r>
              <a:rPr lang="en-US" dirty="0"/>
              <a:t>Class Caste and Status Quo</a:t>
            </a:r>
          </a:p>
        </p:txBody>
      </p:sp>
      <p:sp>
        <p:nvSpPr>
          <p:cNvPr id="3" name="Content Placeholder 2"/>
          <p:cNvSpPr>
            <a:spLocks noGrp="1"/>
          </p:cNvSpPr>
          <p:nvPr>
            <p:ph idx="1"/>
          </p:nvPr>
        </p:nvSpPr>
        <p:spPr>
          <a:xfrm>
            <a:off x="838200" y="822960"/>
            <a:ext cx="10515600" cy="6035040"/>
          </a:xfrm>
        </p:spPr>
        <p:txBody>
          <a:bodyPr>
            <a:normAutofit fontScale="85000" lnSpcReduction="10000"/>
          </a:bodyPr>
          <a:lstStyle/>
          <a:p>
            <a:r>
              <a:rPr lang="en-US" b="0" i="0" u="none" strike="noStrike" baseline="0" dirty="0"/>
              <a:t>Conclusion of HS  (Ch. XX</a:t>
            </a:r>
            <a:r>
              <a:rPr lang="en-US" b="0" i="0" u="none" strike="noStrike" baseline="0"/>
              <a:t>) asks doctors &amp; lawyers </a:t>
            </a:r>
            <a:r>
              <a:rPr lang="en-US" b="0" i="0" u="none" strike="noStrike" baseline="0" dirty="0"/>
              <a:t>give up their practices, but not ask the wealthy man to give up wealth.  Hardly anything</a:t>
            </a:r>
            <a:r>
              <a:rPr lang="en-US" b="0" i="0" u="none" strike="noStrike" dirty="0"/>
              <a:t> </a:t>
            </a:r>
            <a:r>
              <a:rPr lang="en-US" b="0" i="0" u="none" strike="noStrike" baseline="0" dirty="0"/>
              <a:t>against merchants or moneylenders... and certainly nothing against landlords or </a:t>
            </a:r>
            <a:r>
              <a:rPr lang="en-US" b="0" i="1" u="none" strike="noStrike" baseline="0" dirty="0" err="1"/>
              <a:t>zamindar</a:t>
            </a:r>
            <a:r>
              <a:rPr lang="en-US" b="0" i="0" u="none" strike="noStrike" baseline="0" dirty="0" err="1"/>
              <a:t>s</a:t>
            </a:r>
            <a:r>
              <a:rPr lang="en-US" b="0" i="0" u="none" strike="noStrike" baseline="0" dirty="0"/>
              <a:t>, although nothing positive about them either!  Was</a:t>
            </a:r>
            <a:r>
              <a:rPr lang="en-US" b="0" i="0" u="none" strike="noStrike" dirty="0"/>
              <a:t> it because these were “traditional” occupations?</a:t>
            </a:r>
            <a:endParaRPr lang="en-US" b="0" i="0" u="none" strike="noStrike" baseline="0" dirty="0"/>
          </a:p>
          <a:p>
            <a:r>
              <a:rPr lang="en-US" dirty="0"/>
              <a:t>Although </a:t>
            </a:r>
            <a:r>
              <a:rPr lang="en-US" b="0" i="0" u="none" strike="noStrike" baseline="0" dirty="0"/>
              <a:t>traditional, still exploitative... so despite what he says in Ch. XVI (pg. 63), that “by patriotism I mean the welfare of the whole people” he says nothing about THIS set of economic relations between Indians and other Indians that was HINDERING the welfare of the majority of the people</a:t>
            </a:r>
          </a:p>
          <a:p>
            <a:r>
              <a:rPr lang="en-US" b="0" i="0" u="none" strike="noStrike" baseline="0" dirty="0"/>
              <a:t>Gandhi’s ideas, his politics, allowed for controlled mass movement: One thing that HS reveals is that where SOCIAL and ECONOMIC relations WITHIN Indian society are concerned, Gandhian politics </a:t>
            </a:r>
            <a:r>
              <a:rPr lang="en-US" b="1" i="1" u="none" strike="noStrike" baseline="0" dirty="0"/>
              <a:t>could well imply </a:t>
            </a:r>
            <a:r>
              <a:rPr lang="en-US" b="0" i="0" u="none" strike="noStrike" baseline="0" dirty="0"/>
              <a:t>the maintenance of STATUS QUO …. To whose benefit does maintaining  status quo work? </a:t>
            </a:r>
          </a:p>
          <a:p>
            <a:r>
              <a:rPr lang="en-US" b="0" i="0" u="none" strike="noStrike" baseline="0" dirty="0"/>
              <a:t>Labor leaders had own critique.  Lower caste groups their own.  AMBEDKAR, someone we will get to a little later in the course, articulated BOTH</a:t>
            </a:r>
          </a:p>
          <a:p>
            <a:r>
              <a:rPr lang="en-US" b="0" i="0" u="none" strike="noStrike" baseline="0" dirty="0"/>
              <a:t>The largest “class” in India was peasantry.  Reason for Gandhi being the political phenomenon he was, was because of support of peasants.  Yet worked as both mobilizer and brake on peasant movements </a:t>
            </a:r>
          </a:p>
          <a:p>
            <a:endParaRPr lang="en-US" dirty="0"/>
          </a:p>
        </p:txBody>
      </p:sp>
    </p:spTree>
    <p:extLst>
      <p:ext uri="{BB962C8B-B14F-4D97-AF65-F5344CB8AC3E}">
        <p14:creationId xmlns:p14="http://schemas.microsoft.com/office/powerpoint/2010/main" val="3634380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61534"/>
          </a:xfrm>
        </p:spPr>
        <p:txBody>
          <a:bodyPr/>
          <a:lstStyle/>
          <a:p>
            <a:r>
              <a:rPr lang="en-US" dirty="0"/>
              <a:t>Context	</a:t>
            </a:r>
          </a:p>
        </p:txBody>
      </p:sp>
      <p:sp>
        <p:nvSpPr>
          <p:cNvPr id="3" name="Content Placeholder 2"/>
          <p:cNvSpPr>
            <a:spLocks noGrp="1"/>
          </p:cNvSpPr>
          <p:nvPr>
            <p:ph idx="1"/>
          </p:nvPr>
        </p:nvSpPr>
        <p:spPr>
          <a:xfrm>
            <a:off x="838200" y="963827"/>
            <a:ext cx="10515600" cy="5213136"/>
          </a:xfrm>
        </p:spPr>
        <p:txBody>
          <a:bodyPr>
            <a:normAutofit fontScale="92500" lnSpcReduction="10000"/>
          </a:bodyPr>
          <a:lstStyle/>
          <a:p>
            <a:r>
              <a:rPr lang="en-US" dirty="0"/>
              <a:t>Written 1908  while traveling between S. Africa and India</a:t>
            </a:r>
          </a:p>
          <a:p>
            <a:r>
              <a:rPr lang="en-US" b="0" i="0" u="none" strike="noStrike" baseline="0" dirty="0"/>
              <a:t>Written as a conversation, a common rhetorical device</a:t>
            </a:r>
          </a:p>
          <a:p>
            <a:r>
              <a:rPr lang="en-US" dirty="0"/>
              <a:t>Still based in South Africa, some important successes there, but very aware of what’s going on in India</a:t>
            </a:r>
          </a:p>
          <a:p>
            <a:r>
              <a:rPr lang="en-US" dirty="0"/>
              <a:t>1905 Partition of Bengal. Split between Moderates and Extremists. Growth of Revolutionary Protest, and Limitations of Elite Politics</a:t>
            </a:r>
          </a:p>
          <a:p>
            <a:r>
              <a:rPr lang="en-US" b="0" i="0" u="none" strike="noStrike" baseline="0" dirty="0"/>
              <a:t>“Reader” an extremist, calling for SWARAJ: Home RULE, Gandhi himself is “Editor”  (Gandhi is</a:t>
            </a:r>
            <a:r>
              <a:rPr lang="en-US" b="0" i="0" u="none" strike="noStrike" dirty="0"/>
              <a:t> author of </a:t>
            </a:r>
            <a:r>
              <a:rPr lang="en-US" b="0" i="0" u="none" strike="noStrike" baseline="0" dirty="0"/>
              <a:t>BOTH positions, representing the extremists)</a:t>
            </a:r>
          </a:p>
          <a:p>
            <a:r>
              <a:rPr lang="en-US" b="1" i="0" u="none" strike="noStrike" baseline="0" dirty="0"/>
              <a:t>SOME NAMES</a:t>
            </a:r>
            <a:endParaRPr lang="en-US" b="0" i="0" u="none" strike="noStrike" baseline="0" dirty="0"/>
          </a:p>
          <a:p>
            <a:pPr lvl="1"/>
            <a:r>
              <a:rPr lang="en-US" b="0" i="0" u="none" strike="noStrike" baseline="0" dirty="0"/>
              <a:t>DADABHAI NAOROJI: “Grand Old Man” of Indian Nationalism</a:t>
            </a:r>
          </a:p>
          <a:p>
            <a:pPr lvl="1"/>
            <a:r>
              <a:rPr lang="en-US" b="0" i="0" u="none" strike="noStrike" baseline="0" dirty="0"/>
              <a:t>Gopal Krishna GOKHALE: Reformer and Moderate Congressman</a:t>
            </a:r>
          </a:p>
          <a:p>
            <a:pPr lvl="1"/>
            <a:r>
              <a:rPr lang="en-US" b="0" i="0" u="none" strike="noStrike" baseline="0" dirty="0"/>
              <a:t>Allan Octavian HUME: First President of INC</a:t>
            </a:r>
          </a:p>
          <a:p>
            <a:pPr lvl="1"/>
            <a:r>
              <a:rPr lang="en-US" b="0" i="0" u="none" strike="noStrike" baseline="0" dirty="0"/>
              <a:t>William WEDDERBURN: Supporter of INC in Parliament, also member of INC, and sympathizer</a:t>
            </a:r>
            <a:endParaRPr lang="en-US" dirty="0"/>
          </a:p>
        </p:txBody>
      </p:sp>
    </p:spTree>
    <p:extLst>
      <p:ext uri="{BB962C8B-B14F-4D97-AF65-F5344CB8AC3E}">
        <p14:creationId xmlns:p14="http://schemas.microsoft.com/office/powerpoint/2010/main" val="302437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80159"/>
          </a:xfrm>
        </p:spPr>
        <p:txBody>
          <a:bodyPr/>
          <a:lstStyle/>
          <a:p>
            <a:r>
              <a:rPr lang="en-US" dirty="0"/>
              <a:t>Swaraj	(“</a:t>
            </a:r>
            <a:r>
              <a:rPr lang="en-US" dirty="0" err="1"/>
              <a:t>swa</a:t>
            </a:r>
            <a:r>
              <a:rPr lang="en-US" dirty="0"/>
              <a:t>”= self; “raj” = rule)</a:t>
            </a:r>
          </a:p>
        </p:txBody>
      </p:sp>
      <p:sp>
        <p:nvSpPr>
          <p:cNvPr id="3" name="Content Placeholder 2"/>
          <p:cNvSpPr>
            <a:spLocks noGrp="1"/>
          </p:cNvSpPr>
          <p:nvPr>
            <p:ph idx="1"/>
          </p:nvPr>
        </p:nvSpPr>
        <p:spPr>
          <a:xfrm>
            <a:off x="838200" y="1058090"/>
            <a:ext cx="10515600" cy="5682343"/>
          </a:xfrm>
          <a:blipFill dpi="0" rotWithShape="1">
            <a:blip r:embed="rId3">
              <a:alphaModFix amt="14000"/>
            </a:blip>
            <a:srcRect/>
            <a:tile tx="0" ty="0" sx="100000" sy="100000" flip="none" algn="tl"/>
          </a:blipFill>
        </p:spPr>
        <p:txBody>
          <a:bodyPr>
            <a:normAutofit fontScale="92500" lnSpcReduction="20000"/>
          </a:bodyPr>
          <a:lstStyle/>
          <a:p>
            <a:r>
              <a:rPr lang="en-US" b="0" i="0" u="none" strike="noStrike" baseline="0" dirty="0"/>
              <a:t>Multivalent word, rule by oneself and rule OVER oneself</a:t>
            </a:r>
          </a:p>
          <a:p>
            <a:r>
              <a:rPr lang="en-US" b="0" i="0" u="none" strike="noStrike" baseline="0" dirty="0"/>
              <a:t>“For” Swaraj, but for Gandhi Swaraj is not simply replacing English with Indian rule</a:t>
            </a:r>
          </a:p>
          <a:p>
            <a:r>
              <a:rPr lang="en-US" b="0" i="0" u="none" strike="noStrike" baseline="0" dirty="0"/>
              <a:t>A larger notion of SWARAJ, a truly INDIAN Swaraj that Gandhi describes throughout the rest of the book</a:t>
            </a:r>
          </a:p>
          <a:p>
            <a:r>
              <a:rPr lang="en-US" b="0" i="0" u="none" strike="noStrike" baseline="0" dirty="0" smtClean="0"/>
              <a:t>Chapter IV, p</a:t>
            </a:r>
            <a:r>
              <a:rPr lang="en-US" b="0" i="0" u="none" strike="noStrike" baseline="0" dirty="0"/>
              <a:t>. 27 Editor responds to Reader’s desire for Home Rule by saying that all the </a:t>
            </a:r>
            <a:r>
              <a:rPr lang="en-US" b="0" i="1" u="none" strike="noStrike" baseline="0" dirty="0"/>
              <a:t>READER</a:t>
            </a:r>
            <a:r>
              <a:rPr lang="en-US" b="0" i="0" u="none" strike="noStrike" baseline="0" dirty="0"/>
              <a:t> wants is “English rule without Englishmen... make India English” but that what HE wants is different</a:t>
            </a:r>
          </a:p>
          <a:p>
            <a:r>
              <a:rPr lang="en-US" b="0" i="0" u="none" strike="noStrike" baseline="0" dirty="0"/>
              <a:t>In explaining THAT, is where Gandhi</a:t>
            </a:r>
            <a:r>
              <a:rPr lang="en-US" b="0" i="0" u="none" strike="noStrike" dirty="0"/>
              <a:t> outlines </a:t>
            </a:r>
            <a:r>
              <a:rPr lang="en-US" b="0" i="0" u="none" strike="noStrike" baseline="0" dirty="0"/>
              <a:t>a truly RADICAL step in the context of nationalism in India (and</a:t>
            </a:r>
            <a:r>
              <a:rPr lang="en-US" b="0" i="0" u="none" strike="noStrike" dirty="0"/>
              <a:t> colonized world)</a:t>
            </a:r>
          </a:p>
          <a:p>
            <a:r>
              <a:rPr lang="en-US" b="0" i="0" u="none" strike="noStrike" baseline="0" dirty="0"/>
              <a:t>Rather than accepting that India needed to be MORE like the West, which had been the IMPLICIT position (as he shows in this book) of nationalists: Gandhi calls CIVILIZATION itself, western civilization, a DISEASE</a:t>
            </a:r>
          </a:p>
          <a:p>
            <a:r>
              <a:rPr lang="en-US" dirty="0"/>
              <a:t>Rather than modernity as a source of LIBERATION, sees it as potentially ENSLAVING, </a:t>
            </a:r>
            <a:r>
              <a:rPr lang="en-US" b="0" i="0" u="none" strike="noStrike" baseline="0" dirty="0"/>
              <a:t>contrary to all MORALITY</a:t>
            </a:r>
          </a:p>
          <a:p>
            <a:r>
              <a:rPr lang="en-US" b="0" i="0" u="none" strike="noStrike" baseline="0" dirty="0"/>
              <a:t>Read Ch. </a:t>
            </a:r>
            <a:r>
              <a:rPr lang="en-US" b="0" i="0" u="none" strike="noStrike" baseline="0" dirty="0" smtClean="0"/>
              <a:t>VI </a:t>
            </a:r>
            <a:r>
              <a:rPr lang="en-US" b="0" i="0" u="none" strike="noStrike" baseline="0" dirty="0"/>
              <a:t>very carefully</a:t>
            </a:r>
          </a:p>
          <a:p>
            <a:endParaRPr lang="en-US" dirty="0"/>
          </a:p>
        </p:txBody>
      </p:sp>
    </p:spTree>
    <p:extLst>
      <p:ext uri="{BB962C8B-B14F-4D97-AF65-F5344CB8AC3E}">
        <p14:creationId xmlns:p14="http://schemas.microsoft.com/office/powerpoint/2010/main" val="182679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54033"/>
          </a:xfrm>
        </p:spPr>
        <p:txBody>
          <a:bodyPr/>
          <a:lstStyle/>
          <a:p>
            <a:r>
              <a:rPr lang="en-US" dirty="0"/>
              <a:t>Radical implications of “Reform”  (“</a:t>
            </a:r>
            <a:r>
              <a:rPr lang="en-US" dirty="0" err="1"/>
              <a:t>Sudharo</a:t>
            </a:r>
            <a:r>
              <a:rPr lang="en-US" dirty="0"/>
              <a:t>”)</a:t>
            </a:r>
          </a:p>
        </p:txBody>
      </p:sp>
      <p:sp>
        <p:nvSpPr>
          <p:cNvPr id="3" name="Content Placeholder 2"/>
          <p:cNvSpPr>
            <a:spLocks noGrp="1"/>
          </p:cNvSpPr>
          <p:nvPr>
            <p:ph idx="1"/>
          </p:nvPr>
        </p:nvSpPr>
        <p:spPr>
          <a:xfrm>
            <a:off x="838200" y="1031966"/>
            <a:ext cx="10515600" cy="5669280"/>
          </a:xfrm>
        </p:spPr>
        <p:txBody>
          <a:bodyPr>
            <a:normAutofit fontScale="85000" lnSpcReduction="20000"/>
          </a:bodyPr>
          <a:lstStyle/>
          <a:p>
            <a:r>
              <a:rPr lang="en-US" b="0" i="0" u="none" strike="noStrike" baseline="0" dirty="0"/>
              <a:t>What makes his position truly radical for his time AND ours, is that through this argument he is able to REVERSE the implicit connection between CIVILIZATION and the WESTERN model</a:t>
            </a:r>
          </a:p>
          <a:p>
            <a:r>
              <a:rPr lang="en-US" b="0" i="0" u="none" strike="noStrike" baseline="0" dirty="0" err="1"/>
              <a:t>Hardiman</a:t>
            </a:r>
            <a:r>
              <a:rPr lang="en-US" b="0" i="0" u="none" strike="noStrike" baseline="0" dirty="0"/>
              <a:t>: B</a:t>
            </a:r>
            <a:r>
              <a:rPr lang="en-US" u="none" strike="noStrike" baseline="0" dirty="0"/>
              <a:t>y transforming notion of “SUDHARO,” that in his time (as well as ours) often taken to mean change which a change that makes the object MORE like the west (Industry, Representative Government, Profit-maximizing </a:t>
            </a:r>
            <a:r>
              <a:rPr lang="en-US" dirty="0"/>
              <a:t>R</a:t>
            </a:r>
            <a:r>
              <a:rPr lang="en-US" u="none" strike="noStrike" baseline="0" dirty="0"/>
              <a:t>ational Individual, </a:t>
            </a:r>
            <a:r>
              <a:rPr lang="en-US" u="none" strike="noStrike" baseline="0" dirty="0" err="1"/>
              <a:t>etc</a:t>
            </a:r>
            <a:r>
              <a:rPr lang="en-US" u="none" strike="noStrike" baseline="0" dirty="0"/>
              <a:t>) Gandhi uses SU-DHARO in its</a:t>
            </a:r>
            <a:r>
              <a:rPr lang="en-US" u="none" strike="noStrike" dirty="0"/>
              <a:t> original</a:t>
            </a:r>
            <a:r>
              <a:rPr lang="en-US" u="none" strike="noStrike" baseline="0" dirty="0"/>
              <a:t> ETYMOLOGICAL sense =  GOOD CONDUCT, moral conduct</a:t>
            </a:r>
          </a:p>
          <a:p>
            <a:r>
              <a:rPr lang="en-US" b="1" i="0" u="none" strike="noStrike" baseline="0" dirty="0"/>
              <a:t>Even for those who not agree with him entirely, via HS, Gandhi was able to make people think critically about the values they considered civilized</a:t>
            </a:r>
          </a:p>
          <a:p>
            <a:r>
              <a:rPr lang="en-US" b="0" i="0" u="none" strike="noStrike" baseline="0" dirty="0"/>
              <a:t>Critiques all aspects of modern civilization (singles out RAILWAY, DOCTORS, and LAWYERS for attack) and blame them for spread of disease and enmity</a:t>
            </a:r>
          </a:p>
          <a:p>
            <a:r>
              <a:rPr lang="en-US" b="0" i="0" u="none" strike="noStrike" baseline="0" dirty="0"/>
              <a:t>Restraint of passion, desires, wants.  Not necessary to “progress,” to have MORE because there is no end to it, and eventually immorality in pursuit of more</a:t>
            </a:r>
          </a:p>
          <a:p>
            <a:r>
              <a:rPr lang="en-US" b="0" i="0" u="none" strike="noStrike" baseline="0" dirty="0"/>
              <a:t>True </a:t>
            </a:r>
            <a:r>
              <a:rPr lang="en-US" b="0" i="0" u="none" strike="noStrike" baseline="0" dirty="0" err="1"/>
              <a:t>swaraj</a:t>
            </a:r>
            <a:r>
              <a:rPr lang="en-US" b="0" i="0" u="none" strike="noStrike" baseline="0" dirty="0"/>
              <a:t> consists of ridding ourselves of the tyranny of the western civilizational ideal: Once we do not accept the superiority</a:t>
            </a:r>
            <a:r>
              <a:rPr lang="en-US" b="0" i="0" u="none" strike="noStrike" dirty="0"/>
              <a:t> of </a:t>
            </a:r>
            <a:r>
              <a:rPr lang="en-US" b="0" i="0" u="none" strike="noStrike" baseline="0" dirty="0"/>
              <a:t>ideas and the institutions connected with this civilization and stop interacting with them, we are free, the British CANNOT stay!  BASIS</a:t>
            </a:r>
            <a:r>
              <a:rPr lang="en-US" b="0" i="0" u="none" strike="noStrike" dirty="0"/>
              <a:t> of Non Cooperation and Civil Disobedience</a:t>
            </a:r>
            <a:endParaRPr lang="en-US" b="0" i="0" u="none" strike="noStrike" baseline="0" dirty="0"/>
          </a:p>
          <a:p>
            <a:endParaRPr lang="en-US" dirty="0"/>
          </a:p>
        </p:txBody>
      </p:sp>
    </p:spTree>
    <p:extLst>
      <p:ext uri="{BB962C8B-B14F-4D97-AF65-F5344CB8AC3E}">
        <p14:creationId xmlns:p14="http://schemas.microsoft.com/office/powerpoint/2010/main" val="373537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75657"/>
          </a:xfrm>
        </p:spPr>
        <p:txBody>
          <a:bodyPr/>
          <a:lstStyle/>
          <a:p>
            <a:r>
              <a:rPr lang="en-US" dirty="0"/>
              <a:t>Hind Swaraj and Modernity</a:t>
            </a:r>
          </a:p>
        </p:txBody>
      </p:sp>
      <p:sp>
        <p:nvSpPr>
          <p:cNvPr id="3" name="Content Placeholder 2"/>
          <p:cNvSpPr>
            <a:spLocks noGrp="1"/>
          </p:cNvSpPr>
          <p:nvPr>
            <p:ph idx="1"/>
          </p:nvPr>
        </p:nvSpPr>
        <p:spPr>
          <a:xfrm>
            <a:off x="838200" y="979714"/>
            <a:ext cx="10515600" cy="5773783"/>
          </a:xfrm>
        </p:spPr>
        <p:txBody>
          <a:bodyPr>
            <a:normAutofit fontScale="85000" lnSpcReduction="20000"/>
          </a:bodyPr>
          <a:lstStyle/>
          <a:p>
            <a:r>
              <a:rPr lang="en-US" b="1" i="0" u="none" strike="noStrike" baseline="0" dirty="0"/>
              <a:t>Hind Swaraj often seen as a critique of modernity</a:t>
            </a:r>
            <a:endParaRPr lang="en-US" b="0" i="0" u="none" strike="noStrike" baseline="0" dirty="0"/>
          </a:p>
          <a:p>
            <a:r>
              <a:rPr lang="en-US" b="0" i="0" u="none" strike="noStrike" baseline="0" dirty="0"/>
              <a:t>HARDIMAN says</a:t>
            </a:r>
            <a:r>
              <a:rPr lang="en-US" b="0" i="0" u="none" strike="noStrike" dirty="0"/>
              <a:t> n</a:t>
            </a:r>
            <a:r>
              <a:rPr lang="en-US" b="0" i="0" u="none" strike="noStrike" baseline="0" dirty="0"/>
              <a:t>ot a critique or rejection, but DIALOG with modernity</a:t>
            </a:r>
          </a:p>
          <a:p>
            <a:r>
              <a:rPr lang="en-US" b="0" i="0" u="none" strike="noStrike" baseline="0" dirty="0"/>
              <a:t>HS is primarily a critique of the world which in Gandhi’s time represented by the English in India, but as he repeatedly says he bears no ill-will towards the English, but does to the civilization they bring</a:t>
            </a:r>
          </a:p>
          <a:p>
            <a:r>
              <a:rPr lang="en-US" b="0" i="0" u="none" strike="noStrike" baseline="0" dirty="0"/>
              <a:t>Even here, as </a:t>
            </a:r>
            <a:r>
              <a:rPr lang="en-US" b="0" i="0" u="none" strike="noStrike" baseline="0" dirty="0" err="1"/>
              <a:t>Hardiman</a:t>
            </a:r>
            <a:r>
              <a:rPr lang="en-US" b="0" i="0" u="none" strike="noStrike" baseline="0" dirty="0"/>
              <a:t> points out, many changes over time.  Not a complete rejection of technology, but the SPIRIT with which it is used, not to MASTER nature, extract MORE from it for our own luxury, but in HARMONY with it.  Not anti science, e.g.</a:t>
            </a:r>
          </a:p>
          <a:p>
            <a:r>
              <a:rPr lang="en-US" b="0" i="0" u="none" strike="noStrike" baseline="0" dirty="0"/>
              <a:t>This critique of modernity is POWERFUL, politically, because most people in India do not see benefits, were not part of the deal with modernity  (See Ch. 13, e.g.)</a:t>
            </a:r>
          </a:p>
          <a:p>
            <a:r>
              <a:rPr lang="en-US" b="0" i="0" u="none" strike="noStrike" baseline="0" dirty="0"/>
              <a:t>Related to this is that Gandhi, through this work and through SOME of his politics, brings in and highlights a differentiated CLASS analysis of Indian society, and the elitist nature of existing nationalism</a:t>
            </a:r>
          </a:p>
          <a:p>
            <a:r>
              <a:rPr lang="en-US" dirty="0"/>
              <a:t>Critique of </a:t>
            </a:r>
            <a:r>
              <a:rPr lang="en-US" b="0" i="0" u="none" strike="noStrike" baseline="0" dirty="0"/>
              <a:t>the westernized nationalist</a:t>
            </a:r>
            <a:r>
              <a:rPr lang="en-US" b="0" i="0" u="none" strike="noStrike" dirty="0"/>
              <a:t> </a:t>
            </a:r>
            <a:r>
              <a:rPr lang="en-US" b="0" i="0" u="none" strike="noStrike" baseline="0" dirty="0"/>
              <a:t>leadership.  Brings PEOPLE in, in his ideas as well as through POLITICS.  (See Ch. 16 on Princes e.g.)  </a:t>
            </a:r>
          </a:p>
          <a:p>
            <a:r>
              <a:rPr lang="en-US" dirty="0"/>
              <a:t>Gandhian Nationalism no</a:t>
            </a:r>
            <a:r>
              <a:rPr lang="en-US" b="0" i="0" u="none" strike="noStrike" baseline="0" dirty="0"/>
              <a:t>t simply about ENGLISH vs INDIAN, but for MASSES, not only ELITES.   This is a major departure in the context in which he is operating</a:t>
            </a:r>
            <a:endParaRPr lang="en-US" b="1" dirty="0"/>
          </a:p>
        </p:txBody>
      </p:sp>
    </p:spTree>
    <p:extLst>
      <p:ext uri="{BB962C8B-B14F-4D97-AF65-F5344CB8AC3E}">
        <p14:creationId xmlns:p14="http://schemas.microsoft.com/office/powerpoint/2010/main" val="204063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Critiques of Hind Swaraj/Gandhi (Overview)</a:t>
            </a:r>
          </a:p>
        </p:txBody>
      </p:sp>
      <p:sp>
        <p:nvSpPr>
          <p:cNvPr id="3" name="Content Placeholder 2"/>
          <p:cNvSpPr>
            <a:spLocks noGrp="1"/>
          </p:cNvSpPr>
          <p:nvPr>
            <p:ph idx="1"/>
          </p:nvPr>
        </p:nvSpPr>
        <p:spPr>
          <a:xfrm>
            <a:off x="838200" y="1528354"/>
            <a:ext cx="10515600" cy="5199017"/>
          </a:xfrm>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r>
              <a:rPr lang="en-US" sz="5400" dirty="0"/>
              <a:t>Naturalizes the Nation  (ahistorical)</a:t>
            </a:r>
          </a:p>
          <a:p>
            <a:r>
              <a:rPr lang="en-US" sz="5400" dirty="0"/>
              <a:t>Gendered in Language and Politics</a:t>
            </a:r>
          </a:p>
          <a:p>
            <a:r>
              <a:rPr lang="en-US" sz="5400" dirty="0"/>
              <a:t>Class and Caste, work to preserve status quo</a:t>
            </a:r>
          </a:p>
          <a:p>
            <a:r>
              <a:rPr lang="en-US" sz="3200" b="0" i="0" u="none" strike="noStrike" baseline="0" dirty="0"/>
              <a:t>Though the entire text written by Gandhi himself, he makes</a:t>
            </a:r>
            <a:r>
              <a:rPr lang="en-US" sz="3200" b="0" i="0" u="none" strike="noStrike" dirty="0"/>
              <a:t> an </a:t>
            </a:r>
            <a:r>
              <a:rPr lang="en-US" sz="3200" b="0" i="0" u="none" strike="noStrike" baseline="0" dirty="0"/>
              <a:t>honest effort at raising objections to his own position, with the advantage that he raises only the questions he can answer!</a:t>
            </a:r>
          </a:p>
          <a:p>
            <a:r>
              <a:rPr lang="en-US" sz="3200" b="0" i="0" u="none" strike="noStrike" baseline="0" dirty="0"/>
              <a:t>What sort of questions would or could YOU raise?  What sort of questions do you think Gandhi would NOT be able to answer....?</a:t>
            </a:r>
            <a:endParaRPr lang="en-US" sz="3200" dirty="0"/>
          </a:p>
          <a:p>
            <a:endParaRPr lang="en-US" sz="3200" dirty="0"/>
          </a:p>
          <a:p>
            <a:endParaRPr lang="en-US" dirty="0"/>
          </a:p>
          <a:p>
            <a:endParaRPr lang="en-US" dirty="0"/>
          </a:p>
        </p:txBody>
      </p:sp>
    </p:spTree>
    <p:extLst>
      <p:ext uri="{BB962C8B-B14F-4D97-AF65-F5344CB8AC3E}">
        <p14:creationId xmlns:p14="http://schemas.microsoft.com/office/powerpoint/2010/main" val="76938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18902"/>
          </a:xfrm>
        </p:spPr>
        <p:txBody>
          <a:bodyPr/>
          <a:lstStyle/>
          <a:p>
            <a:r>
              <a:rPr lang="en-US" dirty="0"/>
              <a:t>Naturalizing the Nation</a:t>
            </a:r>
          </a:p>
        </p:txBody>
      </p:sp>
      <p:sp>
        <p:nvSpPr>
          <p:cNvPr id="4" name="AutoShape 2" descr="Image result for mahatma gandhi ambedkar"/>
          <p:cNvSpPr>
            <a:spLocks noGrp="1" noChangeAspect="1" noChangeArrowheads="1"/>
          </p:cNvSpPr>
          <p:nvPr>
            <p:ph idx="1"/>
          </p:nvPr>
        </p:nvSpPr>
        <p:spPr bwMode="auto">
          <a:xfrm>
            <a:off x="838200" y="914400"/>
            <a:ext cx="10515600" cy="594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r>
              <a:rPr lang="en-US" b="0" i="0" u="none" strike="noStrike" baseline="0" dirty="0"/>
              <a:t>Gandhi is able to see and criticize many of the ideas of progress and civilization as derived from western sources, but refuses to acknowledge that the idea of NATIONALISM too is a western import</a:t>
            </a:r>
          </a:p>
          <a:p>
            <a:r>
              <a:rPr lang="en-US" b="0" i="0" u="none" strike="noStrike" baseline="0" dirty="0"/>
              <a:t>Despite the fact that India had seldom or only infrequently in its history been organized as a nation state, Gandhi (see Ch. IX, pp. 39-40 e.g.) treats “India” as something NATURAL (were</a:t>
            </a:r>
            <a:r>
              <a:rPr lang="en-US" b="0" i="0" u="none" strike="noStrike" dirty="0"/>
              <a:t> the rebels of 1857 fighting for “India”?)</a:t>
            </a:r>
            <a:endParaRPr lang="en-US" b="0" i="0" u="none" strike="noStrike" baseline="0" dirty="0"/>
          </a:p>
          <a:p>
            <a:r>
              <a:rPr lang="en-US" b="0" i="0" u="none" strike="noStrike" baseline="0" dirty="0"/>
              <a:t>TRUE civilization, according to Gandhi, can be found in the ideas and practices of India. Similarly, despite acknowledging that he draws on some western thinkers in his critique of CIVILIZATION, Gandhi’s nationalism leads him to repeatedly aver that the source of his criticism is “traditional” and “Indian”  </a:t>
            </a:r>
          </a:p>
          <a:p>
            <a:r>
              <a:rPr lang="en-US" b="0" i="0" u="none" strike="noStrike" baseline="0" dirty="0"/>
              <a:t>For Gandhi, nationalism is too important to be something attributed to the </a:t>
            </a:r>
            <a:r>
              <a:rPr lang="en-US" dirty="0"/>
              <a:t>B</a:t>
            </a:r>
            <a:r>
              <a:rPr lang="en-US" b="0" i="0" u="none" strike="noStrike" baseline="0" dirty="0"/>
              <a:t>ritish, so the SOURCE of his critique has be to attributed to an authentic and pre-British, INDIAN tradition</a:t>
            </a:r>
            <a:endParaRPr lang="en-US" dirty="0"/>
          </a:p>
        </p:txBody>
      </p:sp>
    </p:spTree>
    <p:extLst>
      <p:ext uri="{BB962C8B-B14F-4D97-AF65-F5344CB8AC3E}">
        <p14:creationId xmlns:p14="http://schemas.microsoft.com/office/powerpoint/2010/main" val="396789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05839"/>
          </a:xfrm>
        </p:spPr>
        <p:txBody>
          <a:bodyPr/>
          <a:lstStyle/>
          <a:p>
            <a:r>
              <a:rPr lang="en-US" dirty="0"/>
              <a:t>Nation and History</a:t>
            </a:r>
          </a:p>
        </p:txBody>
      </p:sp>
      <p:sp>
        <p:nvSpPr>
          <p:cNvPr id="3" name="Content Placeholder 2"/>
          <p:cNvSpPr>
            <a:spLocks noGrp="1"/>
          </p:cNvSpPr>
          <p:nvPr>
            <p:ph idx="1"/>
          </p:nvPr>
        </p:nvSpPr>
        <p:spPr>
          <a:xfrm>
            <a:off x="838200" y="1005840"/>
            <a:ext cx="10515600" cy="5171123"/>
          </a:xfrm>
        </p:spPr>
        <p:txBody>
          <a:bodyPr>
            <a:normAutofit fontScale="85000" lnSpcReduction="10000"/>
          </a:bodyPr>
          <a:lstStyle/>
          <a:p>
            <a:r>
              <a:rPr lang="en-US" b="0" i="0" u="none" strike="noStrike" baseline="0" dirty="0"/>
              <a:t>The “golden age” of pre-</a:t>
            </a:r>
            <a:r>
              <a:rPr lang="en-US" dirty="0"/>
              <a:t>B</a:t>
            </a:r>
            <a:r>
              <a:rPr lang="en-US" b="0" i="0" u="none" strike="noStrike" baseline="0" dirty="0"/>
              <a:t>ritish India that Gandhi draws up (</a:t>
            </a:r>
            <a:r>
              <a:rPr lang="en-US" b="0" i="0" u="none" strike="noStrike" baseline="0" dirty="0" smtClean="0"/>
              <a:t>e.g. Chap.</a:t>
            </a:r>
            <a:r>
              <a:rPr lang="en-US" b="0" i="0" u="none" strike="noStrike" dirty="0" smtClean="0"/>
              <a:t> XII</a:t>
            </a:r>
            <a:r>
              <a:rPr lang="en-US" b="0" i="0" u="none" strike="noStrike" baseline="0" dirty="0" smtClean="0"/>
              <a:t> </a:t>
            </a:r>
            <a:r>
              <a:rPr lang="en-US" b="0" i="0" u="none" strike="noStrike" baseline="0" dirty="0"/>
              <a:t>53-54</a:t>
            </a:r>
            <a:r>
              <a:rPr lang="en-US" b="0" i="0" u="none" strike="noStrike" baseline="0" dirty="0" smtClean="0"/>
              <a:t>/ Chap XIII 55-56</a:t>
            </a:r>
            <a:r>
              <a:rPr lang="en-US" b="0" i="0" u="none" strike="noStrike" baseline="0" dirty="0"/>
              <a:t>) not only did not exist, but was actually first suggested by</a:t>
            </a:r>
            <a:r>
              <a:rPr lang="en-US" b="1" i="0" u="none" strike="noStrike" baseline="0" dirty="0"/>
              <a:t> early British Orientalist historians</a:t>
            </a:r>
            <a:r>
              <a:rPr lang="en-US" b="0" i="0" u="none" strike="noStrike" baseline="0" dirty="0"/>
              <a:t>!   A quick look at early chapters of your textbook will tell you that too!</a:t>
            </a:r>
          </a:p>
          <a:p>
            <a:r>
              <a:rPr lang="en-US" b="1" i="0" u="none" strike="noStrike" baseline="0" dirty="0"/>
              <a:t>IS Gandhi being anti-historical? c.f. </a:t>
            </a:r>
            <a:r>
              <a:rPr lang="en-US" b="1" i="0" u="none" strike="noStrike" baseline="0" dirty="0" err="1"/>
              <a:t>Hardiman</a:t>
            </a:r>
            <a:r>
              <a:rPr lang="en-US" b="1" i="0" u="none" strike="noStrike" baseline="0" dirty="0"/>
              <a:t>, 32-38</a:t>
            </a:r>
          </a:p>
          <a:p>
            <a:r>
              <a:rPr lang="en-US" b="1" i="0" u="none" strike="noStrike" baseline="0" dirty="0"/>
              <a:t>Or is his approach different?  As </a:t>
            </a:r>
            <a:r>
              <a:rPr lang="en-US" b="1" i="0" u="none" strike="noStrike" baseline="0" dirty="0" err="1"/>
              <a:t>Hardiman</a:t>
            </a:r>
            <a:r>
              <a:rPr lang="en-US" b="1" i="0" u="none" strike="noStrike" baseline="0" dirty="0"/>
              <a:t> says, Gandhi does not valorize MYTH OVER HISTORY, but rather ETHICS over a linear notion of history</a:t>
            </a:r>
          </a:p>
          <a:p>
            <a:r>
              <a:rPr lang="en-US" b="1" dirty="0"/>
              <a:t>History as we know it, is the story of modernity and progress</a:t>
            </a:r>
          </a:p>
          <a:p>
            <a:r>
              <a:rPr lang="en-US" b="1" dirty="0"/>
              <a:t>Rather than celebrate modern historicism (</a:t>
            </a:r>
            <a:r>
              <a:rPr lang="en-US" b="1" i="0" u="none" strike="noStrike" baseline="0" dirty="0"/>
              <a:t>the story of where everyone is progressing to same end, and whose stories will culminate in modern industrial</a:t>
            </a:r>
            <a:r>
              <a:rPr lang="en-US" b="1" i="0" u="none" strike="noStrike" dirty="0"/>
              <a:t> society, representative democracy, etc.), Gandhi wants to imagine a different future, and for that he rejects the idea of a linear historicism</a:t>
            </a:r>
            <a:endParaRPr lang="en-US" b="1" i="0" u="none" strike="noStrike" baseline="0" dirty="0"/>
          </a:p>
          <a:p>
            <a:r>
              <a:rPr lang="en-US" b="1" i="0" u="none" strike="noStrike" baseline="0" dirty="0"/>
              <a:t>Not so different then to our own times, when we are beginning to question the DESIRABILITY of moving in that one direction, as well as recognizing the IMPOSSIBILITY of everyone in the world with 2-8 cars etc.!!</a:t>
            </a:r>
            <a:endParaRPr lang="en-US" b="0" i="0" u="none" strike="noStrike" baseline="0" dirty="0"/>
          </a:p>
          <a:p>
            <a:endParaRPr lang="en-US" b="0" i="0" u="none" strike="noStrike" baseline="0" dirty="0"/>
          </a:p>
          <a:p>
            <a:endParaRPr lang="en-US" dirty="0"/>
          </a:p>
        </p:txBody>
      </p:sp>
    </p:spTree>
    <p:extLst>
      <p:ext uri="{BB962C8B-B14F-4D97-AF65-F5344CB8AC3E}">
        <p14:creationId xmlns:p14="http://schemas.microsoft.com/office/powerpoint/2010/main" val="299267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Gandhi and Gendered Nationalism</a:t>
            </a:r>
          </a:p>
        </p:txBody>
      </p:sp>
      <p:sp>
        <p:nvSpPr>
          <p:cNvPr id="3" name="Content Placeholder 2"/>
          <p:cNvSpPr>
            <a:spLocks noGrp="1"/>
          </p:cNvSpPr>
          <p:nvPr>
            <p:ph idx="1"/>
          </p:nvPr>
        </p:nvSpPr>
        <p:spPr>
          <a:xfrm>
            <a:off x="838200" y="1423852"/>
            <a:ext cx="10515600" cy="5251268"/>
          </a:xfrm>
        </p:spPr>
        <p:txBody>
          <a:bodyPr>
            <a:normAutofit lnSpcReduction="10000"/>
          </a:bodyPr>
          <a:lstStyle/>
          <a:p>
            <a:r>
              <a:rPr lang="en-US" b="0" i="0" u="none" strike="noStrike" baseline="0" dirty="0"/>
              <a:t>Gandhi’s masculinity/sexism</a:t>
            </a:r>
          </a:p>
          <a:p>
            <a:r>
              <a:rPr lang="en-US" b="0" i="0" u="none" strike="noStrike" baseline="0" dirty="0"/>
              <a:t>Constant use of MANLINESS as a desirable trait, though these ideas not necessarily MANLY </a:t>
            </a:r>
            <a:r>
              <a:rPr lang="en-US" b="0" i="0" u="none" strike="noStrike" baseline="0" dirty="0" err="1"/>
              <a:t>eg</a:t>
            </a:r>
            <a:r>
              <a:rPr lang="en-US" b="0" i="0" u="none" strike="noStrike" baseline="0" dirty="0"/>
              <a:t> in the way that colonial rulers would think of manliness....  Courage, bravery </a:t>
            </a:r>
            <a:r>
              <a:rPr lang="en-US" b="0" i="0" u="none" strike="noStrike" baseline="0" dirty="0" err="1"/>
              <a:t>etc</a:t>
            </a:r>
            <a:r>
              <a:rPr lang="en-US" b="0" i="0" u="none" strike="noStrike" baseline="0" dirty="0"/>
              <a:t>, hardly exclusive to men, women probably have greater ability to bear pain</a:t>
            </a:r>
          </a:p>
          <a:p>
            <a:r>
              <a:rPr lang="en-US" b="0" i="0" u="none" strike="noStrike" baseline="0" dirty="0"/>
              <a:t>Yet when Gandhi talking about the ability to suffer, and bravery, he calls it MANLINESS...  Why?  Product of his time?  </a:t>
            </a:r>
          </a:p>
          <a:p>
            <a:r>
              <a:rPr lang="en-US" dirty="0"/>
              <a:t>His gendered language, Parliament as Prostitute, as sterile woman, what does that say to us?</a:t>
            </a:r>
            <a:endParaRPr lang="en-US" b="0" i="0" u="none" strike="noStrike" baseline="0" dirty="0"/>
          </a:p>
          <a:p>
            <a:r>
              <a:rPr lang="en-US" b="0" i="0" u="none" strike="noStrike" baseline="0" dirty="0"/>
              <a:t>What do these factors tell us about the sort of NATION he is imagining, and constructing ?  What sort of position does he see for women in it?  This is one of the questions I have posed for you</a:t>
            </a:r>
            <a:r>
              <a:rPr lang="en-US" b="0" i="0" u="none" strike="noStrike" dirty="0"/>
              <a:t> for your third discussion</a:t>
            </a:r>
            <a:endParaRPr lang="en-US" b="0" i="0" u="none" strike="noStrike" baseline="0" dirty="0"/>
          </a:p>
          <a:p>
            <a:endParaRPr lang="en-US" dirty="0"/>
          </a:p>
        </p:txBody>
      </p:sp>
    </p:spTree>
    <p:extLst>
      <p:ext uri="{BB962C8B-B14F-4D97-AF65-F5344CB8AC3E}">
        <p14:creationId xmlns:p14="http://schemas.microsoft.com/office/powerpoint/2010/main" val="4167225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1667</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Gandhi and Hind Swaraj</vt:lpstr>
      <vt:lpstr>Context </vt:lpstr>
      <vt:lpstr>Swaraj (“swa”= self; “raj” = rule)</vt:lpstr>
      <vt:lpstr>Radical implications of “Reform”  (“Sudharo”)</vt:lpstr>
      <vt:lpstr>Hind Swaraj and Modernity</vt:lpstr>
      <vt:lpstr>Critiques of Hind Swaraj/Gandhi (Overview)</vt:lpstr>
      <vt:lpstr>Naturalizing the Nation</vt:lpstr>
      <vt:lpstr>Nation and History</vt:lpstr>
      <vt:lpstr>Gandhi and Gendered Nationalism</vt:lpstr>
      <vt:lpstr>Class Caste and Status Quo</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Gandhi and Hind Swaraj</dc:title>
  <dc:creator>Sanjay Joshi</dc:creator>
  <cp:lastModifiedBy>Sanjay Joshi</cp:lastModifiedBy>
  <cp:revision>28</cp:revision>
  <dcterms:created xsi:type="dcterms:W3CDTF">2016-10-24T16:07:21Z</dcterms:created>
  <dcterms:modified xsi:type="dcterms:W3CDTF">2023-10-25T19:41:59Z</dcterms:modified>
</cp:coreProperties>
</file>