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4" r:id="rId4"/>
    <p:sldId id="265" r:id="rId5"/>
    <p:sldId id="266" r:id="rId6"/>
    <p:sldId id="267" r:id="rId7"/>
    <p:sldId id="262" r:id="rId8"/>
    <p:sldId id="268" r:id="rId9"/>
    <p:sldId id="258" r:id="rId10"/>
    <p:sldId id="259" r:id="rId11"/>
    <p:sldId id="260" r:id="rId12"/>
    <p:sldId id="261" r:id="rId13"/>
    <p:sldId id="263"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3"/>
    <p:restoredTop sz="94705"/>
  </p:normalViewPr>
  <p:slideViewPr>
    <p:cSldViewPr snapToGrid="0" snapToObjects="1">
      <p:cViewPr varScale="1">
        <p:scale>
          <a:sx n="106" d="100"/>
          <a:sy n="106" d="100"/>
        </p:scale>
        <p:origin x="153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25BB50C-A7EB-D446-85FA-3CFE56FF0869}" type="datetimeFigureOut">
              <a:rPr lang="en-US" smtClean="0"/>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885475-D441-5344-9C79-FC26BAFEA14E}" type="slidenum">
              <a:rPr lang="en-US" smtClean="0"/>
              <a:t>‹#›</a:t>
            </a:fld>
            <a:endParaRPr lang="en-US"/>
          </a:p>
        </p:txBody>
      </p:sp>
    </p:spTree>
    <p:extLst>
      <p:ext uri="{BB962C8B-B14F-4D97-AF65-F5344CB8AC3E}">
        <p14:creationId xmlns:p14="http://schemas.microsoft.com/office/powerpoint/2010/main" val="3168905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5BB50C-A7EB-D446-85FA-3CFE56FF0869}" type="datetimeFigureOut">
              <a:rPr lang="en-US" smtClean="0"/>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885475-D441-5344-9C79-FC26BAFEA14E}" type="slidenum">
              <a:rPr lang="en-US" smtClean="0"/>
              <a:t>‹#›</a:t>
            </a:fld>
            <a:endParaRPr lang="en-US"/>
          </a:p>
        </p:txBody>
      </p:sp>
    </p:spTree>
    <p:extLst>
      <p:ext uri="{BB962C8B-B14F-4D97-AF65-F5344CB8AC3E}">
        <p14:creationId xmlns:p14="http://schemas.microsoft.com/office/powerpoint/2010/main" val="3157780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5BB50C-A7EB-D446-85FA-3CFE56FF0869}" type="datetimeFigureOut">
              <a:rPr lang="en-US" smtClean="0"/>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885475-D441-5344-9C79-FC26BAFEA14E}" type="slidenum">
              <a:rPr lang="en-US" smtClean="0"/>
              <a:t>‹#›</a:t>
            </a:fld>
            <a:endParaRPr lang="en-US"/>
          </a:p>
        </p:txBody>
      </p:sp>
    </p:spTree>
    <p:extLst>
      <p:ext uri="{BB962C8B-B14F-4D97-AF65-F5344CB8AC3E}">
        <p14:creationId xmlns:p14="http://schemas.microsoft.com/office/powerpoint/2010/main" val="3168337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5BB50C-A7EB-D446-85FA-3CFE56FF0869}" type="datetimeFigureOut">
              <a:rPr lang="en-US" smtClean="0"/>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885475-D441-5344-9C79-FC26BAFEA14E}" type="slidenum">
              <a:rPr lang="en-US" smtClean="0"/>
              <a:t>‹#›</a:t>
            </a:fld>
            <a:endParaRPr lang="en-US"/>
          </a:p>
        </p:txBody>
      </p:sp>
    </p:spTree>
    <p:extLst>
      <p:ext uri="{BB962C8B-B14F-4D97-AF65-F5344CB8AC3E}">
        <p14:creationId xmlns:p14="http://schemas.microsoft.com/office/powerpoint/2010/main" val="600705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5BB50C-A7EB-D446-85FA-3CFE56FF0869}" type="datetimeFigureOut">
              <a:rPr lang="en-US" smtClean="0"/>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885475-D441-5344-9C79-FC26BAFEA14E}" type="slidenum">
              <a:rPr lang="en-US" smtClean="0"/>
              <a:t>‹#›</a:t>
            </a:fld>
            <a:endParaRPr lang="en-US"/>
          </a:p>
        </p:txBody>
      </p:sp>
    </p:spTree>
    <p:extLst>
      <p:ext uri="{BB962C8B-B14F-4D97-AF65-F5344CB8AC3E}">
        <p14:creationId xmlns:p14="http://schemas.microsoft.com/office/powerpoint/2010/main" val="3294342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5BB50C-A7EB-D446-85FA-3CFE56FF0869}" type="datetimeFigureOut">
              <a:rPr lang="en-US" smtClean="0"/>
              <a:t>10/20/2019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885475-D441-5344-9C79-FC26BAFEA14E}" type="slidenum">
              <a:rPr lang="en-US" smtClean="0"/>
              <a:t>‹#›</a:t>
            </a:fld>
            <a:endParaRPr lang="en-US"/>
          </a:p>
        </p:txBody>
      </p:sp>
    </p:spTree>
    <p:extLst>
      <p:ext uri="{BB962C8B-B14F-4D97-AF65-F5344CB8AC3E}">
        <p14:creationId xmlns:p14="http://schemas.microsoft.com/office/powerpoint/2010/main" val="2355186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5BB50C-A7EB-D446-85FA-3CFE56FF0869}" type="datetimeFigureOut">
              <a:rPr lang="en-US" smtClean="0"/>
              <a:t>10/20/2019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885475-D441-5344-9C79-FC26BAFEA14E}" type="slidenum">
              <a:rPr lang="en-US" smtClean="0"/>
              <a:t>‹#›</a:t>
            </a:fld>
            <a:endParaRPr lang="en-US"/>
          </a:p>
        </p:txBody>
      </p:sp>
    </p:spTree>
    <p:extLst>
      <p:ext uri="{BB962C8B-B14F-4D97-AF65-F5344CB8AC3E}">
        <p14:creationId xmlns:p14="http://schemas.microsoft.com/office/powerpoint/2010/main" val="872251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25BB50C-A7EB-D446-85FA-3CFE56FF0869}" type="datetimeFigureOut">
              <a:rPr lang="en-US" smtClean="0"/>
              <a:t>10/20/2019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885475-D441-5344-9C79-FC26BAFEA14E}" type="slidenum">
              <a:rPr lang="en-US" smtClean="0"/>
              <a:t>‹#›</a:t>
            </a:fld>
            <a:endParaRPr lang="en-US"/>
          </a:p>
        </p:txBody>
      </p:sp>
    </p:spTree>
    <p:extLst>
      <p:ext uri="{BB962C8B-B14F-4D97-AF65-F5344CB8AC3E}">
        <p14:creationId xmlns:p14="http://schemas.microsoft.com/office/powerpoint/2010/main" val="3725680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5BB50C-A7EB-D446-85FA-3CFE56FF0869}" type="datetimeFigureOut">
              <a:rPr lang="en-US" smtClean="0"/>
              <a:t>10/20/2019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885475-D441-5344-9C79-FC26BAFEA14E}" type="slidenum">
              <a:rPr lang="en-US" smtClean="0"/>
              <a:t>‹#›</a:t>
            </a:fld>
            <a:endParaRPr lang="en-US"/>
          </a:p>
        </p:txBody>
      </p:sp>
    </p:spTree>
    <p:extLst>
      <p:ext uri="{BB962C8B-B14F-4D97-AF65-F5344CB8AC3E}">
        <p14:creationId xmlns:p14="http://schemas.microsoft.com/office/powerpoint/2010/main" val="797413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5BB50C-A7EB-D446-85FA-3CFE56FF0869}" type="datetimeFigureOut">
              <a:rPr lang="en-US" smtClean="0"/>
              <a:t>10/20/2019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885475-D441-5344-9C79-FC26BAFEA14E}" type="slidenum">
              <a:rPr lang="en-US" smtClean="0"/>
              <a:t>‹#›</a:t>
            </a:fld>
            <a:endParaRPr lang="en-US"/>
          </a:p>
        </p:txBody>
      </p:sp>
    </p:spTree>
    <p:extLst>
      <p:ext uri="{BB962C8B-B14F-4D97-AF65-F5344CB8AC3E}">
        <p14:creationId xmlns:p14="http://schemas.microsoft.com/office/powerpoint/2010/main" val="4191523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5BB50C-A7EB-D446-85FA-3CFE56FF0869}" type="datetimeFigureOut">
              <a:rPr lang="en-US" smtClean="0"/>
              <a:t>10/20/2019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885475-D441-5344-9C79-FC26BAFEA14E}" type="slidenum">
              <a:rPr lang="en-US" smtClean="0"/>
              <a:t>‹#›</a:t>
            </a:fld>
            <a:endParaRPr lang="en-US"/>
          </a:p>
        </p:txBody>
      </p:sp>
    </p:spTree>
    <p:extLst>
      <p:ext uri="{BB962C8B-B14F-4D97-AF65-F5344CB8AC3E}">
        <p14:creationId xmlns:p14="http://schemas.microsoft.com/office/powerpoint/2010/main" val="2949580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5BB50C-A7EB-D446-85FA-3CFE56FF0869}" type="datetimeFigureOut">
              <a:rPr lang="en-US" smtClean="0"/>
              <a:t>10/20/2019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885475-D441-5344-9C79-FC26BAFEA14E}" type="slidenum">
              <a:rPr lang="en-US" smtClean="0"/>
              <a:t>‹#›</a:t>
            </a:fld>
            <a:endParaRPr lang="en-US"/>
          </a:p>
        </p:txBody>
      </p:sp>
    </p:spTree>
    <p:extLst>
      <p:ext uri="{BB962C8B-B14F-4D97-AF65-F5344CB8AC3E}">
        <p14:creationId xmlns:p14="http://schemas.microsoft.com/office/powerpoint/2010/main" val="1464596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pbs.org/thestoryofindia/timeline/6/#amritsar_massacre" TargetMode="External"/><Relationship Id="rId7" Type="http://schemas.openxmlformats.org/officeDocument/2006/relationships/hyperlink" Target="http://f.tqn.com/y/asianhistory/1/W/9/P/-/-/3233372_HighRes-resize.jpg" TargetMode="External"/><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topyaps.com/wp-content/uploads/2015/01/Chauri-Chaura-riots-case.png" TargetMode="External"/><Relationship Id="rId5" Type="http://schemas.openxmlformats.org/officeDocument/2006/relationships/hyperlink" Target="https://www.google.com/url?sa=i&amp;rct=j&amp;q=&amp;esrc=s&amp;source=images&amp;cd=&amp;cad=rja&amp;uact=8&amp;ved=0ahUKEwjSl7bno-fPAhUH9WMKHcOWBBQQjRwIBw&amp;url=http://www.kamat.com/kalranga/freedom/movements.htm&amp;psig=AFQjCNHFqrMtvR47P17ajZiv4C5Alf0cLQ&amp;ust=1476980637675533" TargetMode="External"/><Relationship Id="rId4" Type="http://schemas.openxmlformats.org/officeDocument/2006/relationships/hyperlink" Target="http://www.mahatmagandhiji.com/bio/poster.gif"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Gandhi and the Transformation of Indian Nationalism</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85216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9753"/>
          </a:xfrm>
        </p:spPr>
        <p:txBody>
          <a:bodyPr/>
          <a:lstStyle/>
          <a:p>
            <a:r>
              <a:rPr lang="en-US" dirty="0"/>
              <a:t>Gandhi: Ideas and the Context</a:t>
            </a:r>
          </a:p>
        </p:txBody>
      </p:sp>
      <p:sp>
        <p:nvSpPr>
          <p:cNvPr id="3" name="Content Placeholder 2"/>
          <p:cNvSpPr>
            <a:spLocks noGrp="1"/>
          </p:cNvSpPr>
          <p:nvPr>
            <p:ph idx="1"/>
          </p:nvPr>
        </p:nvSpPr>
        <p:spPr>
          <a:xfrm>
            <a:off x="121775" y="869754"/>
            <a:ext cx="9022225" cy="5809948"/>
          </a:xfrm>
          <a:blipFill>
            <a:blip r:embed="rId2">
              <a:alphaModFix amt="35000"/>
            </a:blip>
            <a:stretch>
              <a:fillRect/>
            </a:stretch>
          </a:blipFill>
        </p:spPr>
        <p:txBody>
          <a:bodyPr>
            <a:noAutofit/>
          </a:bodyPr>
          <a:lstStyle/>
          <a:p>
            <a:r>
              <a:rPr lang="en-US" sz="2400" dirty="0"/>
              <a:t>After 1857 British had effectively demilitarized  India and had monopoly of force. Armed insurrection not likely. Gandhi’s ideas of non-violent struggle -- Satyagraha, civil disobedience, more  appropriate. Able to influence more people to join his movements</a:t>
            </a:r>
            <a:endParaRPr lang="en-US" sz="2400" dirty="0">
              <a:effectLst/>
            </a:endParaRPr>
          </a:p>
          <a:p>
            <a:r>
              <a:rPr lang="en-US" sz="2400" dirty="0"/>
              <a:t>Most nationalist leaders very enamored of modernity.  Saw industry and technology as the answer to all problems. Gandhi, in contrast, saw it as the ROOT of India’s problems</a:t>
            </a:r>
          </a:p>
          <a:p>
            <a:r>
              <a:rPr lang="en-US" sz="2400" dirty="0"/>
              <a:t> This was important because, the  limited economic "development” under colonialism had benefited a VERY small section of India’s population</a:t>
            </a:r>
          </a:p>
          <a:p>
            <a:r>
              <a:rPr lang="en-US" sz="2400" dirty="0"/>
              <a:t>His critique of industrialism, or consumerist economy, and his argument that these were acting against the interests of the mass of the people were hence attractive to a lot of people who saw none of the benefits of modernity, but many of its negative outcomes </a:t>
            </a:r>
          </a:p>
          <a:p>
            <a:r>
              <a:rPr lang="en-US" sz="2400" dirty="0">
                <a:effectLst/>
              </a:rPr>
              <a:t>A VERY DIFFERENT WAY OF NEGOTIATING MODERNITY</a:t>
            </a:r>
            <a:endParaRPr lang="en-US" sz="2400" dirty="0"/>
          </a:p>
        </p:txBody>
      </p:sp>
    </p:spTree>
    <p:extLst>
      <p:ext uri="{BB962C8B-B14F-4D97-AF65-F5344CB8AC3E}">
        <p14:creationId xmlns:p14="http://schemas.microsoft.com/office/powerpoint/2010/main" val="2432326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30679"/>
          </a:xfrm>
        </p:spPr>
        <p:txBody>
          <a:bodyPr>
            <a:normAutofit/>
          </a:bodyPr>
          <a:lstStyle/>
          <a:p>
            <a:r>
              <a:rPr lang="en-US" dirty="0"/>
              <a:t>Reputation and Organization</a:t>
            </a:r>
          </a:p>
        </p:txBody>
      </p:sp>
      <p:sp>
        <p:nvSpPr>
          <p:cNvPr id="3" name="Content Placeholder 2"/>
          <p:cNvSpPr>
            <a:spLocks noGrp="1"/>
          </p:cNvSpPr>
          <p:nvPr>
            <p:ph idx="1"/>
          </p:nvPr>
        </p:nvSpPr>
        <p:spPr>
          <a:xfrm>
            <a:off x="156568" y="1130680"/>
            <a:ext cx="8987432" cy="5727320"/>
          </a:xfrm>
          <a:blipFill dpi="0" rotWithShape="1">
            <a:blip r:embed="rId2">
              <a:alphaModFix amt="42000"/>
            </a:blip>
            <a:srcRect/>
            <a:stretch>
              <a:fillRect/>
            </a:stretch>
          </a:blipFill>
        </p:spPr>
        <p:txBody>
          <a:bodyPr>
            <a:normAutofit fontScale="77500" lnSpcReduction="20000"/>
          </a:bodyPr>
          <a:lstStyle/>
          <a:p>
            <a:r>
              <a:rPr lang="en-US" dirty="0"/>
              <a:t>South Africa had not only given Gandhi valuable political experience, but also an ALL INDIA reputation</a:t>
            </a:r>
          </a:p>
          <a:p>
            <a:r>
              <a:rPr lang="en-US" dirty="0"/>
              <a:t>Important Indian leaders to date, </a:t>
            </a:r>
            <a:r>
              <a:rPr lang="en-US" dirty="0" err="1"/>
              <a:t>Tilak</a:t>
            </a:r>
            <a:r>
              <a:rPr lang="en-US" dirty="0"/>
              <a:t> e.g., were REGIONAL leaders, Gandhi not identified with any single region, but as an “Indian” who had worked miracles in South Africa. </a:t>
            </a:r>
          </a:p>
          <a:p>
            <a:r>
              <a:rPr lang="en-US" dirty="0"/>
              <a:t>South Africa also taught Gandhi importance on not being parochial. Had worked with a small but very diverse immigrant community, who all identified as INDIANS,  although there were Hindus and Muslims, North and South Indians, etc. Gandhi aware of the importance of developing a program that would appeal to a variety of audiences.</a:t>
            </a:r>
            <a:endParaRPr lang="en-US" dirty="0">
              <a:effectLst/>
            </a:endParaRPr>
          </a:p>
          <a:p>
            <a:r>
              <a:rPr lang="en-US" dirty="0"/>
              <a:t>At the same time Gandhi was a consummate political organizer, an amazing fundraiser, and an astute tactician in political life.  Far from unworldly, Gandhi put a great deal of stress on ORGANIZATIONAL activity. His initiatives transformed the INC from an elite club to a mass organization. </a:t>
            </a:r>
          </a:p>
        </p:txBody>
      </p:sp>
    </p:spTree>
    <p:extLst>
      <p:ext uri="{BB962C8B-B14F-4D97-AF65-F5344CB8AC3E}">
        <p14:creationId xmlns:p14="http://schemas.microsoft.com/office/powerpoint/2010/main" val="1404465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11352" cy="1008913"/>
          </a:xfrm>
        </p:spPr>
        <p:txBody>
          <a:bodyPr>
            <a:normAutofit/>
          </a:bodyPr>
          <a:lstStyle/>
          <a:p>
            <a:r>
              <a:rPr lang="en-US" dirty="0"/>
              <a:t>Controlled Mass Movement </a:t>
            </a:r>
          </a:p>
        </p:txBody>
      </p:sp>
      <p:sp>
        <p:nvSpPr>
          <p:cNvPr id="3" name="Content Placeholder 2"/>
          <p:cNvSpPr>
            <a:spLocks noGrp="1"/>
          </p:cNvSpPr>
          <p:nvPr>
            <p:ph idx="1"/>
          </p:nvPr>
        </p:nvSpPr>
        <p:spPr>
          <a:xfrm>
            <a:off x="0" y="869753"/>
            <a:ext cx="9011352" cy="5809947"/>
          </a:xfrm>
          <a:blipFill>
            <a:blip r:embed="rId2">
              <a:alphaModFix amt="42000"/>
            </a:blip>
            <a:stretch>
              <a:fillRect/>
            </a:stretch>
          </a:blipFill>
        </p:spPr>
        <p:txBody>
          <a:bodyPr>
            <a:normAutofit fontScale="70000" lnSpcReduction="20000"/>
          </a:bodyPr>
          <a:lstStyle/>
          <a:p>
            <a:r>
              <a:rPr lang="en-US" dirty="0"/>
              <a:t>This is the “holy grail” of any political movement and Gandhi delivered just that through his insistence on NON VIOLENCE and his close attention to organization and detail </a:t>
            </a:r>
          </a:p>
          <a:p>
            <a:r>
              <a:rPr lang="en-US" dirty="0"/>
              <a:t>Until the INC was just an elite body, easy for the more privileged sections of Indian society to associate with it. They wanted to run their own country, but no desire to create chaos, </a:t>
            </a:r>
            <a:r>
              <a:rPr lang="en-US" b="1" dirty="0"/>
              <a:t>which would have hurt their own interests </a:t>
            </a:r>
          </a:p>
          <a:p>
            <a:r>
              <a:rPr lang="en-US" b="1" dirty="0"/>
              <a:t>Yet, without the masses they were ignored by the British</a:t>
            </a:r>
          </a:p>
          <a:p>
            <a:r>
              <a:rPr lang="en-US" dirty="0"/>
              <a:t>BUT if millions of poor, underprivileged and dispossessed join, a real danger of violence.  The millions could turn not just against the colonial state, but against landlords, the factory owners, who exploited them</a:t>
            </a:r>
          </a:p>
          <a:p>
            <a:r>
              <a:rPr lang="en-US" dirty="0" err="1"/>
              <a:t>Gandhian</a:t>
            </a:r>
            <a:r>
              <a:rPr lang="en-US" dirty="0"/>
              <a:t> emphasis on Non Violence ensured that masses brought into a nationalist movement, BUT in a controlled fashion.</a:t>
            </a:r>
          </a:p>
          <a:p>
            <a:r>
              <a:rPr lang="en-US" dirty="0"/>
              <a:t>IF a movement turned violent, Gandhi would call it off. </a:t>
            </a:r>
          </a:p>
          <a:p>
            <a:r>
              <a:rPr lang="en-US" dirty="0"/>
              <a:t>So rich industrialist, landowner  could continue to support the INC</a:t>
            </a:r>
            <a:endParaRPr lang="en-US" dirty="0">
              <a:effectLst/>
            </a:endParaRPr>
          </a:p>
          <a:p>
            <a:r>
              <a:rPr lang="en-US" dirty="0"/>
              <a:t>Gandhi could mobilize masses without threatening the elite </a:t>
            </a:r>
          </a:p>
          <a:p>
            <a:r>
              <a:rPr lang="en-US" dirty="0"/>
              <a:t>So, Gandhi mobilizer but also brake.  Movements start and stop (read details in Metcalf and Metcalf!)</a:t>
            </a:r>
          </a:p>
          <a:p>
            <a:r>
              <a:rPr lang="en-US" dirty="0"/>
              <a:t>This was also ultimately one reason why was marginalized </a:t>
            </a:r>
            <a:endParaRPr lang="en-US" dirty="0">
              <a:effectLst/>
            </a:endParaRPr>
          </a:p>
          <a:p>
            <a:endParaRPr lang="en-US" dirty="0"/>
          </a:p>
          <a:p>
            <a:endParaRPr lang="en-US" dirty="0"/>
          </a:p>
        </p:txBody>
      </p:sp>
    </p:spTree>
    <p:extLst>
      <p:ext uri="{BB962C8B-B14F-4D97-AF65-F5344CB8AC3E}">
        <p14:creationId xmlns:p14="http://schemas.microsoft.com/office/powerpoint/2010/main" val="549820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90831"/>
          </a:xfrm>
        </p:spPr>
        <p:txBody>
          <a:bodyPr>
            <a:normAutofit/>
          </a:bodyPr>
          <a:lstStyle/>
          <a:p>
            <a:r>
              <a:rPr lang="en-US" dirty="0"/>
              <a:t>Overview of Important Movements </a:t>
            </a:r>
          </a:p>
        </p:txBody>
      </p:sp>
      <p:sp>
        <p:nvSpPr>
          <p:cNvPr id="3" name="Content Placeholder 2"/>
          <p:cNvSpPr>
            <a:spLocks noGrp="1"/>
          </p:cNvSpPr>
          <p:nvPr>
            <p:ph idx="1"/>
          </p:nvPr>
        </p:nvSpPr>
        <p:spPr>
          <a:xfrm>
            <a:off x="226154" y="1165470"/>
            <a:ext cx="8917846" cy="5514232"/>
          </a:xfrm>
          <a:blipFill dpi="0" rotWithShape="1">
            <a:blip r:embed="rId2">
              <a:alphaModFix amt="25000"/>
            </a:blip>
            <a:srcRect/>
            <a:stretch>
              <a:fillRect/>
            </a:stretch>
          </a:blipFill>
        </p:spPr>
        <p:txBody>
          <a:bodyPr>
            <a:normAutofit fontScale="85000" lnSpcReduction="10000"/>
          </a:bodyPr>
          <a:lstStyle/>
          <a:p>
            <a:r>
              <a:rPr lang="en-US" dirty="0"/>
              <a:t>1917 </a:t>
            </a:r>
            <a:r>
              <a:rPr lang="en-US" dirty="0" err="1"/>
              <a:t>Champaran</a:t>
            </a:r>
            <a:endParaRPr lang="en-US" dirty="0"/>
          </a:p>
          <a:p>
            <a:r>
              <a:rPr lang="en-US" dirty="0"/>
              <a:t>1919: </a:t>
            </a:r>
            <a:r>
              <a:rPr lang="en-US" dirty="0" err="1"/>
              <a:t>Rowlatt</a:t>
            </a:r>
            <a:r>
              <a:rPr lang="en-US" dirty="0"/>
              <a:t> Satyagraha.  Big time repression, read about the </a:t>
            </a:r>
            <a:r>
              <a:rPr lang="en-US" dirty="0">
                <a:hlinkClick r:id="rId3"/>
              </a:rPr>
              <a:t>Amritsar Massacre </a:t>
            </a:r>
            <a:endParaRPr lang="en-US" dirty="0">
              <a:effectLst/>
            </a:endParaRPr>
          </a:p>
          <a:p>
            <a:r>
              <a:rPr lang="en-US" dirty="0"/>
              <a:t>1921 </a:t>
            </a:r>
            <a:r>
              <a:rPr lang="en-US" dirty="0">
                <a:hlinkClick r:id="rId4"/>
              </a:rPr>
              <a:t>First Non Cooperation / </a:t>
            </a:r>
            <a:r>
              <a:rPr lang="en-US" dirty="0" err="1">
                <a:hlinkClick r:id="rId4"/>
              </a:rPr>
              <a:t>Khilafat</a:t>
            </a:r>
            <a:r>
              <a:rPr lang="en-US" dirty="0">
                <a:hlinkClick r:id="rId4"/>
              </a:rPr>
              <a:t> Movement </a:t>
            </a:r>
            <a:r>
              <a:rPr lang="en-US" dirty="0"/>
              <a:t>: 100s of </a:t>
            </a:r>
            <a:r>
              <a:rPr lang="en-US" dirty="0">
                <a:hlinkClick r:id="rId5"/>
              </a:rPr>
              <a:t>thousands on the streets</a:t>
            </a:r>
            <a:r>
              <a:rPr lang="en-US" dirty="0"/>
              <a:t>, give up jobs, professions, drop out of schools, leave fields, to come to follow Gandhi</a:t>
            </a:r>
            <a:endParaRPr lang="en-US" dirty="0">
              <a:effectLst/>
            </a:endParaRPr>
          </a:p>
          <a:p>
            <a:r>
              <a:rPr lang="en-US" dirty="0"/>
              <a:t>Undisputed leader of nationalist politics, brought in millions into nationalist movement.  Violence in </a:t>
            </a:r>
            <a:r>
              <a:rPr lang="en-US" dirty="0">
                <a:hlinkClick r:id="rId6"/>
              </a:rPr>
              <a:t>CHAURI CHAURA </a:t>
            </a:r>
            <a:r>
              <a:rPr lang="en-US" dirty="0"/>
              <a:t>leads him to call off the movement</a:t>
            </a:r>
          </a:p>
          <a:p>
            <a:r>
              <a:rPr lang="en-US" dirty="0"/>
              <a:t>1930 </a:t>
            </a:r>
            <a:r>
              <a:rPr lang="en-US" dirty="0">
                <a:hlinkClick r:id="rId7"/>
              </a:rPr>
              <a:t>Salt Satyagraha</a:t>
            </a:r>
            <a:r>
              <a:rPr lang="en-US" dirty="0"/>
              <a:t>.  Again mass mobilization.  Non divisive issue.  This time called off for for no obvious reasons</a:t>
            </a:r>
          </a:p>
          <a:p>
            <a:r>
              <a:rPr lang="en-US" dirty="0"/>
              <a:t>While reading about this, keep in mind his contributions, both as mobilizer and BRAKE </a:t>
            </a:r>
          </a:p>
        </p:txBody>
      </p:sp>
    </p:spTree>
    <p:extLst>
      <p:ext uri="{BB962C8B-B14F-4D97-AF65-F5344CB8AC3E}">
        <p14:creationId xmlns:p14="http://schemas.microsoft.com/office/powerpoint/2010/main" val="2140490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6000"/>
            <a:lum/>
          </a:blip>
          <a:srcRect/>
          <a:stretch>
            <a:fillRect l="-8000" r="-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41668"/>
            <a:ext cx="8229600" cy="1056068"/>
          </a:xfrm>
        </p:spPr>
        <p:txBody>
          <a:bodyPr/>
          <a:lstStyle/>
          <a:p>
            <a:r>
              <a:rPr lang="en-US" dirty="0"/>
              <a:t>Opposition </a:t>
            </a:r>
          </a:p>
        </p:txBody>
      </p:sp>
      <p:sp>
        <p:nvSpPr>
          <p:cNvPr id="3" name="Content Placeholder 2"/>
          <p:cNvSpPr>
            <a:spLocks noGrp="1"/>
          </p:cNvSpPr>
          <p:nvPr>
            <p:ph idx="1"/>
          </p:nvPr>
        </p:nvSpPr>
        <p:spPr>
          <a:xfrm>
            <a:off x="457200" y="1197736"/>
            <a:ext cx="8229600" cy="4928428"/>
          </a:xfrm>
        </p:spPr>
        <p:txBody>
          <a:bodyPr>
            <a:normAutofit fontScale="92500" lnSpcReduction="10000"/>
          </a:bodyPr>
          <a:lstStyle/>
          <a:p>
            <a:r>
              <a:rPr lang="en-US" dirty="0"/>
              <a:t>British, of course</a:t>
            </a:r>
          </a:p>
          <a:p>
            <a:r>
              <a:rPr lang="en-US" dirty="0"/>
              <a:t>Princes, who after 1857, were very pro-British</a:t>
            </a:r>
          </a:p>
          <a:p>
            <a:r>
              <a:rPr lang="en-US" dirty="0"/>
              <a:t>Older leaders of INC and their followers: e.g. C.R. Das, </a:t>
            </a:r>
            <a:r>
              <a:rPr lang="en-US" dirty="0" err="1"/>
              <a:t>Tilakites</a:t>
            </a:r>
            <a:endParaRPr lang="en-US" dirty="0"/>
          </a:p>
          <a:p>
            <a:r>
              <a:rPr lang="en-US" dirty="0"/>
              <a:t>Ideological differences, Tagore, Jinnah e.g.</a:t>
            </a:r>
          </a:p>
          <a:p>
            <a:r>
              <a:rPr lang="en-US" dirty="0"/>
              <a:t>Alternative political formations, e.g. the Unionist Party in Punjab, emphasizing agrarian interests over the urban support for Gandhi or Justice Party in Madras (now </a:t>
            </a:r>
            <a:r>
              <a:rPr lang="en-US" dirty="0" err="1"/>
              <a:t>Tamilnadu</a:t>
            </a:r>
            <a:r>
              <a:rPr lang="en-US" dirty="0"/>
              <a:t>)</a:t>
            </a:r>
          </a:p>
          <a:p>
            <a:r>
              <a:rPr lang="en-US" dirty="0"/>
              <a:t>Anti- caste activists, Justice Party, later </a:t>
            </a:r>
            <a:r>
              <a:rPr lang="en-US" dirty="0" err="1"/>
              <a:t>Ambedkar</a:t>
            </a:r>
            <a:endParaRPr lang="en-US" dirty="0"/>
          </a:p>
        </p:txBody>
      </p:sp>
    </p:spTree>
    <p:extLst>
      <p:ext uri="{BB962C8B-B14F-4D97-AF65-F5344CB8AC3E}">
        <p14:creationId xmlns:p14="http://schemas.microsoft.com/office/powerpoint/2010/main" val="1955572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a:xfrm>
            <a:off x="0" y="1235050"/>
            <a:ext cx="9144000" cy="5622950"/>
          </a:xfrm>
          <a:blipFill>
            <a:blip r:embed="rId2">
              <a:alphaModFix amt="35000"/>
            </a:blip>
            <a:stretch>
              <a:fillRect/>
            </a:stretch>
          </a:blipFill>
        </p:spPr>
        <p:txBody>
          <a:bodyPr>
            <a:normAutofit lnSpcReduction="10000"/>
          </a:bodyPr>
          <a:lstStyle/>
          <a:p>
            <a:r>
              <a:rPr lang="en-US" dirty="0"/>
              <a:t>Well to do family</a:t>
            </a:r>
          </a:p>
          <a:p>
            <a:r>
              <a:rPr lang="en-US" dirty="0"/>
              <a:t>Father was “</a:t>
            </a:r>
            <a:r>
              <a:rPr lang="en-US" dirty="0" err="1"/>
              <a:t>diwan</a:t>
            </a:r>
            <a:r>
              <a:rPr lang="en-US" dirty="0"/>
              <a:t>” or Prime Minister of a small princely state in Gujarat in Western India</a:t>
            </a:r>
          </a:p>
          <a:p>
            <a:r>
              <a:rPr lang="en-US" dirty="0"/>
              <a:t>Sent to England to study law, qualifies as Barrister</a:t>
            </a:r>
          </a:p>
          <a:p>
            <a:r>
              <a:rPr lang="en-US" dirty="0"/>
              <a:t>Not a great lawyer on return, shy and diffident</a:t>
            </a:r>
          </a:p>
          <a:p>
            <a:r>
              <a:rPr lang="en-US" dirty="0"/>
              <a:t>Sent to South Africa through family connections</a:t>
            </a:r>
          </a:p>
          <a:p>
            <a:r>
              <a:rPr lang="en-US" dirty="0"/>
              <a:t>Discovers true vocation in fighting against racist laws in South Africa, work with small Indian community and develop his politico-moral strategies there</a:t>
            </a:r>
          </a:p>
          <a:p>
            <a:r>
              <a:rPr lang="en-US" dirty="0"/>
              <a:t>Returns to India in 1915</a:t>
            </a:r>
          </a:p>
        </p:txBody>
      </p:sp>
    </p:spTree>
    <p:extLst>
      <p:ext uri="{BB962C8B-B14F-4D97-AF65-F5344CB8AC3E}">
        <p14:creationId xmlns:p14="http://schemas.microsoft.com/office/powerpoint/2010/main" val="1391762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Gandhi we don’t often see!</a:t>
            </a:r>
          </a:p>
        </p:txBody>
      </p:sp>
      <p:pic>
        <p:nvPicPr>
          <p:cNvPr id="1026" name="Picture 2" descr="http://desicolours.com/wp-content/uploads/2008/07/Gandhi%20to%20Mahatma13.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633786" y="1600200"/>
            <a:ext cx="3685427" cy="452596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rbth.com/assets/images/2011-10/Big/Gandhi_208.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177307" y="1627891"/>
            <a:ext cx="3142445" cy="47136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3910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lum/>
          </a:blip>
          <a:srcRect/>
          <a:stretch>
            <a:fillRect l="-3000" r="-3000"/>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Context for Gandhi’s Return </a:t>
            </a:r>
          </a:p>
        </p:txBody>
      </p:sp>
      <p:sp>
        <p:nvSpPr>
          <p:cNvPr id="6" name="Content Placeholder 5"/>
          <p:cNvSpPr>
            <a:spLocks noGrp="1"/>
          </p:cNvSpPr>
          <p:nvPr>
            <p:ph idx="1"/>
          </p:nvPr>
        </p:nvSpPr>
        <p:spPr>
          <a:xfrm>
            <a:off x="178130" y="1223158"/>
            <a:ext cx="8508670" cy="5634842"/>
          </a:xfrm>
        </p:spPr>
        <p:txBody>
          <a:bodyPr>
            <a:normAutofit fontScale="62500" lnSpcReduction="20000"/>
          </a:bodyPr>
          <a:lstStyle/>
          <a:p>
            <a:r>
              <a:rPr lang="en-US" dirty="0"/>
              <a:t>Textbook for details</a:t>
            </a:r>
          </a:p>
          <a:p>
            <a:r>
              <a:rPr lang="en-US" dirty="0"/>
              <a:t>WWI 1914-1919, this is the time MKG returns, and at this time: </a:t>
            </a:r>
          </a:p>
          <a:p>
            <a:pPr lvl="1"/>
            <a:r>
              <a:rPr lang="en-US" b="1" dirty="0"/>
              <a:t>Recruitment </a:t>
            </a:r>
            <a:r>
              <a:rPr lang="en-US" dirty="0"/>
              <a:t>though theoretically voluntary actually conscription.  Especially in Punjab where anti-</a:t>
            </a:r>
            <a:r>
              <a:rPr lang="en-US" dirty="0" err="1"/>
              <a:t>Rowlatt</a:t>
            </a:r>
            <a:r>
              <a:rPr lang="en-US" dirty="0"/>
              <a:t> agitation (Gandhi’s first ) strongest.</a:t>
            </a:r>
          </a:p>
          <a:p>
            <a:r>
              <a:rPr lang="en-US" b="1" dirty="0"/>
              <a:t>Taxes</a:t>
            </a:r>
            <a:r>
              <a:rPr lang="en-US" dirty="0"/>
              <a:t> increase because of war</a:t>
            </a:r>
          </a:p>
          <a:p>
            <a:r>
              <a:rPr lang="en-US" b="1" dirty="0"/>
              <a:t>Prices</a:t>
            </a:r>
            <a:r>
              <a:rPr lang="en-US" dirty="0"/>
              <a:t> two fold impact </a:t>
            </a:r>
          </a:p>
          <a:p>
            <a:pPr lvl="1"/>
            <a:r>
              <a:rPr lang="en-US" dirty="0"/>
              <a:t>1. Price RISE for manufactured goods, kerosene, cloth, etc. War disrupt imports but </a:t>
            </a:r>
          </a:p>
          <a:p>
            <a:pPr lvl="1"/>
            <a:r>
              <a:rPr lang="en-US" dirty="0"/>
              <a:t>2. Prices for agricultural goods FALL because no exports for the same reason </a:t>
            </a:r>
          </a:p>
          <a:p>
            <a:r>
              <a:rPr lang="en-US" dirty="0"/>
              <a:t>So unhappiness, peasants hardest hit</a:t>
            </a:r>
          </a:p>
          <a:p>
            <a:r>
              <a:rPr lang="en-US" b="1" dirty="0"/>
              <a:t>Differential impact</a:t>
            </a:r>
            <a:r>
              <a:rPr lang="en-US" dirty="0"/>
              <a:t> some industrialists made a killing during the war; no imports, so Indians could start own light manufacturing units. Indian cotton mills overtook the British imports and no going back</a:t>
            </a:r>
          </a:p>
          <a:p>
            <a:r>
              <a:rPr lang="en-US" dirty="0"/>
              <a:t>Indian industrialists want British imports taxed, colonial government unwilling.  So some support to Indian nationalism too.</a:t>
            </a:r>
            <a:br>
              <a:rPr lang="en-US" dirty="0"/>
            </a:br>
            <a:endParaRPr lang="en-US" dirty="0"/>
          </a:p>
          <a:p>
            <a:r>
              <a:rPr lang="en-US" b="1" dirty="0"/>
              <a:t>Soldiers demobilized after war.  Their wartime experiences</a:t>
            </a:r>
            <a:r>
              <a:rPr lang="en-US" dirty="0"/>
              <a:t> crucial.  Equality in the trenches. Hear about Russian Revolution </a:t>
            </a:r>
          </a:p>
        </p:txBody>
      </p:sp>
    </p:spTree>
    <p:extLst>
      <p:ext uri="{BB962C8B-B14F-4D97-AF65-F5344CB8AC3E}">
        <p14:creationId xmlns:p14="http://schemas.microsoft.com/office/powerpoint/2010/main" val="516541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Context of Nationalist Politics</a:t>
            </a:r>
          </a:p>
        </p:txBody>
      </p:sp>
      <p:sp>
        <p:nvSpPr>
          <p:cNvPr id="3" name="Content Placeholder 2"/>
          <p:cNvSpPr>
            <a:spLocks noGrp="1"/>
          </p:cNvSpPr>
          <p:nvPr>
            <p:ph idx="1"/>
          </p:nvPr>
        </p:nvSpPr>
        <p:spPr>
          <a:xfrm>
            <a:off x="457200" y="1235033"/>
            <a:ext cx="8229600" cy="5462650"/>
          </a:xfrm>
          <a:blipFill dpi="0" rotWithShape="1">
            <a:blip r:embed="rId2">
              <a:alphaModFix amt="37000"/>
            </a:blip>
            <a:srcRect/>
            <a:stretch>
              <a:fillRect/>
            </a:stretch>
          </a:blipFill>
        </p:spPr>
        <p:txBody>
          <a:bodyPr>
            <a:normAutofit fontScale="62500" lnSpcReduction="20000"/>
          </a:bodyPr>
          <a:lstStyle/>
          <a:p>
            <a:r>
              <a:rPr lang="en-US" i="1" dirty="0"/>
              <a:t>Declining revolutionary activity</a:t>
            </a:r>
            <a:endParaRPr lang="en-US" dirty="0"/>
          </a:p>
          <a:p>
            <a:r>
              <a:rPr lang="en-US" i="1" dirty="0"/>
              <a:t>INC members in India propaganda against war effort, use of Indian resources, men and material.</a:t>
            </a:r>
            <a:endParaRPr lang="en-US" dirty="0"/>
          </a:p>
          <a:p>
            <a:r>
              <a:rPr lang="en-US" i="1" dirty="0"/>
              <a:t>Moderates &amp; Extremists come together... </a:t>
            </a:r>
          </a:p>
          <a:p>
            <a:r>
              <a:rPr lang="en-US" i="1" dirty="0"/>
              <a:t>1915 </a:t>
            </a:r>
            <a:r>
              <a:rPr lang="en-US" b="1" i="1" dirty="0"/>
              <a:t>TILAK</a:t>
            </a:r>
            <a:r>
              <a:rPr lang="en-US" i="1" dirty="0"/>
              <a:t> and </a:t>
            </a:r>
            <a:r>
              <a:rPr lang="en-US" b="1" i="1" dirty="0"/>
              <a:t>ANNIE BESANT</a:t>
            </a:r>
            <a:r>
              <a:rPr lang="en-US" i="1" dirty="0"/>
              <a:t> form HOME RULE LEAGUES, to press for demands for greater self determination. </a:t>
            </a:r>
            <a:endParaRPr lang="en-US" dirty="0"/>
          </a:p>
          <a:p>
            <a:r>
              <a:rPr lang="en-US" dirty="0"/>
              <a:t>1916 </a:t>
            </a:r>
            <a:r>
              <a:rPr lang="en-US" i="1" dirty="0"/>
              <a:t>INC – Muslim League (ML) sign the LUCKNOW PACT</a:t>
            </a:r>
            <a:endParaRPr lang="en-US" dirty="0"/>
          </a:p>
          <a:p>
            <a:pPr lvl="1"/>
            <a:r>
              <a:rPr lang="en-US" i="1" dirty="0"/>
              <a:t> ML had been founded by landlords, had been pressing for greater Muslim representation in govt. But had been largely LOYALIST, no agitation. Try to distance from INC, which they brand pro-Hindu.</a:t>
            </a:r>
            <a:endParaRPr lang="en-US" dirty="0"/>
          </a:p>
          <a:p>
            <a:pPr lvl="1"/>
            <a:r>
              <a:rPr lang="en-US" i="1" dirty="0"/>
              <a:t> From the very beginning there  was a group of younger professional Muslims in the ML who resented the control of the old aristocratic-landlord class. More anti-British, like Extremist sections of the INC</a:t>
            </a:r>
            <a:endParaRPr lang="en-US" dirty="0"/>
          </a:p>
          <a:p>
            <a:pPr lvl="1"/>
            <a:r>
              <a:rPr lang="en-US" i="1" dirty="0"/>
              <a:t> 1911 partition of Bengal revoked, mean that ML leadership lose credibility, because INC tactics seem to be more effective, as they had been campaigning, and AGITATING against partition</a:t>
            </a:r>
            <a:endParaRPr lang="en-US" dirty="0"/>
          </a:p>
          <a:p>
            <a:pPr lvl="1"/>
            <a:r>
              <a:rPr lang="en-US" i="1" dirty="0"/>
              <a:t> Problems associated with WWI and Bengal this group a chance to come forward, and wrest control of the party</a:t>
            </a:r>
            <a:endParaRPr lang="en-US" dirty="0"/>
          </a:p>
          <a:p>
            <a:pPr lvl="1"/>
            <a:r>
              <a:rPr lang="en-US" i="1" dirty="0"/>
              <a:t> Thus by 1916, BEFORE Gandhi come to prominence, already a PACT signed between ML and INC, work together, common aim of greater self government.  NEITHER party demands complete independence yet</a:t>
            </a:r>
            <a:endParaRPr lang="en-US" dirty="0"/>
          </a:p>
          <a:p>
            <a:endParaRPr lang="en-US" dirty="0"/>
          </a:p>
        </p:txBody>
      </p:sp>
    </p:spTree>
    <p:extLst>
      <p:ext uri="{BB962C8B-B14F-4D97-AF65-F5344CB8AC3E}">
        <p14:creationId xmlns:p14="http://schemas.microsoft.com/office/powerpoint/2010/main" val="485300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6000"/>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Apparent Contradictions?	</a:t>
            </a:r>
          </a:p>
        </p:txBody>
      </p:sp>
      <p:sp>
        <p:nvSpPr>
          <p:cNvPr id="3" name="Content Placeholder 2"/>
          <p:cNvSpPr>
            <a:spLocks noGrp="1"/>
          </p:cNvSpPr>
          <p:nvPr>
            <p:ph idx="1"/>
          </p:nvPr>
        </p:nvSpPr>
        <p:spPr>
          <a:xfrm>
            <a:off x="457200" y="1199408"/>
            <a:ext cx="8229600" cy="5522026"/>
          </a:xfrm>
        </p:spPr>
        <p:txBody>
          <a:bodyPr>
            <a:normAutofit fontScale="85000" lnSpcReduction="20000"/>
          </a:bodyPr>
          <a:lstStyle/>
          <a:p>
            <a:r>
              <a:rPr lang="en-US" dirty="0"/>
              <a:t>Saint or Politician or Both?</a:t>
            </a:r>
          </a:p>
          <a:p>
            <a:r>
              <a:rPr lang="en-US" dirty="0"/>
              <a:t>Moral, Renouncer, Simplicity, Calls of movements on moral grounds even when close to success, no office even when possible</a:t>
            </a:r>
          </a:p>
          <a:p>
            <a:r>
              <a:rPr lang="en-US" dirty="0"/>
              <a:t>Yet tactically brilliant, careful, meticulous organizer, great fundraiser</a:t>
            </a:r>
          </a:p>
          <a:p>
            <a:r>
              <a:rPr lang="en-US" dirty="0"/>
              <a:t>It is we who make these distinctions, who believe that morality and strategy, or truth and politics (in Gandhi’s language), cannot mix</a:t>
            </a:r>
          </a:p>
          <a:p>
            <a:r>
              <a:rPr lang="en-US" dirty="0"/>
              <a:t>It was because Gandhi  was both a saint and a politician that he was as successful as he was</a:t>
            </a:r>
          </a:p>
          <a:p>
            <a:pPr lvl="1"/>
            <a:r>
              <a:rPr lang="en-US" dirty="0"/>
              <a:t>Gandhi transformed the INC from an elite club to a mass organization</a:t>
            </a:r>
          </a:p>
          <a:p>
            <a:pPr lvl="1"/>
            <a:r>
              <a:rPr lang="en-US" dirty="0"/>
              <a:t>It was his apparent simplicity, his saintliness that really attracted millions to follow his lead</a:t>
            </a:r>
          </a:p>
        </p:txBody>
      </p:sp>
      <p:sp>
        <p:nvSpPr>
          <p:cNvPr id="4" name="TextBox 3"/>
          <p:cNvSpPr txBox="1"/>
          <p:nvPr/>
        </p:nvSpPr>
        <p:spPr>
          <a:xfrm>
            <a:off x="-439387" y="4833257"/>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195770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00260"/>
          </a:xfrm>
        </p:spPr>
        <p:txBody>
          <a:bodyPr/>
          <a:lstStyle/>
          <a:p>
            <a:r>
              <a:rPr lang="en-US" dirty="0"/>
              <a:t>Personality	and Issues</a:t>
            </a:r>
          </a:p>
        </p:txBody>
      </p:sp>
      <p:sp>
        <p:nvSpPr>
          <p:cNvPr id="3" name="Content Placeholder 2"/>
          <p:cNvSpPr>
            <a:spLocks noGrp="1"/>
          </p:cNvSpPr>
          <p:nvPr>
            <p:ph idx="1"/>
          </p:nvPr>
        </p:nvSpPr>
        <p:spPr>
          <a:xfrm>
            <a:off x="457200" y="1200260"/>
            <a:ext cx="8229600" cy="5531626"/>
          </a:xfrm>
          <a:blipFill>
            <a:blip r:embed="rId2">
              <a:alphaModFix amt="35000"/>
            </a:blip>
            <a:stretch>
              <a:fillRect/>
            </a:stretch>
          </a:blipFill>
        </p:spPr>
        <p:txBody>
          <a:bodyPr>
            <a:normAutofit lnSpcReduction="10000"/>
          </a:bodyPr>
          <a:lstStyle/>
          <a:p>
            <a:r>
              <a:rPr lang="en-US" dirty="0"/>
              <a:t>Simplicity of his own lifestyle</a:t>
            </a:r>
          </a:p>
          <a:p>
            <a:r>
              <a:rPr lang="en-US" dirty="0"/>
              <a:t>Never took any office</a:t>
            </a:r>
          </a:p>
          <a:p>
            <a:r>
              <a:rPr lang="en-US" dirty="0"/>
              <a:t>Renunciation of power, position, lifestyle</a:t>
            </a:r>
          </a:p>
          <a:p>
            <a:r>
              <a:rPr lang="en-US" dirty="0"/>
              <a:t>Renouncer had a great appeal in India</a:t>
            </a:r>
          </a:p>
          <a:p>
            <a:r>
              <a:rPr lang="en-US" dirty="0"/>
              <a:t> Great communicator and organizer</a:t>
            </a:r>
          </a:p>
          <a:p>
            <a:r>
              <a:rPr lang="en-US" dirty="0"/>
              <a:t>Issues always non-divisive  (Salt e.g., but also see details of CHAMPARAN </a:t>
            </a:r>
            <a:r>
              <a:rPr lang="en-US" dirty="0" err="1"/>
              <a:t>satyagraha</a:t>
            </a:r>
            <a:r>
              <a:rPr lang="en-US" dirty="0"/>
              <a:t>, his first in India)</a:t>
            </a:r>
          </a:p>
          <a:p>
            <a:r>
              <a:rPr lang="en-US" dirty="0"/>
              <a:t>Role of Rumor, image in minds of peasants as important as what Gandhi himself said or did</a:t>
            </a:r>
          </a:p>
        </p:txBody>
      </p:sp>
    </p:spTree>
    <p:extLst>
      <p:ext uri="{BB962C8B-B14F-4D97-AF65-F5344CB8AC3E}">
        <p14:creationId xmlns:p14="http://schemas.microsoft.com/office/powerpoint/2010/main" val="1558832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6000"/>
            <a:lum/>
          </a:blip>
          <a:srcRect/>
          <a:stretch>
            <a:fillRect l="-13000" r="-1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6068"/>
          </a:xfrm>
        </p:spPr>
        <p:txBody>
          <a:bodyPr/>
          <a:lstStyle/>
          <a:p>
            <a:r>
              <a:rPr lang="en-US" dirty="0"/>
              <a:t>Appropriation (see p. 177-78)</a:t>
            </a:r>
          </a:p>
        </p:txBody>
      </p:sp>
      <p:sp>
        <p:nvSpPr>
          <p:cNvPr id="3" name="Content Placeholder 2"/>
          <p:cNvSpPr>
            <a:spLocks noGrp="1"/>
          </p:cNvSpPr>
          <p:nvPr>
            <p:ph idx="1"/>
          </p:nvPr>
        </p:nvSpPr>
        <p:spPr>
          <a:xfrm>
            <a:off x="457200" y="1199408"/>
            <a:ext cx="8229600" cy="4926755"/>
          </a:xfrm>
        </p:spPr>
        <p:txBody>
          <a:bodyPr>
            <a:normAutofit fontScale="70000" lnSpcReduction="20000"/>
          </a:bodyPr>
          <a:lstStyle/>
          <a:p>
            <a:r>
              <a:rPr lang="en-US" dirty="0"/>
              <a:t>Symbol of righteousness, morality, of someone who stood for “doing the right thing”</a:t>
            </a:r>
          </a:p>
          <a:p>
            <a:r>
              <a:rPr lang="en-US" dirty="0"/>
              <a:t>Research has shown that in many cases common people, the masses, peasants, factory workers, homemakers, often had their own grievances. These were not always grievances against the colonial state, but often against other Indians, richer, more powerful than themselves, whom they saw as their immediate oppressors</a:t>
            </a:r>
          </a:p>
          <a:p>
            <a:r>
              <a:rPr lang="en-US" dirty="0"/>
              <a:t>They APPROPRIATED Gandhi to own actions, read into his message what they wanted to, and often worked in ways that were both supportive of Gandhi, yet against his prescriptions</a:t>
            </a:r>
          </a:p>
          <a:p>
            <a:r>
              <a:rPr lang="en-US" dirty="0"/>
              <a:t>For the INC, the importance of Gandhi lay in that he was able to focus people’s resentments away from conflicts within Indians, and pick up issues which directed the resentment toward the colonial state</a:t>
            </a:r>
          </a:p>
          <a:p>
            <a:r>
              <a:rPr lang="en-US" dirty="0"/>
              <a:t>In this process, his key precepts were of critical importance</a:t>
            </a:r>
            <a:br>
              <a:rPr lang="en-US" dirty="0"/>
            </a:br>
            <a:endParaRPr lang="en-US" dirty="0"/>
          </a:p>
          <a:p>
            <a:endParaRPr lang="en-US" dirty="0"/>
          </a:p>
        </p:txBody>
      </p:sp>
    </p:spTree>
    <p:extLst>
      <p:ext uri="{BB962C8B-B14F-4D97-AF65-F5344CB8AC3E}">
        <p14:creationId xmlns:p14="http://schemas.microsoft.com/office/powerpoint/2010/main" val="976218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95888"/>
          </a:xfrm>
        </p:spPr>
        <p:txBody>
          <a:bodyPr/>
          <a:lstStyle/>
          <a:p>
            <a:r>
              <a:rPr lang="en-US" dirty="0"/>
              <a:t>Key Precepts	</a:t>
            </a:r>
          </a:p>
        </p:txBody>
      </p:sp>
      <p:sp>
        <p:nvSpPr>
          <p:cNvPr id="3" name="Content Placeholder 2"/>
          <p:cNvSpPr>
            <a:spLocks noGrp="1"/>
          </p:cNvSpPr>
          <p:nvPr>
            <p:ph idx="1"/>
          </p:nvPr>
        </p:nvSpPr>
        <p:spPr>
          <a:xfrm>
            <a:off x="-1" y="1095888"/>
            <a:ext cx="9289695" cy="5762112"/>
          </a:xfrm>
          <a:blipFill>
            <a:blip r:embed="rId2">
              <a:alphaModFix amt="35000"/>
            </a:blip>
            <a:stretch>
              <a:fillRect/>
            </a:stretch>
          </a:blipFill>
        </p:spPr>
        <p:txBody>
          <a:bodyPr>
            <a:normAutofit fontScale="77500" lnSpcReduction="20000"/>
          </a:bodyPr>
          <a:lstStyle/>
          <a:p>
            <a:r>
              <a:rPr lang="en-US" dirty="0"/>
              <a:t>Two related concepts: </a:t>
            </a:r>
            <a:r>
              <a:rPr lang="en-US" b="1" dirty="0"/>
              <a:t>AHIMSA</a:t>
            </a:r>
            <a:r>
              <a:rPr lang="en-US" dirty="0"/>
              <a:t> (non violence) and </a:t>
            </a:r>
            <a:r>
              <a:rPr lang="en-US" b="1" dirty="0"/>
              <a:t>SATYAGRAHA</a:t>
            </a:r>
            <a:r>
              <a:rPr lang="en-US" dirty="0"/>
              <a:t> (truth force, or literally, insisting upon the truth)</a:t>
            </a:r>
          </a:p>
          <a:p>
            <a:r>
              <a:rPr lang="en-US" dirty="0"/>
              <a:t>AHIMSA old Indian concept, well developed in Buddhist and Jain thought.  Gandhi who elevates it to a political creed. </a:t>
            </a:r>
          </a:p>
          <a:p>
            <a:pPr lvl="1"/>
            <a:r>
              <a:rPr lang="en-US" dirty="0"/>
              <a:t>all humans search for truth, but no one could ever be sure that they had attained ultimate truth, so sinful to violently impose  one’s </a:t>
            </a:r>
            <a:r>
              <a:rPr lang="en-US" i="1" dirty="0"/>
              <a:t>necessarily partial </a:t>
            </a:r>
            <a:r>
              <a:rPr lang="en-US" dirty="0"/>
              <a:t>truth on other people. Hence AHIMSA. </a:t>
            </a:r>
          </a:p>
          <a:p>
            <a:pPr lvl="1"/>
            <a:r>
              <a:rPr lang="en-US" dirty="0"/>
              <a:t>Non violence not cowardice, or passive-ness, Rather a moral duty to  persuade others of your understanding of truth, hence SATYAGRAHA, the use of non violent means to persuade your opponents of truth</a:t>
            </a:r>
          </a:p>
          <a:p>
            <a:r>
              <a:rPr lang="en-US" dirty="0"/>
              <a:t>Gandhi also developed a </a:t>
            </a:r>
            <a:r>
              <a:rPr lang="en-US" b="1" dirty="0"/>
              <a:t>far reaching critique of modern civilization</a:t>
            </a:r>
            <a:r>
              <a:rPr lang="en-US" dirty="0"/>
              <a:t>, of industrialization, consumerism.  Ideas that he shared  with many late 19th Romantic critics such as Tolstoy, Ruskin, Thoreau, Emerson</a:t>
            </a:r>
            <a:endParaRPr lang="en-US" dirty="0">
              <a:effectLst/>
            </a:endParaRPr>
          </a:p>
          <a:p>
            <a:r>
              <a:rPr lang="en-US" dirty="0"/>
              <a:t>Although these were important moral precepts for Gandhi, they were also tactically important for India in the context of Gandhi’s time </a:t>
            </a:r>
            <a:endParaRPr lang="en-US" dirty="0">
              <a:effectLst/>
            </a:endParaRPr>
          </a:p>
          <a:p>
            <a:endParaRPr lang="en-US" dirty="0"/>
          </a:p>
        </p:txBody>
      </p:sp>
    </p:spTree>
    <p:extLst>
      <p:ext uri="{BB962C8B-B14F-4D97-AF65-F5344CB8AC3E}">
        <p14:creationId xmlns:p14="http://schemas.microsoft.com/office/powerpoint/2010/main" val="27237584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431</TotalTime>
  <Words>1711</Words>
  <Application>Microsoft Office PowerPoint</Application>
  <PresentationFormat>On-screen Show (4:3)</PresentationFormat>
  <Paragraphs>98</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Gandhi and the Transformation of Indian Nationalism</vt:lpstr>
      <vt:lpstr>Background</vt:lpstr>
      <vt:lpstr>The Gandhi we don’t often see!</vt:lpstr>
      <vt:lpstr>Context for Gandhi’s Return </vt:lpstr>
      <vt:lpstr>Context of Nationalist Politics</vt:lpstr>
      <vt:lpstr>Apparent Contradictions? </vt:lpstr>
      <vt:lpstr>Personality and Issues</vt:lpstr>
      <vt:lpstr>Appropriation (see p. 177-78)</vt:lpstr>
      <vt:lpstr>Key Precepts </vt:lpstr>
      <vt:lpstr>Gandhi: Ideas and the Context</vt:lpstr>
      <vt:lpstr>Reputation and Organization</vt:lpstr>
      <vt:lpstr>Controlled Mass Movement </vt:lpstr>
      <vt:lpstr>Overview of Important Movements </vt:lpstr>
      <vt:lpstr>Opposition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Gandhi</dc:title>
  <dc:creator>Sanjay Joshi</dc:creator>
  <cp:lastModifiedBy>Sanjay Joshi</cp:lastModifiedBy>
  <cp:revision>28</cp:revision>
  <dcterms:created xsi:type="dcterms:W3CDTF">2016-03-24T06:40:51Z</dcterms:created>
  <dcterms:modified xsi:type="dcterms:W3CDTF">2019-10-20T23:47:16Z</dcterms:modified>
</cp:coreProperties>
</file>