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90" r:id="rId5"/>
    <p:sldId id="265" r:id="rId6"/>
    <p:sldId id="278" r:id="rId7"/>
    <p:sldId id="279" r:id="rId8"/>
    <p:sldId id="277" r:id="rId9"/>
    <p:sldId id="280" r:id="rId10"/>
    <p:sldId id="282" r:id="rId11"/>
    <p:sldId id="283" r:id="rId12"/>
    <p:sldId id="284" r:id="rId13"/>
    <p:sldId id="291" r:id="rId14"/>
    <p:sldId id="292" r:id="rId15"/>
    <p:sldId id="285" r:id="rId16"/>
    <p:sldId id="287" r:id="rId17"/>
    <p:sldId id="286" r:id="rId18"/>
    <p:sldId id="28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60"/>
  </p:normalViewPr>
  <p:slideViewPr>
    <p:cSldViewPr snapToGrid="0">
      <p:cViewPr varScale="1">
        <p:scale>
          <a:sx n="82" d="100"/>
          <a:sy n="82" d="100"/>
        </p:scale>
        <p:origin x="44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044FD-CD7D-C06C-D65E-6D9A96FB72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8FB044-980F-E8F9-6F0D-995D8A2FE8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001671-4273-4325-4A2D-2D75B5507FB2}"/>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5" name="Footer Placeholder 4">
            <a:extLst>
              <a:ext uri="{FF2B5EF4-FFF2-40B4-BE49-F238E27FC236}">
                <a16:creationId xmlns:a16="http://schemas.microsoft.com/office/drawing/2014/main" id="{5C5DEFCF-672C-2429-BB66-F7FD08CA9B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191FA9-5B64-D298-50B7-5B9AEDB99EA4}"/>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1781330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5FA0-F7FA-BB76-E612-E52644D73A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55AD59-536F-7659-7BD0-2AC04EBE93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ACF9A5-8169-0223-1354-D0BA460B81D6}"/>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5" name="Footer Placeholder 4">
            <a:extLst>
              <a:ext uri="{FF2B5EF4-FFF2-40B4-BE49-F238E27FC236}">
                <a16:creationId xmlns:a16="http://schemas.microsoft.com/office/drawing/2014/main" id="{1F39AF0B-45F8-67BE-AC52-E502D24C99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720D5-660A-7DEC-DCD1-4C072AB44C8C}"/>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1924337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1EC1-A7CC-42B3-CF9F-53E35528AB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CD6C78-B611-DDEC-79BE-C9C54F44B9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4D7DAB-96B5-F132-42AF-4D643BECA68D}"/>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5" name="Footer Placeholder 4">
            <a:extLst>
              <a:ext uri="{FF2B5EF4-FFF2-40B4-BE49-F238E27FC236}">
                <a16:creationId xmlns:a16="http://schemas.microsoft.com/office/drawing/2014/main" id="{D760638F-C6CF-E09F-9634-310270AB4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101BD9-8B36-2633-66E9-9A7DD7CE05F8}"/>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210028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401A6-F816-4D7F-62C9-99C426A8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001E6B-2DD8-82F0-9496-761026B4B2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8E88B8-9C9F-8857-F334-EDE93CD82C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6C634B-B557-3B12-AD06-240BE18EEE1C}"/>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6" name="Footer Placeholder 5">
            <a:extLst>
              <a:ext uri="{FF2B5EF4-FFF2-40B4-BE49-F238E27FC236}">
                <a16:creationId xmlns:a16="http://schemas.microsoft.com/office/drawing/2014/main" id="{52CFF022-ECC2-4395-F7F1-2069C1FB7C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1B1C97-9DE1-CCE8-7401-7280C66A55D1}"/>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941049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9FACE-F11E-8710-7B91-8ACF250601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6E9A28-0FFA-0BF8-F5AF-911E131033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DD462D-B7C1-DDD1-1F5E-A78EA381AB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15A4AE-68C4-47DD-C7B7-06851FFBBC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42E9AD-711E-3F13-0CCF-102B717325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0B004B-C806-D359-5994-3DBFF021341F}"/>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8" name="Footer Placeholder 7">
            <a:extLst>
              <a:ext uri="{FF2B5EF4-FFF2-40B4-BE49-F238E27FC236}">
                <a16:creationId xmlns:a16="http://schemas.microsoft.com/office/drawing/2014/main" id="{385C778A-43A2-30F5-6540-2D0F70C7D9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A16C4F-6210-D384-CF31-03DD26F8EDF4}"/>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916876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6DD2E-3951-F43B-35FE-760338614F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EA1BA7-65FF-4010-8F00-EC72F8E5870B}"/>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4" name="Footer Placeholder 3">
            <a:extLst>
              <a:ext uri="{FF2B5EF4-FFF2-40B4-BE49-F238E27FC236}">
                <a16:creationId xmlns:a16="http://schemas.microsoft.com/office/drawing/2014/main" id="{12F39910-30A4-02B2-CC19-EDAEB6AF2D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81FFB7-C318-B479-86B0-6F01A818AE62}"/>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189438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5D28F9-A314-E9C3-B872-C2632160B19C}"/>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3" name="Footer Placeholder 2">
            <a:extLst>
              <a:ext uri="{FF2B5EF4-FFF2-40B4-BE49-F238E27FC236}">
                <a16:creationId xmlns:a16="http://schemas.microsoft.com/office/drawing/2014/main" id="{51166505-2250-B4DE-FFD7-487A950D5C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D8F06C-AC09-7BB0-4F79-3212D312B756}"/>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4225092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383BB-D6EF-4295-0C0A-FDE44DC8B7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5F3FD1-9038-18C4-0929-AB5F45B145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E5FAA2-0710-7EFA-64C3-049CA4464B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C781F4-D524-B73E-13E7-D3236460BEE1}"/>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6" name="Footer Placeholder 5">
            <a:extLst>
              <a:ext uri="{FF2B5EF4-FFF2-40B4-BE49-F238E27FC236}">
                <a16:creationId xmlns:a16="http://schemas.microsoft.com/office/drawing/2014/main" id="{C73F4AAE-9D86-BCDF-DCD5-BF177FE4F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59E72E-E388-86FC-0461-83BF4D4533F1}"/>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2601977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9BE7-A8D6-9EC7-2568-3F85A2275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D88C14-7787-9263-9773-D611DB755F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C2C535-3713-3ECB-DF6C-8B958F9552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A17FEA-68E6-AC93-E941-0657AD75D835}"/>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6" name="Footer Placeholder 5">
            <a:extLst>
              <a:ext uri="{FF2B5EF4-FFF2-40B4-BE49-F238E27FC236}">
                <a16:creationId xmlns:a16="http://schemas.microsoft.com/office/drawing/2014/main" id="{E7D641C5-7B04-F898-463E-DCD604630A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6575-4403-0F8F-3C53-7C034081B8DC}"/>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420214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5BEBB-AF14-2D16-B616-F2E5B76C2E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FFFE02-156B-C925-C33A-8B0BAC15F7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90D30-2650-8DBA-D9D0-D160CA8D4D04}"/>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5" name="Footer Placeholder 4">
            <a:extLst>
              <a:ext uri="{FF2B5EF4-FFF2-40B4-BE49-F238E27FC236}">
                <a16:creationId xmlns:a16="http://schemas.microsoft.com/office/drawing/2014/main" id="{AFF6D954-261B-7C36-94D9-1EF1C1EEF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CDFAE-5E45-8C67-DC3B-4CF7C4CA4E37}"/>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2013897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904D2-EE36-8753-F3B2-AEFADC168C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A1E5B3-BCC1-629F-03A9-B4FBA608CB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6E225E-1085-C22C-2BB5-34D049D8DD35}"/>
              </a:ext>
            </a:extLst>
          </p:cNvPr>
          <p:cNvSpPr>
            <a:spLocks noGrp="1"/>
          </p:cNvSpPr>
          <p:nvPr>
            <p:ph type="dt" sz="half" idx="10"/>
          </p:nvPr>
        </p:nvSpPr>
        <p:spPr/>
        <p:txBody>
          <a:bodyPr/>
          <a:lstStyle/>
          <a:p>
            <a:fld id="{CBC7FCA8-93D8-43ED-8789-05C6DBDEC734}" type="datetimeFigureOut">
              <a:rPr lang="en-US" smtClean="0"/>
              <a:t>10/1/2026</a:t>
            </a:fld>
            <a:endParaRPr lang="en-US"/>
          </a:p>
        </p:txBody>
      </p:sp>
      <p:sp>
        <p:nvSpPr>
          <p:cNvPr id="5" name="Footer Placeholder 4">
            <a:extLst>
              <a:ext uri="{FF2B5EF4-FFF2-40B4-BE49-F238E27FC236}">
                <a16:creationId xmlns:a16="http://schemas.microsoft.com/office/drawing/2014/main" id="{216E083E-6CB8-7DE6-66E2-E3D67E68F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8E2A1-C1B4-D011-7C5B-160E4DA9344E}"/>
              </a:ext>
            </a:extLst>
          </p:cNvPr>
          <p:cNvSpPr>
            <a:spLocks noGrp="1"/>
          </p:cNvSpPr>
          <p:nvPr>
            <p:ph type="sldNum" sz="quarter" idx="12"/>
          </p:nvPr>
        </p:nvSpPr>
        <p:spPr/>
        <p:txBody>
          <a:bodyPr/>
          <a:lstStyle/>
          <a:p>
            <a:fld id="{F0B9F3D3-B108-4C97-9175-5CB8DC9585CB}" type="slidenum">
              <a:rPr lang="en-US" smtClean="0"/>
              <a:t>‹#›</a:t>
            </a:fld>
            <a:endParaRPr lang="en-US"/>
          </a:p>
        </p:txBody>
      </p:sp>
    </p:spTree>
    <p:extLst>
      <p:ext uri="{BB962C8B-B14F-4D97-AF65-F5344CB8AC3E}">
        <p14:creationId xmlns:p14="http://schemas.microsoft.com/office/powerpoint/2010/main" val="1869503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6F098B8-08D9-4345-8B35-0495FB2682C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3496350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098B8-08D9-4345-8B35-0495FB2682C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616550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F098B8-08D9-4345-8B35-0495FB2682C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4199723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F098B8-08D9-4345-8B35-0495FB2682CA}"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460434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F098B8-08D9-4345-8B35-0495FB2682CA}"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2879681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F098B8-08D9-4345-8B35-0495FB2682CA}"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3424070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098B8-08D9-4345-8B35-0495FB2682CA}"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2440225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F098B8-08D9-4345-8B35-0495FB2682CA}"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2143068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F098B8-08D9-4345-8B35-0495FB2682CA}"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2921848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098B8-08D9-4345-8B35-0495FB2682C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9043665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098B8-08D9-4345-8B35-0495FB2682CA}"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BC0393-11FD-024E-9B02-30E0974CCEEE}" type="slidenum">
              <a:rPr lang="en-US" smtClean="0"/>
              <a:t>‹#›</a:t>
            </a:fld>
            <a:endParaRPr lang="en-US"/>
          </a:p>
        </p:txBody>
      </p:sp>
    </p:spTree>
    <p:extLst>
      <p:ext uri="{BB962C8B-B14F-4D97-AF65-F5344CB8AC3E}">
        <p14:creationId xmlns:p14="http://schemas.microsoft.com/office/powerpoint/2010/main" val="10707383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75449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495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4354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4816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73043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59255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79914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4640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43093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8967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098B8-08D9-4345-8B35-0495FB2682CA}"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BC0393-11FD-024E-9B02-30E0974CCEE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23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6F27C4-3F45-0D40-2D53-DD576CD47D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90BB6C-0EC4-5430-7301-034C29306D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8F8B65-36D8-191F-C7A4-F6622A73C1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C7FCA8-93D8-43ED-8789-05C6DBDEC734}" type="datetimeFigureOut">
              <a:rPr lang="en-US" smtClean="0"/>
              <a:t>10/1/2026</a:t>
            </a:fld>
            <a:endParaRPr lang="en-US"/>
          </a:p>
        </p:txBody>
      </p:sp>
      <p:sp>
        <p:nvSpPr>
          <p:cNvPr id="5" name="Footer Placeholder 4">
            <a:extLst>
              <a:ext uri="{FF2B5EF4-FFF2-40B4-BE49-F238E27FC236}">
                <a16:creationId xmlns:a16="http://schemas.microsoft.com/office/drawing/2014/main" id="{E2BB6707-D053-B084-B51A-2FF9622073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355FFA-71EB-508C-8D54-0A733E8610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B9F3D3-B108-4C97-9175-5CB8DC9585CB}" type="slidenum">
              <a:rPr lang="en-US" smtClean="0"/>
              <a:t>‹#›</a:t>
            </a:fld>
            <a:endParaRPr lang="en-US"/>
          </a:p>
        </p:txBody>
      </p:sp>
    </p:spTree>
    <p:extLst>
      <p:ext uri="{BB962C8B-B14F-4D97-AF65-F5344CB8AC3E}">
        <p14:creationId xmlns:p14="http://schemas.microsoft.com/office/powerpoint/2010/main" val="3211080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098B8-08D9-4345-8B35-0495FB2682CA}" type="datetimeFigureOut">
              <a:rPr lang="en-US" smtClean="0"/>
              <a:t>10/1/2026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C0393-11FD-024E-9B02-30E0974CCEEE}" type="slidenum">
              <a:rPr lang="en-US" smtClean="0"/>
              <a:t>‹#›</a:t>
            </a:fld>
            <a:endParaRPr lang="en-US"/>
          </a:p>
        </p:txBody>
      </p:sp>
    </p:spTree>
    <p:extLst>
      <p:ext uri="{BB962C8B-B14F-4D97-AF65-F5344CB8AC3E}">
        <p14:creationId xmlns:p14="http://schemas.microsoft.com/office/powerpoint/2010/main" val="591073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fld id="{56F098B8-08D9-4345-8B35-0495FB2682CA}" type="datetimeFigureOut">
              <a:rPr lang="en-US" smtClean="0">
                <a:solidFill>
                  <a:prstClr val="black">
                    <a:tint val="75000"/>
                  </a:prstClr>
                </a:solidFill>
              </a:rPr>
              <a:pPr defTabSz="342900"/>
              <a:t>10/1/2026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a:fld id="{E5BC0393-11FD-024E-9B02-30E0974CCEEE}" type="slidenum">
              <a:rPr lang="en-US" smtClean="0">
                <a:solidFill>
                  <a:prstClr val="black">
                    <a:tint val="75000"/>
                  </a:prstClr>
                </a:solidFill>
              </a:rPr>
              <a:pPr defTabSz="342900"/>
              <a:t>‹#›</a:t>
            </a:fld>
            <a:endParaRPr lang="en-US">
              <a:solidFill>
                <a:prstClr val="black">
                  <a:tint val="75000"/>
                </a:prstClr>
              </a:solidFill>
            </a:endParaRPr>
          </a:p>
        </p:txBody>
      </p:sp>
    </p:spTree>
    <p:extLst>
      <p:ext uri="{BB962C8B-B14F-4D97-AF65-F5344CB8AC3E}">
        <p14:creationId xmlns:p14="http://schemas.microsoft.com/office/powerpoint/2010/main" val="3854537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55072-BCB7-C6DE-3364-1DFE81C93895}"/>
              </a:ext>
            </a:extLst>
          </p:cNvPr>
          <p:cNvSpPr>
            <a:spLocks noGrp="1"/>
          </p:cNvSpPr>
          <p:nvPr>
            <p:ph type="ctrTitle"/>
          </p:nvPr>
        </p:nvSpPr>
        <p:spPr/>
        <p:txBody>
          <a:bodyPr/>
          <a:lstStyle/>
          <a:p>
            <a:r>
              <a:rPr lang="en-US" dirty="0"/>
              <a:t>Gender and Nationalism in Colonial India 1850s-1900s</a:t>
            </a:r>
          </a:p>
        </p:txBody>
      </p:sp>
      <p:sp>
        <p:nvSpPr>
          <p:cNvPr id="3" name="Subtitle 2">
            <a:extLst>
              <a:ext uri="{FF2B5EF4-FFF2-40B4-BE49-F238E27FC236}">
                <a16:creationId xmlns:a16="http://schemas.microsoft.com/office/drawing/2014/main" id="{B6721A0D-0ADD-5ADF-B39C-142F588C32D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56872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alphaModFix amt="27000"/>
            </a:blip>
            <a:stretch>
              <a:fillRect/>
            </a:stretch>
          </a:blipFill>
        </p:spPr>
        <p:txBody>
          <a:bodyPr/>
          <a:lstStyle/>
          <a:p>
            <a:r>
              <a:rPr lang="en-US" dirty="0"/>
              <a:t>What is a Nation?</a:t>
            </a:r>
          </a:p>
        </p:txBody>
      </p:sp>
      <p:sp>
        <p:nvSpPr>
          <p:cNvPr id="3" name="Content Placeholder 2"/>
          <p:cNvSpPr>
            <a:spLocks noGrp="1"/>
          </p:cNvSpPr>
          <p:nvPr>
            <p:ph idx="1"/>
          </p:nvPr>
        </p:nvSpPr>
        <p:spPr>
          <a:xfrm>
            <a:off x="1524000" y="1417638"/>
            <a:ext cx="9144000" cy="5440362"/>
          </a:xfrm>
          <a:blipFill>
            <a:blip r:embed="rId2">
              <a:alphaModFix amt="27000"/>
            </a:blip>
            <a:stretch>
              <a:fillRect/>
            </a:stretch>
          </a:blipFill>
        </p:spPr>
        <p:txBody>
          <a:bodyPr/>
          <a:lstStyle/>
          <a:p>
            <a:r>
              <a:rPr lang="en-US" dirty="0"/>
              <a:t>NATIONS are imagined entities, Anderson argues they replaced earlier imagined communities based on religion or dynasties</a:t>
            </a:r>
          </a:p>
          <a:p>
            <a:r>
              <a:rPr lang="en-US" dirty="0"/>
              <a:t>STATES created based on nation-ness only happen in the late 18</a:t>
            </a:r>
            <a:r>
              <a:rPr lang="en-US" baseline="30000" dirty="0"/>
              <a:t>th</a:t>
            </a:r>
            <a:r>
              <a:rPr lang="en-US" dirty="0"/>
              <a:t> C. Think USA “we the people”</a:t>
            </a:r>
          </a:p>
          <a:p>
            <a:r>
              <a:rPr lang="en-US" dirty="0"/>
              <a:t>Imagination of Nations shaped by the class, gender, </a:t>
            </a:r>
            <a:r>
              <a:rPr lang="en-US" dirty="0" err="1"/>
              <a:t>etc</a:t>
            </a:r>
            <a:r>
              <a:rPr lang="en-US" dirty="0"/>
              <a:t> of the imaginers</a:t>
            </a:r>
          </a:p>
          <a:p>
            <a:r>
              <a:rPr lang="en-US" dirty="0"/>
              <a:t>In India, MIDDLE CLASS </a:t>
            </a:r>
            <a:r>
              <a:rPr lang="en-US" b="1" i="1" dirty="0">
                <a:solidFill>
                  <a:schemeClr val="accent3">
                    <a:lumMod val="50000"/>
                  </a:schemeClr>
                </a:solidFill>
              </a:rPr>
              <a:t>men</a:t>
            </a:r>
            <a:r>
              <a:rPr lang="en-US" dirty="0">
                <a:solidFill>
                  <a:srgbClr val="FF0000"/>
                </a:solidFill>
              </a:rPr>
              <a:t> </a:t>
            </a:r>
            <a:r>
              <a:rPr lang="en-US" dirty="0"/>
              <a:t>imagine the nation</a:t>
            </a:r>
          </a:p>
          <a:p>
            <a:r>
              <a:rPr lang="en-US" dirty="0"/>
              <a:t>Thanks to the British, RELIGION becomes an important component in the imagination</a:t>
            </a:r>
          </a:p>
          <a:p>
            <a:pPr marL="0" indent="0">
              <a:buNone/>
            </a:pPr>
            <a:endParaRPr lang="en-US" i="1" dirty="0"/>
          </a:p>
        </p:txBody>
      </p:sp>
    </p:spTree>
    <p:extLst>
      <p:ext uri="{BB962C8B-B14F-4D97-AF65-F5344CB8AC3E}">
        <p14:creationId xmlns:p14="http://schemas.microsoft.com/office/powerpoint/2010/main" val="4039079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8000"/>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857252"/>
            <a:ext cx="8229600" cy="695597"/>
          </a:xfrm>
        </p:spPr>
        <p:txBody>
          <a:bodyPr/>
          <a:lstStyle/>
          <a:p>
            <a:r>
              <a:rPr lang="en-US" dirty="0"/>
              <a:t>Middle Class and Nationalism</a:t>
            </a:r>
          </a:p>
        </p:txBody>
      </p:sp>
      <p:sp>
        <p:nvSpPr>
          <p:cNvPr id="3" name="Content Placeholder 2"/>
          <p:cNvSpPr>
            <a:spLocks noGrp="1"/>
          </p:cNvSpPr>
          <p:nvPr>
            <p:ph idx="1"/>
          </p:nvPr>
        </p:nvSpPr>
        <p:spPr>
          <a:xfrm>
            <a:off x="1621972" y="1552847"/>
            <a:ext cx="8817428" cy="4668659"/>
          </a:xfrm>
        </p:spPr>
        <p:txBody>
          <a:bodyPr>
            <a:normAutofit fontScale="92500" lnSpcReduction="20000"/>
          </a:bodyPr>
          <a:lstStyle/>
          <a:p>
            <a:r>
              <a:rPr lang="en-US" dirty="0"/>
              <a:t>All varieties of Indian nationalisms (and plural is important) were a product of British rule....  Framed in RESPONSE to it, and most often WITHIN its INTELLECTUAL frameworks (</a:t>
            </a:r>
            <a:r>
              <a:rPr lang="en-US" b="1" dirty="0"/>
              <a:t>M&amp;M 131-144</a:t>
            </a:r>
            <a:r>
              <a:rPr lang="en-US" dirty="0"/>
              <a:t>)</a:t>
            </a:r>
            <a:endParaRPr lang="en-US" altLang="zh-CN" dirty="0"/>
          </a:p>
          <a:p>
            <a:r>
              <a:rPr lang="en-US" dirty="0"/>
              <a:t>Use institutions of British rule, press, railways, ASSOCIATIONS </a:t>
            </a:r>
          </a:p>
          <a:p>
            <a:r>
              <a:rPr lang="en-US" dirty="0"/>
              <a:t>Use their VOCABULARY (representation, democracy, self-government) and participate in ELECTIONS  </a:t>
            </a:r>
          </a:p>
          <a:p>
            <a:r>
              <a:rPr lang="en-US" dirty="0"/>
              <a:t>Not </a:t>
            </a:r>
            <a:r>
              <a:rPr lang="en-US" dirty="0" err="1"/>
              <a:t>ANTI-British</a:t>
            </a:r>
            <a:r>
              <a:rPr lang="en-US" dirty="0"/>
              <a:t>.  See themselves as </a:t>
            </a:r>
            <a:r>
              <a:rPr lang="en-US" b="1" dirty="0"/>
              <a:t>mediators</a:t>
            </a:r>
            <a:r>
              <a:rPr lang="en-US" dirty="0"/>
              <a:t>, Indian to British and vice versa</a:t>
            </a:r>
          </a:p>
          <a:p>
            <a:r>
              <a:rPr lang="en-US" dirty="0"/>
              <a:t>What is the result? Ridicule from British.  Kipling </a:t>
            </a:r>
            <a:r>
              <a:rPr lang="en-US" dirty="0" err="1"/>
              <a:t>e,g</a:t>
            </a:r>
            <a:r>
              <a:rPr lang="en-US" dirty="0"/>
              <a:t>., contrasts the western-educated “</a:t>
            </a:r>
            <a:r>
              <a:rPr lang="en-US" dirty="0" err="1"/>
              <a:t>babu</a:t>
            </a:r>
            <a:r>
              <a:rPr lang="en-US" dirty="0"/>
              <a:t>” with “real” Indians. Claims British better represent "real“ ordinary Indians and that western-educated Indians were  the exploiters</a:t>
            </a:r>
          </a:p>
          <a:p>
            <a:r>
              <a:rPr lang="en-US" dirty="0"/>
              <a:t>Also. criticism from WITHIN the middle class, many AMBIGUOUS about a colonially-derived agenda </a:t>
            </a:r>
            <a:r>
              <a:rPr lang="en-US" b="1" dirty="0"/>
              <a:t> (see p. M&amp;M 135-136)</a:t>
            </a:r>
            <a:r>
              <a:rPr lang="en-US" dirty="0"/>
              <a:t> </a:t>
            </a:r>
          </a:p>
          <a:p>
            <a:r>
              <a:rPr lang="en-US" dirty="0"/>
              <a:t>Nationalisms negotiate this ambiguity</a:t>
            </a:r>
          </a:p>
        </p:txBody>
      </p:sp>
    </p:spTree>
    <p:extLst>
      <p:ext uri="{BB962C8B-B14F-4D97-AF65-F5344CB8AC3E}">
        <p14:creationId xmlns:p14="http://schemas.microsoft.com/office/powerpoint/2010/main" val="1010317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l="-13000" r="-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837128"/>
          </a:xfrm>
        </p:spPr>
        <p:txBody>
          <a:bodyPr/>
          <a:lstStyle/>
          <a:p>
            <a:r>
              <a:rPr lang="en-US" dirty="0"/>
              <a:t>Indian Nationalisms</a:t>
            </a:r>
          </a:p>
        </p:txBody>
      </p:sp>
      <p:sp>
        <p:nvSpPr>
          <p:cNvPr id="3" name="Content Placeholder 2"/>
          <p:cNvSpPr>
            <a:spLocks noGrp="1"/>
          </p:cNvSpPr>
          <p:nvPr>
            <p:ph idx="1"/>
          </p:nvPr>
        </p:nvSpPr>
        <p:spPr>
          <a:xfrm>
            <a:off x="1524000" y="837128"/>
            <a:ext cx="9144000" cy="5885644"/>
          </a:xfrm>
        </p:spPr>
        <p:txBody>
          <a:bodyPr>
            <a:normAutofit fontScale="85000" lnSpcReduction="20000"/>
          </a:bodyPr>
          <a:lstStyle/>
          <a:p>
            <a:r>
              <a:rPr lang="en-US" sz="2800" b="1" i="1" dirty="0"/>
              <a:t>Keep in mind that not all ANTI-COLONIALISM is Nationalism and not all Nationalism is Anti Colonial! </a:t>
            </a:r>
            <a:endParaRPr lang="en-US" sz="2800" i="1" dirty="0"/>
          </a:p>
          <a:p>
            <a:pPr marL="0" indent="0">
              <a:buNone/>
            </a:pPr>
            <a:r>
              <a:rPr lang="en-US" dirty="0"/>
              <a:t>Focus on Middle Class Indians &amp; Nationalism</a:t>
            </a:r>
          </a:p>
          <a:p>
            <a:r>
              <a:rPr lang="en-US" dirty="0"/>
              <a:t>Colonial context critical, only BECAUSE of the colonial presence that Indian men felt compelled to redefine traditions or ask for a greater role in public and political affairs of India</a:t>
            </a:r>
          </a:p>
          <a:p>
            <a:r>
              <a:rPr lang="en-US" dirty="0"/>
              <a:t>After India officially became a part of the empire after 1857, Indians and British, were In theory, equal citizens of the empire</a:t>
            </a:r>
          </a:p>
          <a:p>
            <a:r>
              <a:rPr lang="en-US" dirty="0"/>
              <a:t>Through English education, young Indians were learning these ideas in their schools and colleges, imbibing ideas of equality, democracy and freedom, concepts they understood well but found lacking in their own environment.</a:t>
            </a:r>
          </a:p>
          <a:p>
            <a:r>
              <a:rPr lang="en-US" dirty="0"/>
              <a:t>Hence nationalisms, of different varieties</a:t>
            </a:r>
          </a:p>
          <a:p>
            <a:pPr marL="0" indent="0">
              <a:buNone/>
            </a:pPr>
            <a:r>
              <a:rPr lang="en-US" dirty="0"/>
              <a:t>Today, focus on GENDER and CULTURAL NATIONALISM</a:t>
            </a:r>
          </a:p>
        </p:txBody>
      </p:sp>
    </p:spTree>
    <p:extLst>
      <p:ext uri="{BB962C8B-B14F-4D97-AF65-F5344CB8AC3E}">
        <p14:creationId xmlns:p14="http://schemas.microsoft.com/office/powerpoint/2010/main" val="3806463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030310"/>
          </a:xfrm>
        </p:spPr>
        <p:txBody>
          <a:bodyPr>
            <a:normAutofit/>
          </a:bodyPr>
          <a:lstStyle/>
          <a:p>
            <a:r>
              <a:rPr lang="en-US" dirty="0"/>
              <a:t>Why Cultural Nationalism?</a:t>
            </a:r>
          </a:p>
        </p:txBody>
      </p:sp>
      <p:sp>
        <p:nvSpPr>
          <p:cNvPr id="3" name="Content Placeholder 2"/>
          <p:cNvSpPr>
            <a:spLocks noGrp="1"/>
          </p:cNvSpPr>
          <p:nvPr>
            <p:ph idx="1"/>
          </p:nvPr>
        </p:nvSpPr>
        <p:spPr>
          <a:xfrm>
            <a:off x="1981200" y="1197736"/>
            <a:ext cx="8229600" cy="4928428"/>
          </a:xfrm>
        </p:spPr>
        <p:txBody>
          <a:bodyPr>
            <a:normAutofit fontScale="85000" lnSpcReduction="20000"/>
          </a:bodyPr>
          <a:lstStyle/>
          <a:p>
            <a:r>
              <a:rPr lang="en-US" dirty="0"/>
              <a:t>Whether modernizing or traditionalists, whether reforming or  revivalist, most of these were MIDDLE CLASS movements</a:t>
            </a:r>
          </a:p>
          <a:p>
            <a:r>
              <a:rPr lang="en-US" dirty="0"/>
              <a:t>In spheres of activities that Queens Proclamation of 1857 said the British would NOT interfere with.  Customs and Religions.</a:t>
            </a:r>
          </a:p>
          <a:p>
            <a:r>
              <a:rPr lang="en-US" dirty="0"/>
              <a:t>So, the so called </a:t>
            </a:r>
            <a:r>
              <a:rPr lang="en-US" altLang="zh-CN" dirty="0"/>
              <a:t>“middle class” make it their “own” and work on these “inner domains,” where they can:</a:t>
            </a:r>
          </a:p>
          <a:p>
            <a:pPr lvl="1"/>
            <a:r>
              <a:rPr lang="en-US" dirty="0"/>
              <a:t>Exercise authority, that they lack when they go into spheres dominated by British</a:t>
            </a:r>
          </a:p>
          <a:p>
            <a:pPr lvl="1"/>
            <a:r>
              <a:rPr lang="en-US" dirty="0"/>
              <a:t>Respond to the criticism from British and Indians, that they are not “authentically Indian” </a:t>
            </a:r>
          </a:p>
          <a:p>
            <a:pPr lvl="1"/>
            <a:r>
              <a:rPr lang="en-US" dirty="0"/>
              <a:t>Seek to create a stronger </a:t>
            </a:r>
            <a:r>
              <a:rPr lang="en-US" altLang="zh-CN" dirty="0"/>
              <a:t>“nation” by strengthening what they see as its components, social mores and practices</a:t>
            </a:r>
          </a:p>
          <a:p>
            <a:endParaRPr lang="en-US" dirty="0"/>
          </a:p>
        </p:txBody>
      </p:sp>
    </p:spTree>
    <p:extLst>
      <p:ext uri="{BB962C8B-B14F-4D97-AF65-F5344CB8AC3E}">
        <p14:creationId xmlns:p14="http://schemas.microsoft.com/office/powerpoint/2010/main" val="1433587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Cultural Nationalism</a:t>
            </a:r>
          </a:p>
        </p:txBody>
      </p:sp>
      <p:sp>
        <p:nvSpPr>
          <p:cNvPr id="3" name="Content Placeholder 2"/>
          <p:cNvSpPr>
            <a:spLocks noGrp="1"/>
          </p:cNvSpPr>
          <p:nvPr>
            <p:ph idx="1"/>
          </p:nvPr>
        </p:nvSpPr>
        <p:spPr>
          <a:xfrm>
            <a:off x="1652790" y="1171978"/>
            <a:ext cx="9015211" cy="5686022"/>
          </a:xfrm>
        </p:spPr>
        <p:txBody>
          <a:bodyPr>
            <a:normAutofit fontScale="85000" lnSpcReduction="10000"/>
          </a:bodyPr>
          <a:lstStyle/>
          <a:p>
            <a:r>
              <a:rPr lang="en-US" dirty="0"/>
              <a:t>Variety of reform efforts, with middle class leadership sought to INSTRUCT and REFORM Indian society. Details on pp. 137-44</a:t>
            </a:r>
          </a:p>
          <a:p>
            <a:r>
              <a:rPr lang="en-US" dirty="0"/>
              <a:t>Various “</a:t>
            </a:r>
            <a:r>
              <a:rPr lang="en-US" altLang="zh-CN" dirty="0" err="1"/>
              <a:t>sabhas</a:t>
            </a:r>
            <a:r>
              <a:rPr lang="en-US" altLang="zh-CN" dirty="0"/>
              <a:t>”  of castes trying to get ranked “higher” via Census </a:t>
            </a:r>
            <a:r>
              <a:rPr lang="en-US" dirty="0"/>
              <a:t>(see </a:t>
            </a:r>
            <a:r>
              <a:rPr lang="en-US" dirty="0" err="1"/>
              <a:t>pg</a:t>
            </a:r>
            <a:r>
              <a:rPr lang="en-US" dirty="0"/>
              <a:t> 138) </a:t>
            </a:r>
            <a:endParaRPr lang="en-US" altLang="zh-CN" dirty="0"/>
          </a:p>
          <a:p>
            <a:r>
              <a:rPr lang="en-US" altLang="zh-CN" dirty="0" err="1"/>
              <a:t>Jyotiba</a:t>
            </a:r>
            <a:r>
              <a:rPr lang="en-US" altLang="zh-CN" dirty="0"/>
              <a:t> </a:t>
            </a:r>
            <a:r>
              <a:rPr lang="en-US" altLang="zh-CN" dirty="0" err="1"/>
              <a:t>Phule's</a:t>
            </a:r>
            <a:r>
              <a:rPr lang="en-US" altLang="zh-CN" dirty="0"/>
              <a:t> Satya </a:t>
            </a:r>
            <a:r>
              <a:rPr lang="en-US" altLang="zh-CN" dirty="0" err="1"/>
              <a:t>Shodhak</a:t>
            </a:r>
            <a:r>
              <a:rPr lang="en-US" altLang="zh-CN" dirty="0"/>
              <a:t> </a:t>
            </a:r>
            <a:r>
              <a:rPr lang="en-US" altLang="zh-CN" dirty="0" err="1"/>
              <a:t>Samaj</a:t>
            </a:r>
            <a:r>
              <a:rPr lang="en-US" altLang="zh-CN" dirty="0"/>
              <a:t> quite different</a:t>
            </a:r>
            <a:r>
              <a:rPr lang="en-US" dirty="0"/>
              <a:t> ( see p. 141) </a:t>
            </a:r>
            <a:endParaRPr lang="en-US" altLang="zh-CN" dirty="0"/>
          </a:p>
          <a:p>
            <a:r>
              <a:rPr lang="en-US" dirty="0" err="1"/>
              <a:t>Bramho</a:t>
            </a:r>
            <a:r>
              <a:rPr lang="en-US" dirty="0"/>
              <a:t> </a:t>
            </a:r>
            <a:r>
              <a:rPr lang="en-US" dirty="0" err="1"/>
              <a:t>Samaj</a:t>
            </a:r>
            <a:r>
              <a:rPr lang="en-US" dirty="0"/>
              <a:t> (earlier)  now ARYA SAMAJ , (141-42), Sikhs and the KHALSA movement, among Muslims </a:t>
            </a:r>
            <a:r>
              <a:rPr lang="en-US" dirty="0" err="1"/>
              <a:t>Deobandis</a:t>
            </a:r>
            <a:r>
              <a:rPr lang="en-US" dirty="0"/>
              <a:t> (143-44) </a:t>
            </a:r>
          </a:p>
          <a:p>
            <a:r>
              <a:rPr lang="en-US" dirty="0"/>
              <a:t>LANGUAGE issues Hindi Urdu  (and in southern India, TAMIL)</a:t>
            </a:r>
          </a:p>
          <a:p>
            <a:r>
              <a:rPr lang="en-US" b="1" i="1" dirty="0"/>
              <a:t>Note </a:t>
            </a:r>
            <a:r>
              <a:rPr lang="en-US" dirty="0"/>
              <a:t>the extent to which ALL these reforms focus on culture, religion, the family, and particularly, on WOMEN</a:t>
            </a:r>
          </a:p>
        </p:txBody>
      </p:sp>
    </p:spTree>
    <p:extLst>
      <p:ext uri="{BB962C8B-B14F-4D97-AF65-F5344CB8AC3E}">
        <p14:creationId xmlns:p14="http://schemas.microsoft.com/office/powerpoint/2010/main" val="2473492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alphaModFix amt="27000"/>
          </a:blip>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78794"/>
          </a:xfrm>
        </p:spPr>
        <p:txBody>
          <a:bodyPr>
            <a:normAutofit/>
          </a:bodyPr>
          <a:lstStyle/>
          <a:p>
            <a:r>
              <a:rPr lang="en-US" dirty="0"/>
              <a:t>Some points to note</a:t>
            </a:r>
          </a:p>
        </p:txBody>
      </p:sp>
      <p:sp>
        <p:nvSpPr>
          <p:cNvPr id="3" name="Content Placeholder 2"/>
          <p:cNvSpPr>
            <a:spLocks noGrp="1"/>
          </p:cNvSpPr>
          <p:nvPr>
            <p:ph idx="1"/>
          </p:nvPr>
        </p:nvSpPr>
        <p:spPr>
          <a:xfrm>
            <a:off x="1704304" y="862886"/>
            <a:ext cx="8796271" cy="5995114"/>
          </a:xfrm>
          <a:noFill/>
        </p:spPr>
        <p:txBody>
          <a:bodyPr>
            <a:normAutofit fontScale="85000" lnSpcReduction="20000"/>
          </a:bodyPr>
          <a:lstStyle/>
          <a:p>
            <a:r>
              <a:rPr lang="en-US" dirty="0"/>
              <a:t>Although claiming to make “India” or “Bengal” or “Hindus” or “Muslims” or particular castes stronger, middle class cultural nationalists were IMAGINING the nation </a:t>
            </a:r>
            <a:r>
              <a:rPr lang="en-US" i="1" dirty="0"/>
              <a:t>in their own image</a:t>
            </a:r>
          </a:p>
          <a:p>
            <a:r>
              <a:rPr lang="en-US" dirty="0"/>
              <a:t>Whether modernizing or traditionalists, whether reforming or  revivalist, most of these were MIDDLE CLASS movements. To compensate for their INABILITIES in the sphere of politics that they turn to CONTROL and INSTRUCT in everyday domains of people</a:t>
            </a:r>
            <a:r>
              <a:rPr lang="en-US" altLang="zh-CN" dirty="0"/>
              <a:t>’s life</a:t>
            </a:r>
          </a:p>
          <a:p>
            <a:r>
              <a:rPr lang="en-US" dirty="0"/>
              <a:t>Once CULTURAL nationalism enters the sphere of POLITICS (something already been defined in religious terms </a:t>
            </a:r>
            <a:r>
              <a:rPr lang="en-US" b="1" i="1" dirty="0"/>
              <a:t>by the colonial state</a:t>
            </a:r>
            <a:r>
              <a:rPr lang="en-US" dirty="0"/>
              <a:t>) there is a FUNDAMENTAL shift</a:t>
            </a:r>
          </a:p>
          <a:p>
            <a:r>
              <a:rPr lang="en-US" dirty="0"/>
              <a:t>CULTURAL nationalism saw growth of communities (caste or religious) as COMPLEMENTARY </a:t>
            </a:r>
          </a:p>
          <a:p>
            <a:r>
              <a:rPr lang="en-US" dirty="0"/>
              <a:t>Under politics, this gives way to RELIGIOUS nationalism that sees communities in COMPETITION with each other</a:t>
            </a:r>
          </a:p>
          <a:p>
            <a:endParaRPr lang="en-US" dirty="0"/>
          </a:p>
        </p:txBody>
      </p:sp>
    </p:spTree>
    <p:extLst>
      <p:ext uri="{BB962C8B-B14F-4D97-AF65-F5344CB8AC3E}">
        <p14:creationId xmlns:p14="http://schemas.microsoft.com/office/powerpoint/2010/main" val="193872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and Nationalism</a:t>
            </a:r>
          </a:p>
        </p:txBody>
      </p:sp>
      <p:sp>
        <p:nvSpPr>
          <p:cNvPr id="3" name="Content Placeholder 2"/>
          <p:cNvSpPr>
            <a:spLocks noGrp="1"/>
          </p:cNvSpPr>
          <p:nvPr>
            <p:ph idx="1"/>
          </p:nvPr>
        </p:nvSpPr>
        <p:spPr>
          <a:xfrm>
            <a:off x="1524000" y="1091382"/>
            <a:ext cx="9144000" cy="5766618"/>
          </a:xfrm>
        </p:spPr>
        <p:txBody>
          <a:bodyPr>
            <a:normAutofit fontScale="85000" lnSpcReduction="20000"/>
          </a:bodyPr>
          <a:lstStyle/>
          <a:p>
            <a:r>
              <a:rPr lang="en-US" dirty="0"/>
              <a:t>WOMEN become particularly important </a:t>
            </a:r>
            <a:r>
              <a:rPr lang="en-US" i="1" dirty="0"/>
              <a:t>symbols</a:t>
            </a:r>
            <a:r>
              <a:rPr lang="en-US" dirty="0"/>
              <a:t> of cultural nationalist identity</a:t>
            </a:r>
          </a:p>
          <a:p>
            <a:r>
              <a:rPr lang="en-US" dirty="0"/>
              <a:t>WHY?</a:t>
            </a:r>
          </a:p>
          <a:p>
            <a:pPr marL="457200" lvl="1" indent="0">
              <a:buNone/>
            </a:pPr>
            <a:r>
              <a:rPr lang="en-US" dirty="0"/>
              <a:t>1. RESPONSE to British who had claimed western civilization superior because it treated women better. Lot of examples, from SATI to POLYGAMY</a:t>
            </a:r>
          </a:p>
          <a:p>
            <a:pPr lvl="1"/>
            <a:r>
              <a:rPr lang="en-US" dirty="0"/>
              <a:t>Purity of women an OLD “boundary marker”  (for British as much as Indians, between castes and communities and between nations/civilizations)</a:t>
            </a:r>
          </a:p>
          <a:p>
            <a:pPr lvl="1"/>
            <a:r>
              <a:rPr lang="en-US" dirty="0"/>
              <a:t>Part of the “inner domain” of cultural identity still open to nationalist men to control</a:t>
            </a:r>
          </a:p>
          <a:p>
            <a:pPr lvl="1"/>
            <a:r>
              <a:rPr lang="en-US" dirty="0"/>
              <a:t>Until their voices begun to be heard in the 20thC, women were merely the “stage” or “ground” on which male colonists and nationalists debate between and among themselves</a:t>
            </a:r>
          </a:p>
          <a:p>
            <a:pPr marL="457200" lvl="1" indent="0">
              <a:buNone/>
            </a:pPr>
            <a:r>
              <a:rPr lang="en-US" dirty="0"/>
              <a:t>2. Another important reason: </a:t>
            </a:r>
            <a:r>
              <a:rPr lang="en-US" b="1" dirty="0"/>
              <a:t>fear of losing control of women</a:t>
            </a:r>
            <a:r>
              <a:rPr lang="en-US" dirty="0"/>
              <a:t>. New circumstances, travel away from traditional families for work, less control over women and home.  Fear of new ideas. (Banerjee)</a:t>
            </a:r>
          </a:p>
        </p:txBody>
      </p:sp>
    </p:spTree>
    <p:extLst>
      <p:ext uri="{BB962C8B-B14F-4D97-AF65-F5344CB8AC3E}">
        <p14:creationId xmlns:p14="http://schemas.microsoft.com/office/powerpoint/2010/main" val="870816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Recasting Women	</a:t>
            </a:r>
          </a:p>
        </p:txBody>
      </p:sp>
      <p:sp>
        <p:nvSpPr>
          <p:cNvPr id="3" name="Content Placeholder 2"/>
          <p:cNvSpPr>
            <a:spLocks noGrp="1"/>
          </p:cNvSpPr>
          <p:nvPr>
            <p:ph idx="1"/>
          </p:nvPr>
        </p:nvSpPr>
        <p:spPr>
          <a:xfrm>
            <a:off x="1700982" y="1253614"/>
            <a:ext cx="8967019" cy="5309418"/>
          </a:xfrm>
        </p:spPr>
        <p:txBody>
          <a:bodyPr>
            <a:normAutofit lnSpcReduction="10000"/>
          </a:bodyPr>
          <a:lstStyle/>
          <a:p>
            <a:r>
              <a:rPr lang="en-US" dirty="0"/>
              <a:t>Middle class nationalist men, across religious boundaries, sought to create a “new woman”</a:t>
            </a:r>
          </a:p>
          <a:p>
            <a:r>
              <a:rPr lang="en-US" dirty="0"/>
              <a:t>Spurt in the publication of “advice to women” written by men such as </a:t>
            </a:r>
            <a:r>
              <a:rPr lang="en-US" dirty="0" err="1"/>
              <a:t>Thanawi’s</a:t>
            </a:r>
            <a:r>
              <a:rPr lang="en-US" dirty="0"/>
              <a:t> </a:t>
            </a:r>
            <a:r>
              <a:rPr lang="en-US" i="1" dirty="0" err="1"/>
              <a:t>Bishishti</a:t>
            </a:r>
            <a:r>
              <a:rPr lang="en-US" i="1" dirty="0"/>
              <a:t> </a:t>
            </a:r>
            <a:r>
              <a:rPr lang="en-US" i="1" dirty="0" err="1"/>
              <a:t>Zewar</a:t>
            </a:r>
            <a:r>
              <a:rPr lang="en-US" i="1" dirty="0"/>
              <a:t> (146)</a:t>
            </a:r>
            <a:r>
              <a:rPr lang="en-US" dirty="0"/>
              <a:t> or novels e.g., </a:t>
            </a:r>
            <a:r>
              <a:rPr lang="en-US" dirty="0" err="1"/>
              <a:t>Nazir</a:t>
            </a:r>
            <a:r>
              <a:rPr lang="en-US" dirty="0"/>
              <a:t> Ahmad’s </a:t>
            </a:r>
            <a:r>
              <a:rPr lang="en-US" i="1" dirty="0"/>
              <a:t>Bride’s Mirror</a:t>
            </a:r>
            <a:r>
              <a:rPr lang="en-US" dirty="0"/>
              <a:t> </a:t>
            </a:r>
          </a:p>
          <a:p>
            <a:r>
              <a:rPr lang="en-US" dirty="0"/>
              <a:t>These reinforced new ideas of domesticity, education, efficient managing of households.  New word, “</a:t>
            </a:r>
            <a:r>
              <a:rPr lang="en-US" dirty="0" err="1"/>
              <a:t>grihalakshmi</a:t>
            </a:r>
            <a:r>
              <a:rPr lang="en-US" dirty="0"/>
              <a:t>” (goddess of the home)</a:t>
            </a:r>
          </a:p>
          <a:p>
            <a:r>
              <a:rPr lang="en-US" dirty="0"/>
              <a:t>A clear CLASS element to this project too, as they sought to draw clear boundaries between “middle class” and lower class women</a:t>
            </a:r>
          </a:p>
        </p:txBody>
      </p:sp>
    </p:spTree>
    <p:extLst>
      <p:ext uri="{BB962C8B-B14F-4D97-AF65-F5344CB8AC3E}">
        <p14:creationId xmlns:p14="http://schemas.microsoft.com/office/powerpoint/2010/main" val="1200319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t="-88000" b="-8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78976"/>
          </a:xfrm>
        </p:spPr>
        <p:txBody>
          <a:bodyPr>
            <a:normAutofit fontScale="90000"/>
          </a:bodyPr>
          <a:lstStyle/>
          <a:p>
            <a:r>
              <a:rPr lang="en-US" dirty="0"/>
              <a:t>Sumanta Banerjee and </a:t>
            </a:r>
            <a:r>
              <a:rPr lang="en-US" i="1" dirty="0" err="1"/>
              <a:t>Bhadramahila</a:t>
            </a:r>
            <a:r>
              <a:rPr lang="en-US" i="1" dirty="0"/>
              <a:t> </a:t>
            </a:r>
            <a:r>
              <a:rPr lang="en-US" dirty="0"/>
              <a:t>(respectable woman)</a:t>
            </a:r>
            <a:endParaRPr lang="en-US" i="1" dirty="0"/>
          </a:p>
        </p:txBody>
      </p:sp>
      <p:sp>
        <p:nvSpPr>
          <p:cNvPr id="3" name="Content Placeholder 2"/>
          <p:cNvSpPr>
            <a:spLocks noGrp="1"/>
          </p:cNvSpPr>
          <p:nvPr>
            <p:ph idx="1"/>
          </p:nvPr>
        </p:nvSpPr>
        <p:spPr>
          <a:xfrm>
            <a:off x="1524000" y="1253614"/>
            <a:ext cx="9144000" cy="5604386"/>
          </a:xfrm>
        </p:spPr>
        <p:txBody>
          <a:bodyPr>
            <a:normAutofit fontScale="77500" lnSpcReduction="20000"/>
          </a:bodyPr>
          <a:lstStyle/>
          <a:p>
            <a:r>
              <a:rPr lang="en-US" dirty="0"/>
              <a:t>Secluded upper caste Hindu women (ee </a:t>
            </a:r>
            <a:r>
              <a:rPr lang="en-US" i="1" dirty="0"/>
              <a:t>Ghare Baire) </a:t>
            </a:r>
            <a:r>
              <a:rPr lang="en-US" dirty="0"/>
              <a:t>entertained &amp; served by lower class women (financially </a:t>
            </a:r>
            <a:r>
              <a:rPr lang="en-US" dirty="0" err="1"/>
              <a:t>indep</a:t>
            </a:r>
            <a:r>
              <a:rPr lang="en-US" dirty="0"/>
              <a:t>.)</a:t>
            </a:r>
            <a:endParaRPr lang="en-US" i="1" dirty="0"/>
          </a:p>
          <a:p>
            <a:r>
              <a:rPr lang="en-US" dirty="0"/>
              <a:t>Reformist sensibility drawn from Victorian morality</a:t>
            </a:r>
          </a:p>
          <a:p>
            <a:r>
              <a:rPr lang="en-US" dirty="0"/>
              <a:t>Men (</a:t>
            </a:r>
            <a:r>
              <a:rPr lang="en-US" i="1" dirty="0" err="1"/>
              <a:t>bhadralok</a:t>
            </a:r>
            <a:r>
              <a:rPr lang="en-US" i="1" dirty="0"/>
              <a:t>)</a:t>
            </a:r>
            <a:r>
              <a:rPr lang="en-US" dirty="0"/>
              <a:t> fear lower class women’s uninhibited EXPRESSION and critique of patriarchy</a:t>
            </a:r>
          </a:p>
          <a:p>
            <a:r>
              <a:rPr lang="en-US" dirty="0"/>
              <a:t>Lower class women earlier not marginal, publish poetry, rival men</a:t>
            </a:r>
          </a:p>
          <a:p>
            <a:r>
              <a:rPr lang="en-US" dirty="0"/>
              <a:t>Their poetry relevant to everyday </a:t>
            </a:r>
            <a:r>
              <a:rPr lang="en-US" dirty="0" err="1"/>
              <a:t>life,“god</a:t>
            </a:r>
            <a:r>
              <a:rPr lang="en-US" dirty="0"/>
              <a:t> of love like tax collector” (137)  not middle class concerns e.g. sati (145)</a:t>
            </a:r>
          </a:p>
          <a:p>
            <a:r>
              <a:rPr lang="en-US" dirty="0"/>
              <a:t>19</a:t>
            </a:r>
            <a:r>
              <a:rPr lang="en-US" baseline="30000" dirty="0"/>
              <a:t>th</a:t>
            </a:r>
            <a:r>
              <a:rPr lang="en-US" dirty="0"/>
              <a:t> C </a:t>
            </a:r>
            <a:r>
              <a:rPr lang="en-US" i="1" dirty="0" err="1"/>
              <a:t>bhadralok</a:t>
            </a:r>
            <a:r>
              <a:rPr lang="en-US" dirty="0"/>
              <a:t> reformism marginalize lower class (151), sanitize their songs (compare p. 137 &amp;158) educate own women</a:t>
            </a:r>
          </a:p>
          <a:p>
            <a:r>
              <a:rPr lang="en-US" dirty="0"/>
              <a:t>Produce a “refined, reorganized, recast” (163-64) sensibility that became the new norm, internalized by the  </a:t>
            </a:r>
            <a:r>
              <a:rPr lang="en-US" i="1" dirty="0" err="1"/>
              <a:t>bhadramahila</a:t>
            </a:r>
            <a:r>
              <a:rPr lang="en-US" i="1" dirty="0"/>
              <a:t> (165)</a:t>
            </a:r>
          </a:p>
        </p:txBody>
      </p:sp>
    </p:spTree>
    <p:extLst>
      <p:ext uri="{BB962C8B-B14F-4D97-AF65-F5344CB8AC3E}">
        <p14:creationId xmlns:p14="http://schemas.microsoft.com/office/powerpoint/2010/main" val="927169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69000" b="-6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55B3F-1841-D074-AEC9-1245794246CD}"/>
              </a:ext>
            </a:extLst>
          </p:cNvPr>
          <p:cNvSpPr>
            <a:spLocks noGrp="1"/>
          </p:cNvSpPr>
          <p:nvPr>
            <p:ph type="title"/>
          </p:nvPr>
        </p:nvSpPr>
        <p:spPr/>
        <p:txBody>
          <a:bodyPr>
            <a:normAutofit/>
          </a:bodyPr>
          <a:lstStyle/>
          <a:p>
            <a:r>
              <a:rPr lang="en-US" i="1" dirty="0"/>
              <a:t>Ghare Baire</a:t>
            </a:r>
            <a:r>
              <a:rPr lang="en-US" dirty="0"/>
              <a:t> (English Title </a:t>
            </a:r>
            <a:r>
              <a:rPr lang="en-US" i="1" dirty="0"/>
              <a:t>Home and the World) </a:t>
            </a:r>
            <a:endParaRPr lang="en-US" dirty="0"/>
          </a:p>
        </p:txBody>
      </p:sp>
      <p:sp>
        <p:nvSpPr>
          <p:cNvPr id="3" name="Content Placeholder 2">
            <a:extLst>
              <a:ext uri="{FF2B5EF4-FFF2-40B4-BE49-F238E27FC236}">
                <a16:creationId xmlns:a16="http://schemas.microsoft.com/office/drawing/2014/main" id="{D16A7D0F-5AD6-8E66-5D8F-44D880145E1D}"/>
              </a:ext>
            </a:extLst>
          </p:cNvPr>
          <p:cNvSpPr>
            <a:spLocks noGrp="1"/>
          </p:cNvSpPr>
          <p:nvPr>
            <p:ph idx="1"/>
          </p:nvPr>
        </p:nvSpPr>
        <p:spPr>
          <a:xfrm>
            <a:off x="357809" y="1258957"/>
            <a:ext cx="11224591" cy="5446643"/>
          </a:xfrm>
        </p:spPr>
        <p:txBody>
          <a:bodyPr>
            <a:normAutofit/>
          </a:bodyPr>
          <a:lstStyle/>
          <a:p>
            <a:r>
              <a:rPr lang="en-US" b="0" i="0" u="none" strike="noStrike" baseline="0" dirty="0"/>
              <a:t>Based on a novel by </a:t>
            </a:r>
            <a:r>
              <a:rPr lang="en-US" dirty="0"/>
              <a:t>N</a:t>
            </a:r>
            <a:r>
              <a:rPr lang="en-US" b="0" i="0" u="none" strike="noStrike" baseline="0" dirty="0"/>
              <a:t>obel-laureate, Rabindranath TAGORE</a:t>
            </a:r>
          </a:p>
          <a:p>
            <a:r>
              <a:rPr lang="en-US" b="0" i="0" u="none" strike="noStrike" baseline="0" dirty="0"/>
              <a:t>The novel and film set in BENGAL ca. 1905-1908 during the SWADESHI movement (M&amp;M 155-162)</a:t>
            </a:r>
          </a:p>
          <a:p>
            <a:r>
              <a:rPr lang="en-US" b="0" i="0" u="none" strike="noStrike" baseline="0" dirty="0"/>
              <a:t>This movement was launched in protest </a:t>
            </a:r>
            <a:r>
              <a:rPr lang="en-US" b="1" i="0" u="none" strike="noStrike" baseline="0" dirty="0"/>
              <a:t>against the partition of Bengal in 1905 </a:t>
            </a:r>
            <a:r>
              <a:rPr lang="en-US" b="0" i="0" u="none" strike="noStrike" baseline="0" dirty="0"/>
              <a:t>and is the first time we see elite nationalists reach out to a “mass” audience.  </a:t>
            </a:r>
          </a:p>
          <a:p>
            <a:r>
              <a:rPr lang="en-US" b="0" i="0" u="none" strike="noStrike" baseline="0" dirty="0"/>
              <a:t>It also reveals some of the differences between moderate and extremist members of the Indian National Congress</a:t>
            </a:r>
          </a:p>
          <a:p>
            <a:r>
              <a:rPr kumimoji="0" lang="en-US" b="0" i="0" u="none" strike="noStrike" kern="1200" cap="none" spc="0" normalizeH="0" baseline="0" noProof="0" dirty="0">
                <a:ln>
                  <a:noFill/>
                </a:ln>
                <a:solidFill>
                  <a:prstClr val="black"/>
                </a:solidFill>
                <a:effectLst/>
                <a:uLnTx/>
                <a:uFillTx/>
                <a:latin typeface="Calibri"/>
                <a:ea typeface="+mn-ea"/>
                <a:cs typeface="+mn-cs"/>
              </a:rPr>
              <a:t>The film is directed by SATYAJIT RAY, an internationally respected film maker.</a:t>
            </a:r>
            <a:endParaRPr lang="en-US" b="0" i="0" u="none" strike="noStrike" baseline="0" dirty="0"/>
          </a:p>
          <a:p>
            <a:endParaRPr lang="en-US" dirty="0"/>
          </a:p>
        </p:txBody>
      </p:sp>
    </p:spTree>
    <p:extLst>
      <p:ext uri="{BB962C8B-B14F-4D97-AF65-F5344CB8AC3E}">
        <p14:creationId xmlns:p14="http://schemas.microsoft.com/office/powerpoint/2010/main" val="1593396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t="-23000" b="-2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62EDB-83C5-8322-B372-302DD60B3D8B}"/>
              </a:ext>
            </a:extLst>
          </p:cNvPr>
          <p:cNvSpPr>
            <a:spLocks noGrp="1"/>
          </p:cNvSpPr>
          <p:nvPr>
            <p:ph type="title"/>
          </p:nvPr>
        </p:nvSpPr>
        <p:spPr>
          <a:xfrm>
            <a:off x="609600" y="274638"/>
            <a:ext cx="10972800" cy="891553"/>
          </a:xfrm>
        </p:spPr>
        <p:txBody>
          <a:bodyPr/>
          <a:lstStyle/>
          <a:p>
            <a:r>
              <a:rPr lang="en-US" dirty="0"/>
              <a:t>Characters and Positions</a:t>
            </a:r>
          </a:p>
        </p:txBody>
      </p:sp>
      <p:sp>
        <p:nvSpPr>
          <p:cNvPr id="3" name="Content Placeholder 2">
            <a:extLst>
              <a:ext uri="{FF2B5EF4-FFF2-40B4-BE49-F238E27FC236}">
                <a16:creationId xmlns:a16="http://schemas.microsoft.com/office/drawing/2014/main" id="{B81C04BB-61D7-467B-5C76-3EE3FB77B332}"/>
              </a:ext>
            </a:extLst>
          </p:cNvPr>
          <p:cNvSpPr>
            <a:spLocks noGrp="1"/>
          </p:cNvSpPr>
          <p:nvPr>
            <p:ph idx="1"/>
          </p:nvPr>
        </p:nvSpPr>
        <p:spPr>
          <a:xfrm>
            <a:off x="185530" y="1166191"/>
            <a:ext cx="12006470" cy="5691810"/>
          </a:xfrm>
        </p:spPr>
        <p:txBody>
          <a:bodyPr>
            <a:normAutofit fontScale="77500" lnSpcReduction="20000"/>
          </a:bodyPr>
          <a:lstStyle/>
          <a:p>
            <a:r>
              <a:rPr lang="en-US" sz="3800" b="0" i="0" u="none" strike="noStrike" baseline="0" dirty="0"/>
              <a:t>NIKHIL, a benevolent landlord (</a:t>
            </a:r>
            <a:r>
              <a:rPr lang="en-US" sz="3800" b="0" i="1" u="none" strike="noStrike" baseline="0" dirty="0"/>
              <a:t>zamindar</a:t>
            </a:r>
            <a:r>
              <a:rPr lang="en-US" sz="3800" b="0" i="0" u="none" strike="noStrike" baseline="0" dirty="0"/>
              <a:t>) and an “improving” husband (NOT like the patriarch Banerjee discusses who were a generation before)</a:t>
            </a:r>
          </a:p>
          <a:p>
            <a:r>
              <a:rPr lang="en-US" sz="3800" b="0" i="0" u="none" strike="noStrike" baseline="0" dirty="0"/>
              <a:t>Nikhil wants his wife BIMALA to transcend conventional restrictions imposed on upper class women at that time (see Banerjee)</a:t>
            </a:r>
          </a:p>
          <a:p>
            <a:r>
              <a:rPr lang="en-US" sz="3800" b="0" i="0" u="none" strike="noStrike" baseline="0" dirty="0"/>
              <a:t>SANDIP is Nikhil’s friend, and an “extremist” nationalist who wants to impose the nationalist agenda of “Swadeshi” and “Boycott” throughout the province</a:t>
            </a:r>
          </a:p>
          <a:p>
            <a:r>
              <a:rPr lang="en-US" sz="3800" b="0" i="0" u="none" strike="noStrike" baseline="0" dirty="0"/>
              <a:t>Sandip’s presence disrupts Nikhil’s “home” when Bimala is attracted to the dashing Sandip and his radical ideas – so different to the measured approach of her husband  </a:t>
            </a:r>
          </a:p>
          <a:p>
            <a:r>
              <a:rPr lang="en-US" sz="3800" b="0" i="0" u="none" strike="noStrike" baseline="0" dirty="0"/>
              <a:t>Sandip also succeeds in upsetting Nikhil’s  “world” where his activities create a riot between the predominantly Muslim peasants and traders who do not wish to adopt “Swadeshi,” and Hindu nationalists who are determined to impose their credo on people for the “larger good” of the nation.   </a:t>
            </a:r>
          </a:p>
          <a:p>
            <a:endParaRPr lang="en-US" dirty="0"/>
          </a:p>
        </p:txBody>
      </p:sp>
    </p:spTree>
    <p:extLst>
      <p:ext uri="{BB962C8B-B14F-4D97-AF65-F5344CB8AC3E}">
        <p14:creationId xmlns:p14="http://schemas.microsoft.com/office/powerpoint/2010/main" val="4177332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8000"/>
            <a:lum/>
          </a:blip>
          <a:srcRect/>
          <a:stretch>
            <a:fillRect t="-60000" b="-6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Women Speak Back</a:t>
            </a:r>
          </a:p>
        </p:txBody>
      </p:sp>
      <p:sp>
        <p:nvSpPr>
          <p:cNvPr id="3" name="Content Placeholder 2"/>
          <p:cNvSpPr>
            <a:spLocks noGrp="1"/>
          </p:cNvSpPr>
          <p:nvPr>
            <p:ph idx="1"/>
          </p:nvPr>
        </p:nvSpPr>
        <p:spPr>
          <a:xfrm>
            <a:off x="1524000" y="1165124"/>
            <a:ext cx="8967019" cy="5471650"/>
          </a:xfrm>
        </p:spPr>
        <p:txBody>
          <a:bodyPr/>
          <a:lstStyle/>
          <a:p>
            <a:r>
              <a:rPr lang="en-US" dirty="0"/>
              <a:t>Women did not simply look to men for leadership</a:t>
            </a:r>
          </a:p>
          <a:p>
            <a:r>
              <a:rPr lang="en-US" dirty="0" err="1"/>
              <a:t>Ramabai</a:t>
            </a:r>
            <a:r>
              <a:rPr lang="en-US" dirty="0"/>
              <a:t>, Begum of Bhopal, among others (M&amp;M, 148)</a:t>
            </a:r>
          </a:p>
          <a:p>
            <a:r>
              <a:rPr lang="en-US" dirty="0"/>
              <a:t>In 1905 (note date)  a Bengali Muslim, ROKEYA SAKHAWAT HOSSAIN, publishes “</a:t>
            </a:r>
            <a:r>
              <a:rPr lang="en-US" i="1" dirty="0"/>
              <a:t>Sultana’s Dream”</a:t>
            </a:r>
            <a:r>
              <a:rPr lang="en-US" dirty="0"/>
              <a:t> a scathing (sci-fi) satire on gender relations of her time</a:t>
            </a:r>
          </a:p>
          <a:p>
            <a:r>
              <a:rPr lang="en-US" dirty="0"/>
              <a:t>A particularly sharp attack on the practice of (and justifications for) female seclusion</a:t>
            </a:r>
          </a:p>
          <a:p>
            <a:endParaRPr lang="en-US" dirty="0"/>
          </a:p>
        </p:txBody>
      </p:sp>
    </p:spTree>
    <p:extLst>
      <p:ext uri="{BB962C8B-B14F-4D97-AF65-F5344CB8AC3E}">
        <p14:creationId xmlns:p14="http://schemas.microsoft.com/office/powerpoint/2010/main" val="1403530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8000"/>
            <a:lum/>
          </a:blip>
          <a:srcRect/>
          <a:stretch>
            <a:fillRect t="-12000" b="-7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SULTANA’S DREAM (SD)</a:t>
            </a:r>
          </a:p>
        </p:txBody>
      </p:sp>
      <p:sp>
        <p:nvSpPr>
          <p:cNvPr id="3" name="Content Placeholder 2"/>
          <p:cNvSpPr>
            <a:spLocks noGrp="1"/>
          </p:cNvSpPr>
          <p:nvPr>
            <p:ph idx="1"/>
          </p:nvPr>
        </p:nvSpPr>
        <p:spPr/>
        <p:txBody>
          <a:bodyPr>
            <a:normAutofit fontScale="92500"/>
          </a:bodyPr>
          <a:lstStyle/>
          <a:p>
            <a:r>
              <a:rPr lang="en-US" dirty="0"/>
              <a:t>1905, </a:t>
            </a:r>
            <a:r>
              <a:rPr lang="en-US" b="1" dirty="0">
                <a:highlight>
                  <a:srgbClr val="FFFF00"/>
                </a:highlight>
              </a:rPr>
              <a:t>predates by a decade </a:t>
            </a:r>
            <a:r>
              <a:rPr lang="en-US" dirty="0"/>
              <a:t>Charlotte Gilman Perkins’ HERLAND (1915), both science-fiction satires on gender relations.</a:t>
            </a:r>
          </a:p>
          <a:p>
            <a:r>
              <a:rPr lang="en-US" dirty="0"/>
              <a:t>SD a sharp critique of the practice of seclusion of women (</a:t>
            </a:r>
            <a:r>
              <a:rPr lang="en-US" dirty="0" err="1"/>
              <a:t>andarmahal</a:t>
            </a:r>
            <a:r>
              <a:rPr lang="en-US" dirty="0"/>
              <a:t>) by men</a:t>
            </a:r>
          </a:p>
          <a:p>
            <a:r>
              <a:rPr lang="en-US" dirty="0"/>
              <a:t>Modernity and Science absolute goods. No sense that these could be oppressive</a:t>
            </a:r>
          </a:p>
          <a:p>
            <a:r>
              <a:rPr lang="en-US" dirty="0"/>
              <a:t>Only concerned with lives of elite women.  No working class women. Gentrified leisure e.g. embroidery. No place for the earthy, ribald, sexually suggestive world Banerjee describe in Ladyland!</a:t>
            </a:r>
          </a:p>
          <a:p>
            <a:endParaRPr lang="en-US" dirty="0"/>
          </a:p>
        </p:txBody>
      </p:sp>
    </p:spTree>
    <p:extLst>
      <p:ext uri="{BB962C8B-B14F-4D97-AF65-F5344CB8AC3E}">
        <p14:creationId xmlns:p14="http://schemas.microsoft.com/office/powerpoint/2010/main" val="1052531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Class and Nation</a:t>
            </a:r>
          </a:p>
        </p:txBody>
      </p:sp>
      <p:sp>
        <p:nvSpPr>
          <p:cNvPr id="3" name="Content Placeholder 2"/>
          <p:cNvSpPr>
            <a:spLocks noGrp="1"/>
          </p:cNvSpPr>
          <p:nvPr>
            <p:ph idx="1"/>
          </p:nvPr>
        </p:nvSpPr>
        <p:spPr>
          <a:xfrm>
            <a:off x="1524000" y="1179872"/>
            <a:ext cx="9040761" cy="5678129"/>
          </a:xfrm>
        </p:spPr>
        <p:txBody>
          <a:bodyPr>
            <a:normAutofit fontScale="92500"/>
          </a:bodyPr>
          <a:lstStyle/>
          <a:p>
            <a:r>
              <a:rPr lang="en-US" dirty="0"/>
              <a:t>Banerjee showed education allowed women to express their opinions, but in ways </a:t>
            </a:r>
            <a:r>
              <a:rPr lang="en-US" b="1" dirty="0"/>
              <a:t>circumscribed </a:t>
            </a:r>
            <a:r>
              <a:rPr lang="en-US" dirty="0"/>
              <a:t>by </a:t>
            </a:r>
            <a:r>
              <a:rPr lang="en-US" i="1" dirty="0"/>
              <a:t>bhadralok </a:t>
            </a:r>
            <a:r>
              <a:rPr lang="en-US" dirty="0"/>
              <a:t>ideals, even when describing women’s plight, their language was not coarse, but sentimental</a:t>
            </a:r>
          </a:p>
          <a:p>
            <a:r>
              <a:rPr lang="en-US" dirty="0"/>
              <a:t>Sultana’s Dream mounts sharp critique, but</a:t>
            </a:r>
          </a:p>
          <a:p>
            <a:pPr lvl="1"/>
            <a:r>
              <a:rPr lang="en-US" dirty="0"/>
              <a:t>Concerns only with upper class women :“LADY-land”, embroidery, gardens, etc.  Very far from concerns of the lower class women Bannerjee described</a:t>
            </a:r>
          </a:p>
          <a:p>
            <a:pPr lvl="1"/>
            <a:r>
              <a:rPr lang="en-US" dirty="0"/>
              <a:t>No place for earthy, ribald, sexuality in </a:t>
            </a:r>
            <a:r>
              <a:rPr lang="en-US" dirty="0" err="1"/>
              <a:t>Ladyland</a:t>
            </a:r>
            <a:r>
              <a:rPr lang="en-US" dirty="0"/>
              <a:t>!</a:t>
            </a:r>
          </a:p>
          <a:p>
            <a:pPr lvl="1"/>
            <a:r>
              <a:rPr lang="en-US" dirty="0"/>
              <a:t>Modernity, science, education are the tools through which the women of </a:t>
            </a:r>
            <a:r>
              <a:rPr lang="en-US" dirty="0" err="1"/>
              <a:t>Ladyland</a:t>
            </a:r>
            <a:r>
              <a:rPr lang="en-US" dirty="0"/>
              <a:t> secure control</a:t>
            </a:r>
          </a:p>
          <a:p>
            <a:pPr lvl="0"/>
            <a:r>
              <a:rPr lang="en-US" sz="3000" dirty="0">
                <a:solidFill>
                  <a:prstClr val="black"/>
                </a:solidFill>
              </a:rPr>
              <a:t>Was Sultana’s Dream a </a:t>
            </a:r>
            <a:r>
              <a:rPr lang="en-US" sz="3000" i="1" dirty="0" err="1">
                <a:solidFill>
                  <a:prstClr val="black"/>
                </a:solidFill>
              </a:rPr>
              <a:t>bhadramahila</a:t>
            </a:r>
            <a:r>
              <a:rPr lang="en-US" sz="3000" dirty="0">
                <a:solidFill>
                  <a:prstClr val="black"/>
                </a:solidFill>
              </a:rPr>
              <a:t> text?</a:t>
            </a:r>
          </a:p>
          <a:p>
            <a:pPr marL="457200" lvl="1" indent="0">
              <a:buNone/>
            </a:pPr>
            <a:endParaRPr lang="en-US" dirty="0"/>
          </a:p>
          <a:p>
            <a:endParaRPr lang="en-US" dirty="0"/>
          </a:p>
        </p:txBody>
      </p:sp>
    </p:spTree>
    <p:extLst>
      <p:ext uri="{BB962C8B-B14F-4D97-AF65-F5344CB8AC3E}">
        <p14:creationId xmlns:p14="http://schemas.microsoft.com/office/powerpoint/2010/main" val="1628438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Masculinity </a:t>
            </a:r>
            <a:r>
              <a:rPr lang="en-US"/>
              <a:t>and Nationalism</a:t>
            </a:r>
            <a:r>
              <a:rPr lang="en-US" dirty="0"/>
              <a:t>	</a:t>
            </a:r>
          </a:p>
        </p:txBody>
      </p:sp>
      <p:sp>
        <p:nvSpPr>
          <p:cNvPr id="3" name="Content Placeholder 2"/>
          <p:cNvSpPr>
            <a:spLocks noGrp="1"/>
          </p:cNvSpPr>
          <p:nvPr>
            <p:ph idx="1"/>
          </p:nvPr>
        </p:nvSpPr>
        <p:spPr>
          <a:xfrm>
            <a:off x="1617406" y="1417639"/>
            <a:ext cx="8952271" cy="5169975"/>
          </a:xfrm>
        </p:spPr>
        <p:txBody>
          <a:bodyPr>
            <a:normAutofit fontScale="92500" lnSpcReduction="20000"/>
          </a:bodyPr>
          <a:lstStyle/>
          <a:p>
            <a:r>
              <a:rPr lang="en-US" dirty="0"/>
              <a:t>GENDER not just about women, but also new ways of expressing MASCULINITY. </a:t>
            </a:r>
          </a:p>
          <a:p>
            <a:r>
              <a:rPr lang="en-US" dirty="0"/>
              <a:t>CULTURAL NATIONALISM very much a MALE project.  In as much as trying to recast, reform, reshape women, also new ways of expressing ideas about masculinity</a:t>
            </a:r>
          </a:p>
          <a:p>
            <a:r>
              <a:rPr lang="en-US" dirty="0"/>
              <a:t>Colonial stereotype of “effeminate Bengali men”</a:t>
            </a:r>
          </a:p>
          <a:p>
            <a:r>
              <a:rPr lang="en-US" dirty="0"/>
              <a:t>Smarting under that, seek to overcome</a:t>
            </a:r>
          </a:p>
          <a:p>
            <a:r>
              <a:rPr lang="en-US" dirty="0"/>
              <a:t>For many, emphasis on physical culture, on gyms, on learning how to ride, to shoot, and for a small fraction, led to violent acts, </a:t>
            </a:r>
            <a:r>
              <a:rPr lang="en-US" dirty="0" err="1"/>
              <a:t>esp</a:t>
            </a:r>
            <a:r>
              <a:rPr lang="en-US" dirty="0"/>
              <a:t> post 1905, partition of Bengal (see below)</a:t>
            </a:r>
          </a:p>
          <a:p>
            <a:endParaRPr lang="en-US" dirty="0"/>
          </a:p>
        </p:txBody>
      </p:sp>
    </p:spTree>
    <p:extLst>
      <p:ext uri="{BB962C8B-B14F-4D97-AF65-F5344CB8AC3E}">
        <p14:creationId xmlns:p14="http://schemas.microsoft.com/office/powerpoint/2010/main" val="3369090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TotalTime>
  <Words>1774</Words>
  <Application>Microsoft Office PowerPoint</Application>
  <PresentationFormat>Widescreen</PresentationFormat>
  <Paragraphs>99</Paragraphs>
  <Slides>16</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Aptos</vt:lpstr>
      <vt:lpstr>Aptos Display</vt:lpstr>
      <vt:lpstr>Arial</vt:lpstr>
      <vt:lpstr>Calibri</vt:lpstr>
      <vt:lpstr>Office Theme</vt:lpstr>
      <vt:lpstr>1_Office Theme</vt:lpstr>
      <vt:lpstr>2_Office Theme</vt:lpstr>
      <vt:lpstr>Gender and Nationalism in Colonial India 1850s-1900s</vt:lpstr>
      <vt:lpstr>What is a Nation?</vt:lpstr>
      <vt:lpstr>Middle Class and Nationalism</vt:lpstr>
      <vt:lpstr>Indian Nationalisms</vt:lpstr>
      <vt:lpstr>Why Cultural Nationalism?</vt:lpstr>
      <vt:lpstr>Cultural Nationalism</vt:lpstr>
      <vt:lpstr>Some points to note</vt:lpstr>
      <vt:lpstr>Gender and Nationalism</vt:lpstr>
      <vt:lpstr>Recasting Women </vt:lpstr>
      <vt:lpstr>Sumanta Banerjee and Bhadramahila (respectable woman)</vt:lpstr>
      <vt:lpstr>Ghare Baire (English Title Home and the World) </vt:lpstr>
      <vt:lpstr>Characters and Positions</vt:lpstr>
      <vt:lpstr>Women Speak Back</vt:lpstr>
      <vt:lpstr>SULTANA’S DREAM (SD)</vt:lpstr>
      <vt:lpstr>Gender, Class and Nation</vt:lpstr>
      <vt:lpstr>Masculinity and Nationalism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Sanjay Joshi</dc:creator>
  <cp:lastModifiedBy>Sanjay Joshi</cp:lastModifiedBy>
  <cp:revision>6</cp:revision>
  <dcterms:created xsi:type="dcterms:W3CDTF">2026-09-29T20:57:18Z</dcterms:created>
  <dcterms:modified xsi:type="dcterms:W3CDTF">2026-10-01T17:59:24Z</dcterms:modified>
</cp:coreProperties>
</file>