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5" r:id="rId4"/>
    <p:sldId id="257" r:id="rId5"/>
    <p:sldId id="268" r:id="rId6"/>
    <p:sldId id="260" r:id="rId7"/>
    <p:sldId id="258" r:id="rId8"/>
    <p:sldId id="269" r:id="rId9"/>
    <p:sldId id="273" r:id="rId10"/>
    <p:sldId id="261" r:id="rId11"/>
    <p:sldId id="262" r:id="rId12"/>
    <p:sldId id="263" r:id="rId13"/>
    <p:sldId id="264" r:id="rId14"/>
    <p:sldId id="265" r:id="rId15"/>
    <p:sldId id="274"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12098-85D1-4D58-B562-770B1626C5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CB44AE-DB12-45BF-8AA3-021EB38016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C7EF62-7F75-479E-8017-BA5D28669C60}"/>
              </a:ext>
            </a:extLst>
          </p:cNvPr>
          <p:cNvSpPr>
            <a:spLocks noGrp="1"/>
          </p:cNvSpPr>
          <p:nvPr>
            <p:ph type="dt" sz="half" idx="10"/>
          </p:nvPr>
        </p:nvSpPr>
        <p:spPr/>
        <p:txBody>
          <a:bodyPr/>
          <a:lstStyle/>
          <a:p>
            <a:fld id="{9EEE2462-A727-4CE1-B671-01C67D415697}" type="datetimeFigureOut">
              <a:rPr lang="en-US" smtClean="0"/>
              <a:t>1/28/2024</a:t>
            </a:fld>
            <a:endParaRPr lang="en-US"/>
          </a:p>
        </p:txBody>
      </p:sp>
      <p:sp>
        <p:nvSpPr>
          <p:cNvPr id="5" name="Footer Placeholder 4">
            <a:extLst>
              <a:ext uri="{FF2B5EF4-FFF2-40B4-BE49-F238E27FC236}">
                <a16:creationId xmlns:a16="http://schemas.microsoft.com/office/drawing/2014/main" id="{C8D728A6-9E5B-4609-90DA-0CDAB24F2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3CEF0-FDE8-4FFD-A112-504E4AA25794}"/>
              </a:ext>
            </a:extLst>
          </p:cNvPr>
          <p:cNvSpPr>
            <a:spLocks noGrp="1"/>
          </p:cNvSpPr>
          <p:nvPr>
            <p:ph type="sldNum" sz="quarter" idx="12"/>
          </p:nvPr>
        </p:nvSpPr>
        <p:spPr/>
        <p:txBody>
          <a:bodyPr/>
          <a:lstStyle/>
          <a:p>
            <a:fld id="{0BBCBAE2-20C7-4B73-A64C-7F8B405AB802}" type="slidenum">
              <a:rPr lang="en-US" smtClean="0"/>
              <a:t>‹#›</a:t>
            </a:fld>
            <a:endParaRPr lang="en-US"/>
          </a:p>
        </p:txBody>
      </p:sp>
    </p:spTree>
    <p:extLst>
      <p:ext uri="{BB962C8B-B14F-4D97-AF65-F5344CB8AC3E}">
        <p14:creationId xmlns:p14="http://schemas.microsoft.com/office/powerpoint/2010/main" val="140019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C5532-533D-47C0-BAA7-4F66534635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F618FE-4724-4571-B6D7-A1509148A7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1234C-FABD-46FE-813F-B97E8E9279C0}"/>
              </a:ext>
            </a:extLst>
          </p:cNvPr>
          <p:cNvSpPr>
            <a:spLocks noGrp="1"/>
          </p:cNvSpPr>
          <p:nvPr>
            <p:ph type="dt" sz="half" idx="10"/>
          </p:nvPr>
        </p:nvSpPr>
        <p:spPr/>
        <p:txBody>
          <a:bodyPr/>
          <a:lstStyle/>
          <a:p>
            <a:fld id="{9EEE2462-A727-4CE1-B671-01C67D415697}" type="datetimeFigureOut">
              <a:rPr lang="en-US" smtClean="0"/>
              <a:t>1/28/2024</a:t>
            </a:fld>
            <a:endParaRPr lang="en-US"/>
          </a:p>
        </p:txBody>
      </p:sp>
      <p:sp>
        <p:nvSpPr>
          <p:cNvPr id="5" name="Footer Placeholder 4">
            <a:extLst>
              <a:ext uri="{FF2B5EF4-FFF2-40B4-BE49-F238E27FC236}">
                <a16:creationId xmlns:a16="http://schemas.microsoft.com/office/drawing/2014/main" id="{114554C3-94CE-4E24-A533-D54F7C01F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F35AB-C65E-4237-9785-21A54F6F2E93}"/>
              </a:ext>
            </a:extLst>
          </p:cNvPr>
          <p:cNvSpPr>
            <a:spLocks noGrp="1"/>
          </p:cNvSpPr>
          <p:nvPr>
            <p:ph type="sldNum" sz="quarter" idx="12"/>
          </p:nvPr>
        </p:nvSpPr>
        <p:spPr/>
        <p:txBody>
          <a:bodyPr/>
          <a:lstStyle/>
          <a:p>
            <a:fld id="{0BBCBAE2-20C7-4B73-A64C-7F8B405AB802}" type="slidenum">
              <a:rPr lang="en-US" smtClean="0"/>
              <a:t>‹#›</a:t>
            </a:fld>
            <a:endParaRPr lang="en-US"/>
          </a:p>
        </p:txBody>
      </p:sp>
    </p:spTree>
    <p:extLst>
      <p:ext uri="{BB962C8B-B14F-4D97-AF65-F5344CB8AC3E}">
        <p14:creationId xmlns:p14="http://schemas.microsoft.com/office/powerpoint/2010/main" val="3235928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1D08D0-182F-4476-8899-FB83E68235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44E189-7414-4A29-AA5B-663A79BBE5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F5433-BC79-4A01-BC05-D191A4E3E93E}"/>
              </a:ext>
            </a:extLst>
          </p:cNvPr>
          <p:cNvSpPr>
            <a:spLocks noGrp="1"/>
          </p:cNvSpPr>
          <p:nvPr>
            <p:ph type="dt" sz="half" idx="10"/>
          </p:nvPr>
        </p:nvSpPr>
        <p:spPr/>
        <p:txBody>
          <a:bodyPr/>
          <a:lstStyle/>
          <a:p>
            <a:fld id="{9EEE2462-A727-4CE1-B671-01C67D415697}" type="datetimeFigureOut">
              <a:rPr lang="en-US" smtClean="0"/>
              <a:t>1/28/2024</a:t>
            </a:fld>
            <a:endParaRPr lang="en-US"/>
          </a:p>
        </p:txBody>
      </p:sp>
      <p:sp>
        <p:nvSpPr>
          <p:cNvPr id="5" name="Footer Placeholder 4">
            <a:extLst>
              <a:ext uri="{FF2B5EF4-FFF2-40B4-BE49-F238E27FC236}">
                <a16:creationId xmlns:a16="http://schemas.microsoft.com/office/drawing/2014/main" id="{50A82B82-2844-45E8-83E5-217CC658C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EF095-89DC-44DB-8E59-B43473BE2005}"/>
              </a:ext>
            </a:extLst>
          </p:cNvPr>
          <p:cNvSpPr>
            <a:spLocks noGrp="1"/>
          </p:cNvSpPr>
          <p:nvPr>
            <p:ph type="sldNum" sz="quarter" idx="12"/>
          </p:nvPr>
        </p:nvSpPr>
        <p:spPr/>
        <p:txBody>
          <a:bodyPr/>
          <a:lstStyle/>
          <a:p>
            <a:fld id="{0BBCBAE2-20C7-4B73-A64C-7F8B405AB802}" type="slidenum">
              <a:rPr lang="en-US" smtClean="0"/>
              <a:t>‹#›</a:t>
            </a:fld>
            <a:endParaRPr lang="en-US"/>
          </a:p>
        </p:txBody>
      </p:sp>
    </p:spTree>
    <p:extLst>
      <p:ext uri="{BB962C8B-B14F-4D97-AF65-F5344CB8AC3E}">
        <p14:creationId xmlns:p14="http://schemas.microsoft.com/office/powerpoint/2010/main" val="403358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2D25-CD67-463B-A3CE-BDCEA20B9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4A64-4532-4725-AD4C-181152B8D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330E1-B6E5-4F85-A164-077EBDFAF346}"/>
              </a:ext>
            </a:extLst>
          </p:cNvPr>
          <p:cNvSpPr>
            <a:spLocks noGrp="1"/>
          </p:cNvSpPr>
          <p:nvPr>
            <p:ph type="dt" sz="half" idx="10"/>
          </p:nvPr>
        </p:nvSpPr>
        <p:spPr/>
        <p:txBody>
          <a:bodyPr/>
          <a:lstStyle/>
          <a:p>
            <a:fld id="{9EEE2462-A727-4CE1-B671-01C67D415697}" type="datetimeFigureOut">
              <a:rPr lang="en-US" smtClean="0"/>
              <a:t>1/28/2024</a:t>
            </a:fld>
            <a:endParaRPr lang="en-US"/>
          </a:p>
        </p:txBody>
      </p:sp>
      <p:sp>
        <p:nvSpPr>
          <p:cNvPr id="5" name="Footer Placeholder 4">
            <a:extLst>
              <a:ext uri="{FF2B5EF4-FFF2-40B4-BE49-F238E27FC236}">
                <a16:creationId xmlns:a16="http://schemas.microsoft.com/office/drawing/2014/main" id="{2AB0945A-FE07-4E7A-A0BF-343DBA29B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54950-A9D2-4036-89D5-15E06B65A3D8}"/>
              </a:ext>
            </a:extLst>
          </p:cNvPr>
          <p:cNvSpPr>
            <a:spLocks noGrp="1"/>
          </p:cNvSpPr>
          <p:nvPr>
            <p:ph type="sldNum" sz="quarter" idx="12"/>
          </p:nvPr>
        </p:nvSpPr>
        <p:spPr/>
        <p:txBody>
          <a:bodyPr/>
          <a:lstStyle/>
          <a:p>
            <a:fld id="{0BBCBAE2-20C7-4B73-A64C-7F8B405AB802}" type="slidenum">
              <a:rPr lang="en-US" smtClean="0"/>
              <a:t>‹#›</a:t>
            </a:fld>
            <a:endParaRPr lang="en-US"/>
          </a:p>
        </p:txBody>
      </p:sp>
    </p:spTree>
    <p:extLst>
      <p:ext uri="{BB962C8B-B14F-4D97-AF65-F5344CB8AC3E}">
        <p14:creationId xmlns:p14="http://schemas.microsoft.com/office/powerpoint/2010/main" val="20583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9BDC-BEC2-4794-8647-F370827AEC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F74FDB-C4AC-4295-9F05-3D5CBBABC1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9C5DB4-9551-4145-B870-BAB66A8A6807}"/>
              </a:ext>
            </a:extLst>
          </p:cNvPr>
          <p:cNvSpPr>
            <a:spLocks noGrp="1"/>
          </p:cNvSpPr>
          <p:nvPr>
            <p:ph type="dt" sz="half" idx="10"/>
          </p:nvPr>
        </p:nvSpPr>
        <p:spPr/>
        <p:txBody>
          <a:bodyPr/>
          <a:lstStyle/>
          <a:p>
            <a:fld id="{9EEE2462-A727-4CE1-B671-01C67D415697}" type="datetimeFigureOut">
              <a:rPr lang="en-US" smtClean="0"/>
              <a:t>1/28/2024</a:t>
            </a:fld>
            <a:endParaRPr lang="en-US"/>
          </a:p>
        </p:txBody>
      </p:sp>
      <p:sp>
        <p:nvSpPr>
          <p:cNvPr id="5" name="Footer Placeholder 4">
            <a:extLst>
              <a:ext uri="{FF2B5EF4-FFF2-40B4-BE49-F238E27FC236}">
                <a16:creationId xmlns:a16="http://schemas.microsoft.com/office/drawing/2014/main" id="{3A4FED24-B316-4897-BEA7-7E4AC762A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13254-9001-4B05-8037-B7EDEE9DF3BE}"/>
              </a:ext>
            </a:extLst>
          </p:cNvPr>
          <p:cNvSpPr>
            <a:spLocks noGrp="1"/>
          </p:cNvSpPr>
          <p:nvPr>
            <p:ph type="sldNum" sz="quarter" idx="12"/>
          </p:nvPr>
        </p:nvSpPr>
        <p:spPr/>
        <p:txBody>
          <a:bodyPr/>
          <a:lstStyle/>
          <a:p>
            <a:fld id="{0BBCBAE2-20C7-4B73-A64C-7F8B405AB802}" type="slidenum">
              <a:rPr lang="en-US" smtClean="0"/>
              <a:t>‹#›</a:t>
            </a:fld>
            <a:endParaRPr lang="en-US"/>
          </a:p>
        </p:txBody>
      </p:sp>
    </p:spTree>
    <p:extLst>
      <p:ext uri="{BB962C8B-B14F-4D97-AF65-F5344CB8AC3E}">
        <p14:creationId xmlns:p14="http://schemas.microsoft.com/office/powerpoint/2010/main" val="2871219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BF7F-FB39-41C6-ADA0-211C9993AD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56C26-1796-4DAC-8DE9-A8314E8D95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042FC0-5B53-4AF7-B90B-926A13219B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01EE1A-3AE5-422D-B997-39EA1151FDC0}"/>
              </a:ext>
            </a:extLst>
          </p:cNvPr>
          <p:cNvSpPr>
            <a:spLocks noGrp="1"/>
          </p:cNvSpPr>
          <p:nvPr>
            <p:ph type="dt" sz="half" idx="10"/>
          </p:nvPr>
        </p:nvSpPr>
        <p:spPr/>
        <p:txBody>
          <a:bodyPr/>
          <a:lstStyle/>
          <a:p>
            <a:fld id="{9EEE2462-A727-4CE1-B671-01C67D415697}" type="datetimeFigureOut">
              <a:rPr lang="en-US" smtClean="0"/>
              <a:t>1/28/2024</a:t>
            </a:fld>
            <a:endParaRPr lang="en-US"/>
          </a:p>
        </p:txBody>
      </p:sp>
      <p:sp>
        <p:nvSpPr>
          <p:cNvPr id="6" name="Footer Placeholder 5">
            <a:extLst>
              <a:ext uri="{FF2B5EF4-FFF2-40B4-BE49-F238E27FC236}">
                <a16:creationId xmlns:a16="http://schemas.microsoft.com/office/drawing/2014/main" id="{C43D71F6-2411-40D9-858F-1D25EA8ADA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007F02-672B-4631-ADFC-AE253D84D962}"/>
              </a:ext>
            </a:extLst>
          </p:cNvPr>
          <p:cNvSpPr>
            <a:spLocks noGrp="1"/>
          </p:cNvSpPr>
          <p:nvPr>
            <p:ph type="sldNum" sz="quarter" idx="12"/>
          </p:nvPr>
        </p:nvSpPr>
        <p:spPr/>
        <p:txBody>
          <a:bodyPr/>
          <a:lstStyle/>
          <a:p>
            <a:fld id="{0BBCBAE2-20C7-4B73-A64C-7F8B405AB802}" type="slidenum">
              <a:rPr lang="en-US" smtClean="0"/>
              <a:t>‹#›</a:t>
            </a:fld>
            <a:endParaRPr lang="en-US"/>
          </a:p>
        </p:txBody>
      </p:sp>
    </p:spTree>
    <p:extLst>
      <p:ext uri="{BB962C8B-B14F-4D97-AF65-F5344CB8AC3E}">
        <p14:creationId xmlns:p14="http://schemas.microsoft.com/office/powerpoint/2010/main" val="314998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7F55-002B-4EC8-9349-3BE7B8ED50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0D171-8188-4EB1-BE94-90F8B7E64C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F2700-5CB6-4A03-8352-D7C6200AAD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46505B-76BF-4DD1-8BE2-BD78782B2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D86BD0-4958-41CB-90BC-F5A230FD3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3F3EE1-80FD-494E-BCAF-E8B2021479DA}"/>
              </a:ext>
            </a:extLst>
          </p:cNvPr>
          <p:cNvSpPr>
            <a:spLocks noGrp="1"/>
          </p:cNvSpPr>
          <p:nvPr>
            <p:ph type="dt" sz="half" idx="10"/>
          </p:nvPr>
        </p:nvSpPr>
        <p:spPr/>
        <p:txBody>
          <a:bodyPr/>
          <a:lstStyle/>
          <a:p>
            <a:fld id="{9EEE2462-A727-4CE1-B671-01C67D415697}" type="datetimeFigureOut">
              <a:rPr lang="en-US" smtClean="0"/>
              <a:t>1/28/2024</a:t>
            </a:fld>
            <a:endParaRPr lang="en-US"/>
          </a:p>
        </p:txBody>
      </p:sp>
      <p:sp>
        <p:nvSpPr>
          <p:cNvPr id="8" name="Footer Placeholder 7">
            <a:extLst>
              <a:ext uri="{FF2B5EF4-FFF2-40B4-BE49-F238E27FC236}">
                <a16:creationId xmlns:a16="http://schemas.microsoft.com/office/drawing/2014/main" id="{34F37776-4AB6-4D23-A486-F05C6B391D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943ACB-033B-454E-A0E3-FD2BE3C3DBBC}"/>
              </a:ext>
            </a:extLst>
          </p:cNvPr>
          <p:cNvSpPr>
            <a:spLocks noGrp="1"/>
          </p:cNvSpPr>
          <p:nvPr>
            <p:ph type="sldNum" sz="quarter" idx="12"/>
          </p:nvPr>
        </p:nvSpPr>
        <p:spPr/>
        <p:txBody>
          <a:bodyPr/>
          <a:lstStyle/>
          <a:p>
            <a:fld id="{0BBCBAE2-20C7-4B73-A64C-7F8B405AB802}" type="slidenum">
              <a:rPr lang="en-US" smtClean="0"/>
              <a:t>‹#›</a:t>
            </a:fld>
            <a:endParaRPr lang="en-US"/>
          </a:p>
        </p:txBody>
      </p:sp>
    </p:spTree>
    <p:extLst>
      <p:ext uri="{BB962C8B-B14F-4D97-AF65-F5344CB8AC3E}">
        <p14:creationId xmlns:p14="http://schemas.microsoft.com/office/powerpoint/2010/main" val="337799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C861-CB04-438C-8892-A71F2506C7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615AC4-7F3A-412D-B3EB-ECF02851D0DF}"/>
              </a:ext>
            </a:extLst>
          </p:cNvPr>
          <p:cNvSpPr>
            <a:spLocks noGrp="1"/>
          </p:cNvSpPr>
          <p:nvPr>
            <p:ph type="dt" sz="half" idx="10"/>
          </p:nvPr>
        </p:nvSpPr>
        <p:spPr/>
        <p:txBody>
          <a:bodyPr/>
          <a:lstStyle/>
          <a:p>
            <a:fld id="{9EEE2462-A727-4CE1-B671-01C67D415697}" type="datetimeFigureOut">
              <a:rPr lang="en-US" smtClean="0"/>
              <a:t>1/28/2024</a:t>
            </a:fld>
            <a:endParaRPr lang="en-US"/>
          </a:p>
        </p:txBody>
      </p:sp>
      <p:sp>
        <p:nvSpPr>
          <p:cNvPr id="4" name="Footer Placeholder 3">
            <a:extLst>
              <a:ext uri="{FF2B5EF4-FFF2-40B4-BE49-F238E27FC236}">
                <a16:creationId xmlns:a16="http://schemas.microsoft.com/office/drawing/2014/main" id="{6EAD91F4-D5E6-48EA-BBDC-88010FD28B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F34A2D-474E-4F77-802A-82F5625E2F6B}"/>
              </a:ext>
            </a:extLst>
          </p:cNvPr>
          <p:cNvSpPr>
            <a:spLocks noGrp="1"/>
          </p:cNvSpPr>
          <p:nvPr>
            <p:ph type="sldNum" sz="quarter" idx="12"/>
          </p:nvPr>
        </p:nvSpPr>
        <p:spPr/>
        <p:txBody>
          <a:bodyPr/>
          <a:lstStyle/>
          <a:p>
            <a:fld id="{0BBCBAE2-20C7-4B73-A64C-7F8B405AB802}" type="slidenum">
              <a:rPr lang="en-US" smtClean="0"/>
              <a:t>‹#›</a:t>
            </a:fld>
            <a:endParaRPr lang="en-US"/>
          </a:p>
        </p:txBody>
      </p:sp>
    </p:spTree>
    <p:extLst>
      <p:ext uri="{BB962C8B-B14F-4D97-AF65-F5344CB8AC3E}">
        <p14:creationId xmlns:p14="http://schemas.microsoft.com/office/powerpoint/2010/main" val="374975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DDFA7A-FEDE-4067-98BE-0DAE5ACC6D02}"/>
              </a:ext>
            </a:extLst>
          </p:cNvPr>
          <p:cNvSpPr>
            <a:spLocks noGrp="1"/>
          </p:cNvSpPr>
          <p:nvPr>
            <p:ph type="dt" sz="half" idx="10"/>
          </p:nvPr>
        </p:nvSpPr>
        <p:spPr/>
        <p:txBody>
          <a:bodyPr/>
          <a:lstStyle/>
          <a:p>
            <a:fld id="{9EEE2462-A727-4CE1-B671-01C67D415697}" type="datetimeFigureOut">
              <a:rPr lang="en-US" smtClean="0"/>
              <a:t>1/28/2024</a:t>
            </a:fld>
            <a:endParaRPr lang="en-US"/>
          </a:p>
        </p:txBody>
      </p:sp>
      <p:sp>
        <p:nvSpPr>
          <p:cNvPr id="3" name="Footer Placeholder 2">
            <a:extLst>
              <a:ext uri="{FF2B5EF4-FFF2-40B4-BE49-F238E27FC236}">
                <a16:creationId xmlns:a16="http://schemas.microsoft.com/office/drawing/2014/main" id="{4F0DA589-67A3-4A6E-A987-D7DCD4103B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BBBEC8-4285-4F83-9A50-4E0FD42BB432}"/>
              </a:ext>
            </a:extLst>
          </p:cNvPr>
          <p:cNvSpPr>
            <a:spLocks noGrp="1"/>
          </p:cNvSpPr>
          <p:nvPr>
            <p:ph type="sldNum" sz="quarter" idx="12"/>
          </p:nvPr>
        </p:nvSpPr>
        <p:spPr/>
        <p:txBody>
          <a:bodyPr/>
          <a:lstStyle/>
          <a:p>
            <a:fld id="{0BBCBAE2-20C7-4B73-A64C-7F8B405AB802}" type="slidenum">
              <a:rPr lang="en-US" smtClean="0"/>
              <a:t>‹#›</a:t>
            </a:fld>
            <a:endParaRPr lang="en-US"/>
          </a:p>
        </p:txBody>
      </p:sp>
    </p:spTree>
    <p:extLst>
      <p:ext uri="{BB962C8B-B14F-4D97-AF65-F5344CB8AC3E}">
        <p14:creationId xmlns:p14="http://schemas.microsoft.com/office/powerpoint/2010/main" val="4036040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A12A-89D9-4581-90D2-F44364A6C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59B04F-C6BB-47BC-B9E8-7C96381C1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FB3ECF-7779-4812-A180-C4AEB853D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C87A61-A259-484F-AE8A-AC7B310ABDED}"/>
              </a:ext>
            </a:extLst>
          </p:cNvPr>
          <p:cNvSpPr>
            <a:spLocks noGrp="1"/>
          </p:cNvSpPr>
          <p:nvPr>
            <p:ph type="dt" sz="half" idx="10"/>
          </p:nvPr>
        </p:nvSpPr>
        <p:spPr/>
        <p:txBody>
          <a:bodyPr/>
          <a:lstStyle/>
          <a:p>
            <a:fld id="{9EEE2462-A727-4CE1-B671-01C67D415697}" type="datetimeFigureOut">
              <a:rPr lang="en-US" smtClean="0"/>
              <a:t>1/28/2024</a:t>
            </a:fld>
            <a:endParaRPr lang="en-US"/>
          </a:p>
        </p:txBody>
      </p:sp>
      <p:sp>
        <p:nvSpPr>
          <p:cNvPr id="6" name="Footer Placeholder 5">
            <a:extLst>
              <a:ext uri="{FF2B5EF4-FFF2-40B4-BE49-F238E27FC236}">
                <a16:creationId xmlns:a16="http://schemas.microsoft.com/office/drawing/2014/main" id="{ACF93E6D-6CA3-48FD-B09E-6B6CE5717E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94107E-5A8A-471A-AEE1-DAB035D00720}"/>
              </a:ext>
            </a:extLst>
          </p:cNvPr>
          <p:cNvSpPr>
            <a:spLocks noGrp="1"/>
          </p:cNvSpPr>
          <p:nvPr>
            <p:ph type="sldNum" sz="quarter" idx="12"/>
          </p:nvPr>
        </p:nvSpPr>
        <p:spPr/>
        <p:txBody>
          <a:bodyPr/>
          <a:lstStyle/>
          <a:p>
            <a:fld id="{0BBCBAE2-20C7-4B73-A64C-7F8B405AB802}" type="slidenum">
              <a:rPr lang="en-US" smtClean="0"/>
              <a:t>‹#›</a:t>
            </a:fld>
            <a:endParaRPr lang="en-US"/>
          </a:p>
        </p:txBody>
      </p:sp>
    </p:spTree>
    <p:extLst>
      <p:ext uri="{BB962C8B-B14F-4D97-AF65-F5344CB8AC3E}">
        <p14:creationId xmlns:p14="http://schemas.microsoft.com/office/powerpoint/2010/main" val="166205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731CE-F217-4C71-B1D9-5A87F6629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BE0126-58F6-480F-8A20-D6709601D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0DA5AC-918A-4FE3-908D-CD5287FBF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C51F5-4894-4506-800F-EC2904D18A63}"/>
              </a:ext>
            </a:extLst>
          </p:cNvPr>
          <p:cNvSpPr>
            <a:spLocks noGrp="1"/>
          </p:cNvSpPr>
          <p:nvPr>
            <p:ph type="dt" sz="half" idx="10"/>
          </p:nvPr>
        </p:nvSpPr>
        <p:spPr/>
        <p:txBody>
          <a:bodyPr/>
          <a:lstStyle/>
          <a:p>
            <a:fld id="{9EEE2462-A727-4CE1-B671-01C67D415697}" type="datetimeFigureOut">
              <a:rPr lang="en-US" smtClean="0"/>
              <a:t>1/28/2024</a:t>
            </a:fld>
            <a:endParaRPr lang="en-US"/>
          </a:p>
        </p:txBody>
      </p:sp>
      <p:sp>
        <p:nvSpPr>
          <p:cNvPr id="6" name="Footer Placeholder 5">
            <a:extLst>
              <a:ext uri="{FF2B5EF4-FFF2-40B4-BE49-F238E27FC236}">
                <a16:creationId xmlns:a16="http://schemas.microsoft.com/office/drawing/2014/main" id="{5888ACFE-5FF5-44E5-B720-0C47F961A0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00D5B-9934-4E72-BEBA-0081843612D9}"/>
              </a:ext>
            </a:extLst>
          </p:cNvPr>
          <p:cNvSpPr>
            <a:spLocks noGrp="1"/>
          </p:cNvSpPr>
          <p:nvPr>
            <p:ph type="sldNum" sz="quarter" idx="12"/>
          </p:nvPr>
        </p:nvSpPr>
        <p:spPr/>
        <p:txBody>
          <a:bodyPr/>
          <a:lstStyle/>
          <a:p>
            <a:fld id="{0BBCBAE2-20C7-4B73-A64C-7F8B405AB802}" type="slidenum">
              <a:rPr lang="en-US" smtClean="0"/>
              <a:t>‹#›</a:t>
            </a:fld>
            <a:endParaRPr lang="en-US"/>
          </a:p>
        </p:txBody>
      </p:sp>
    </p:spTree>
    <p:extLst>
      <p:ext uri="{BB962C8B-B14F-4D97-AF65-F5344CB8AC3E}">
        <p14:creationId xmlns:p14="http://schemas.microsoft.com/office/powerpoint/2010/main" val="196397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4B4B72-3ABA-4C48-9AB8-369635471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497008-2001-4D68-B3AE-4EF27F19D6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19E34-1F54-4A8D-814F-5438841D56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E2462-A727-4CE1-B671-01C67D415697}" type="datetimeFigureOut">
              <a:rPr lang="en-US" smtClean="0"/>
              <a:t>1/28/2024</a:t>
            </a:fld>
            <a:endParaRPr lang="en-US"/>
          </a:p>
        </p:txBody>
      </p:sp>
      <p:sp>
        <p:nvSpPr>
          <p:cNvPr id="5" name="Footer Placeholder 4">
            <a:extLst>
              <a:ext uri="{FF2B5EF4-FFF2-40B4-BE49-F238E27FC236}">
                <a16:creationId xmlns:a16="http://schemas.microsoft.com/office/drawing/2014/main" id="{7E077D73-2AA5-404B-8DD8-037A5471BB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F90766-F0F3-4121-A682-C9C2749CE6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CBAE2-20C7-4B73-A64C-7F8B405AB802}" type="slidenum">
              <a:rPr lang="en-US" smtClean="0"/>
              <a:t>‹#›</a:t>
            </a:fld>
            <a:endParaRPr lang="en-US"/>
          </a:p>
        </p:txBody>
      </p:sp>
    </p:spTree>
    <p:extLst>
      <p:ext uri="{BB962C8B-B14F-4D97-AF65-F5344CB8AC3E}">
        <p14:creationId xmlns:p14="http://schemas.microsoft.com/office/powerpoint/2010/main" val="497780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hewire.in/women/caa-nrc-protests-wom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mmondreams.org/media-library/narendra-modi-consecrating-ram-mandir-in-ayodhya.jpg?id=51149298&amp;width=1200&amp;height=800&amp;quality=90&amp;coordinates=342%2C0%2C304%2C0" TargetMode="External"/><Relationship Id="rId7" Type="http://schemas.openxmlformats.org/officeDocument/2006/relationships/hyperlink" Target="https://en.wikipedia.org/wiki/Nazi_Germany" TargetMode="External"/><Relationship Id="rId2" Type="http://schemas.openxmlformats.org/officeDocument/2006/relationships/hyperlink" Target="http://jan.ucc.nau.edu/~sj6/Mishra%20Ayodhya.pdf" TargetMode="External"/><Relationship Id="rId1" Type="http://schemas.openxmlformats.org/officeDocument/2006/relationships/slideLayout" Target="../slideLayouts/slideLayout2.xml"/><Relationship Id="rId6" Type="http://schemas.openxmlformats.org/officeDocument/2006/relationships/hyperlink" Target="https://ca-times.brightspotcdn.com/dims4/default/2785a69/2147483647/strip/true/crop/5815x3877+0+0/resize/1200x800!/format/webp/quality/75/?url=https%3A%2F%2Fcalifornia-times-brightspot.s3.amazonaws.com%2Fea%2F06%2F53bc4fdd76493fabf20083d9bdb6%2Fcef29cda1be74d23974acd6979c13d3e" TargetMode="External"/><Relationship Id="rId5" Type="http://schemas.openxmlformats.org/officeDocument/2006/relationships/hyperlink" Target="https://www.drishtiias.com/images/uploads/1595847102_image%200.jpg" TargetMode="External"/><Relationship Id="rId4" Type="http://schemas.openxmlformats.org/officeDocument/2006/relationships/hyperlink" Target="https://www.moneycontrol.com/news/india/ram-is-energy-ram-belongs-to-everyone-says-an-emotional-pm-modi-at-ram-mandir-inauguration-12105481.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anjeev.sabhlokcity.com/Misc/We-or-Our-Nationhood-Defined-Shri-M-S-Golwalkar.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6115-F6A6-4BF5-8419-FA2FD8DD05B5}"/>
              </a:ext>
            </a:extLst>
          </p:cNvPr>
          <p:cNvSpPr>
            <a:spLocks noGrp="1"/>
          </p:cNvSpPr>
          <p:nvPr>
            <p:ph type="ctrTitle"/>
          </p:nvPr>
        </p:nvSpPr>
        <p:spPr/>
        <p:txBody>
          <a:bodyPr/>
          <a:lstStyle/>
          <a:p>
            <a:r>
              <a:rPr lang="en-US" dirty="0"/>
              <a:t>HINDU NATIONALISM</a:t>
            </a:r>
          </a:p>
        </p:txBody>
      </p:sp>
      <p:sp>
        <p:nvSpPr>
          <p:cNvPr id="3" name="Subtitle 2">
            <a:extLst>
              <a:ext uri="{FF2B5EF4-FFF2-40B4-BE49-F238E27FC236}">
                <a16:creationId xmlns:a16="http://schemas.microsoft.com/office/drawing/2014/main" id="{DDC06359-DC93-42F3-A71E-4E2ED3D7CF7D}"/>
              </a:ext>
            </a:extLst>
          </p:cNvPr>
          <p:cNvSpPr>
            <a:spLocks noGrp="1"/>
          </p:cNvSpPr>
          <p:nvPr>
            <p:ph type="subTitle" idx="1"/>
          </p:nvPr>
        </p:nvSpPr>
        <p:spPr/>
        <p:txBody>
          <a:bodyPr/>
          <a:lstStyle/>
          <a:p>
            <a:r>
              <a:rPr lang="en-US" dirty="0"/>
              <a:t>An Introduction:  </a:t>
            </a:r>
            <a:r>
              <a:rPr lang="en-US" dirty="0" err="1"/>
              <a:t>Jaffrelot</a:t>
            </a:r>
            <a:r>
              <a:rPr lang="en-US" dirty="0"/>
              <a:t> and Beyond</a:t>
            </a:r>
          </a:p>
        </p:txBody>
      </p:sp>
    </p:spTree>
    <p:extLst>
      <p:ext uri="{BB962C8B-B14F-4D97-AF65-F5344CB8AC3E}">
        <p14:creationId xmlns:p14="http://schemas.microsoft.com/office/powerpoint/2010/main" val="395125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2DDC-DCAA-477A-B9F4-B35B6914D12B}"/>
              </a:ext>
            </a:extLst>
          </p:cNvPr>
          <p:cNvSpPr>
            <a:spLocks noGrp="1"/>
          </p:cNvSpPr>
          <p:nvPr>
            <p:ph type="title"/>
          </p:nvPr>
        </p:nvSpPr>
        <p:spPr/>
        <p:txBody>
          <a:bodyPr/>
          <a:lstStyle/>
          <a:p>
            <a:r>
              <a:rPr lang="en-US" dirty="0"/>
              <a:t>Hindu Nationalists AFTER Independence</a:t>
            </a:r>
          </a:p>
        </p:txBody>
      </p:sp>
      <p:sp>
        <p:nvSpPr>
          <p:cNvPr id="3" name="Content Placeholder 2">
            <a:extLst>
              <a:ext uri="{FF2B5EF4-FFF2-40B4-BE49-F238E27FC236}">
                <a16:creationId xmlns:a16="http://schemas.microsoft.com/office/drawing/2014/main" id="{E6BCA871-5D7A-4687-82DD-284CCBB3BB5A}"/>
              </a:ext>
            </a:extLst>
          </p:cNvPr>
          <p:cNvSpPr>
            <a:spLocks noGrp="1"/>
          </p:cNvSpPr>
          <p:nvPr>
            <p:ph idx="1"/>
          </p:nvPr>
        </p:nvSpPr>
        <p:spPr>
          <a:xfrm>
            <a:off x="150920" y="1526958"/>
            <a:ext cx="12041080" cy="5255581"/>
          </a:xfrm>
        </p:spPr>
        <p:txBody>
          <a:bodyPr/>
          <a:lstStyle/>
          <a:p>
            <a:r>
              <a:rPr lang="en-US" dirty="0"/>
              <a:t>Hindu nationalism had a marginal following in India up until the late 1980s</a:t>
            </a:r>
          </a:p>
          <a:p>
            <a:r>
              <a:rPr lang="en-US" dirty="0"/>
              <a:t> Their participation in Gandhi’s assassination was an important immediate reason for their lack of popularity</a:t>
            </a:r>
          </a:p>
          <a:p>
            <a:r>
              <a:rPr lang="en-US" dirty="0"/>
              <a:t>However, neither the RSS nor the HMS had much support either before or, more significantly, even long after the Mahatma’s assassination</a:t>
            </a:r>
          </a:p>
          <a:p>
            <a:r>
              <a:rPr lang="en-US" dirty="0"/>
              <a:t>With lack of political success or support came the strategy of creating various specialized affiliate groups.  Thus, the ABVP among students, BMS among industrial workers, VKA among tribal groups, and later the VHP among religious specialists (</a:t>
            </a:r>
            <a:r>
              <a:rPr lang="en-US" dirty="0" err="1"/>
              <a:t>Jaffrelot</a:t>
            </a:r>
            <a:r>
              <a:rPr lang="en-US" dirty="0"/>
              <a:t>, 16-17)</a:t>
            </a:r>
          </a:p>
          <a:p>
            <a:r>
              <a:rPr lang="en-US" dirty="0"/>
              <a:t>To contest elections, the RSS created the </a:t>
            </a:r>
            <a:r>
              <a:rPr lang="en-US" dirty="0" err="1"/>
              <a:t>Bharatiya</a:t>
            </a:r>
            <a:r>
              <a:rPr lang="en-US" dirty="0"/>
              <a:t> Jana Sangh (BJS) a political party, in 1951 </a:t>
            </a:r>
          </a:p>
          <a:p>
            <a:endParaRPr lang="en-US" dirty="0"/>
          </a:p>
        </p:txBody>
      </p:sp>
    </p:spTree>
    <p:extLst>
      <p:ext uri="{BB962C8B-B14F-4D97-AF65-F5344CB8AC3E}">
        <p14:creationId xmlns:p14="http://schemas.microsoft.com/office/powerpoint/2010/main" val="1501553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49DA-CB30-4DD9-9A26-17CBC3945D61}"/>
              </a:ext>
            </a:extLst>
          </p:cNvPr>
          <p:cNvSpPr>
            <a:spLocks noGrp="1"/>
          </p:cNvSpPr>
          <p:nvPr>
            <p:ph type="title"/>
          </p:nvPr>
        </p:nvSpPr>
        <p:spPr/>
        <p:txBody>
          <a:bodyPr/>
          <a:lstStyle/>
          <a:p>
            <a:r>
              <a:rPr lang="en-US" dirty="0"/>
              <a:t>Marginalization 1950s-late 70s</a:t>
            </a:r>
          </a:p>
        </p:txBody>
      </p:sp>
      <p:sp>
        <p:nvSpPr>
          <p:cNvPr id="3" name="Content Placeholder 2">
            <a:extLst>
              <a:ext uri="{FF2B5EF4-FFF2-40B4-BE49-F238E27FC236}">
                <a16:creationId xmlns:a16="http://schemas.microsoft.com/office/drawing/2014/main" id="{B8483293-2017-406F-8269-C229E1691327}"/>
              </a:ext>
            </a:extLst>
          </p:cNvPr>
          <p:cNvSpPr>
            <a:spLocks noGrp="1"/>
          </p:cNvSpPr>
          <p:nvPr>
            <p:ph idx="1"/>
          </p:nvPr>
        </p:nvSpPr>
        <p:spPr>
          <a:xfrm>
            <a:off x="-1" y="1526960"/>
            <a:ext cx="12073631" cy="5331040"/>
          </a:xfrm>
        </p:spPr>
        <p:txBody>
          <a:bodyPr/>
          <a:lstStyle/>
          <a:p>
            <a:r>
              <a:rPr lang="en-US" dirty="0"/>
              <a:t>The BJS had little electoral success, with the INC, first under Nehru and later his daughter, Indira Gandhi, won every national election from 1951-52 to 1977</a:t>
            </a:r>
          </a:p>
          <a:p>
            <a:r>
              <a:rPr lang="en-US" dirty="0"/>
              <a:t>INC had its own Hindu traditionalists, who were anti Nehru but WITHIN the party</a:t>
            </a:r>
          </a:p>
          <a:p>
            <a:r>
              <a:rPr lang="en-US" dirty="0"/>
              <a:t>The BJS won only 3 of 499 Parliamentary seats in </a:t>
            </a:r>
            <a:r>
              <a:rPr lang="en-US" dirty="0" smtClean="0"/>
              <a:t>1952</a:t>
            </a:r>
            <a:r>
              <a:rPr lang="en-US" dirty="0"/>
              <a:t>; 4 of 505 in 1957; 14 of 508 in 1962; 35 of 523 in 1967 (after Nehru’s death) and; 21 of  521 in 1971 (after a split in the INC)</a:t>
            </a:r>
          </a:p>
          <a:p>
            <a:r>
              <a:rPr lang="en-US" dirty="0"/>
              <a:t>Between 1975-77 Indira Gandhi ruled India by decree during The Emergency (more on that later)</a:t>
            </a:r>
          </a:p>
          <a:p>
            <a:r>
              <a:rPr lang="en-US" dirty="0"/>
              <a:t>For the 1977 elections, many parties dissolved their original identities to form the JANATA party, the BJS among them.  The Janata Party (that included former BJS) won 295 of 544 seats in Parliament</a:t>
            </a:r>
          </a:p>
          <a:p>
            <a:endParaRPr lang="en-US" dirty="0"/>
          </a:p>
        </p:txBody>
      </p:sp>
    </p:spTree>
    <p:extLst>
      <p:ext uri="{BB962C8B-B14F-4D97-AF65-F5344CB8AC3E}">
        <p14:creationId xmlns:p14="http://schemas.microsoft.com/office/powerpoint/2010/main" val="1349825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8E0B-1E70-4289-BF08-94C5FA3E777A}"/>
              </a:ext>
            </a:extLst>
          </p:cNvPr>
          <p:cNvSpPr>
            <a:spLocks noGrp="1"/>
          </p:cNvSpPr>
          <p:nvPr>
            <p:ph type="title"/>
          </p:nvPr>
        </p:nvSpPr>
        <p:spPr/>
        <p:txBody>
          <a:bodyPr/>
          <a:lstStyle/>
          <a:p>
            <a:r>
              <a:rPr lang="en-US" dirty="0"/>
              <a:t>Post 1977</a:t>
            </a:r>
          </a:p>
        </p:txBody>
      </p:sp>
      <p:sp>
        <p:nvSpPr>
          <p:cNvPr id="3" name="Content Placeholder 2">
            <a:extLst>
              <a:ext uri="{FF2B5EF4-FFF2-40B4-BE49-F238E27FC236}">
                <a16:creationId xmlns:a16="http://schemas.microsoft.com/office/drawing/2014/main" id="{3ACF43C0-3BD5-48EE-9F8D-9A592D16DB72}"/>
              </a:ext>
            </a:extLst>
          </p:cNvPr>
          <p:cNvSpPr>
            <a:spLocks noGrp="1"/>
          </p:cNvSpPr>
          <p:nvPr>
            <p:ph idx="1"/>
          </p:nvPr>
        </p:nvSpPr>
        <p:spPr>
          <a:xfrm>
            <a:off x="-1" y="1562470"/>
            <a:ext cx="12118019" cy="5220070"/>
          </a:xfrm>
        </p:spPr>
        <p:txBody>
          <a:bodyPr/>
          <a:lstStyle/>
          <a:p>
            <a:r>
              <a:rPr lang="en-US" dirty="0"/>
              <a:t>RSS members got the first taste of office as part of the Janata Party, but their success did not last long</a:t>
            </a:r>
          </a:p>
          <a:p>
            <a:r>
              <a:rPr lang="en-US" dirty="0"/>
              <a:t>Holding important cabinet positions dealing with education and the media, they were able to insert many fellow ideologues into these spheres</a:t>
            </a:r>
          </a:p>
          <a:p>
            <a:r>
              <a:rPr lang="en-US" dirty="0"/>
              <a:t>But it was the perceived conflict of interests between dual loyalties to the party and to the RSS of former BJS members that led to the collapse of the Janata </a:t>
            </a:r>
          </a:p>
          <a:p>
            <a:r>
              <a:rPr lang="en-US" dirty="0"/>
              <a:t>Indira Gandhi swept the elections of 1980</a:t>
            </a:r>
          </a:p>
          <a:p>
            <a:r>
              <a:rPr lang="en-US" dirty="0"/>
              <a:t>RSS helped to recreate a political affiliate, now called the </a:t>
            </a:r>
            <a:r>
              <a:rPr lang="en-US" dirty="0" err="1"/>
              <a:t>Bharatiya</a:t>
            </a:r>
            <a:r>
              <a:rPr lang="en-US" dirty="0"/>
              <a:t> Janata Party (BJP)</a:t>
            </a:r>
          </a:p>
          <a:p>
            <a:r>
              <a:rPr lang="en-US" dirty="0"/>
              <a:t>They won only 2 of 543 seats in the national elections of 1984</a:t>
            </a:r>
          </a:p>
        </p:txBody>
      </p:sp>
    </p:spTree>
    <p:extLst>
      <p:ext uri="{BB962C8B-B14F-4D97-AF65-F5344CB8AC3E}">
        <p14:creationId xmlns:p14="http://schemas.microsoft.com/office/powerpoint/2010/main" val="264412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8C1A8-CD10-48E4-A941-67300ADDFEE1}"/>
              </a:ext>
            </a:extLst>
          </p:cNvPr>
          <p:cNvSpPr>
            <a:spLocks noGrp="1"/>
          </p:cNvSpPr>
          <p:nvPr>
            <p:ph type="title"/>
          </p:nvPr>
        </p:nvSpPr>
        <p:spPr/>
        <p:txBody>
          <a:bodyPr/>
          <a:lstStyle/>
          <a:p>
            <a:r>
              <a:rPr lang="en-US" dirty="0" err="1"/>
              <a:t>Ayodhya</a:t>
            </a:r>
            <a:r>
              <a:rPr lang="en-US" dirty="0"/>
              <a:t> </a:t>
            </a:r>
          </a:p>
        </p:txBody>
      </p:sp>
      <p:sp>
        <p:nvSpPr>
          <p:cNvPr id="3" name="Content Placeholder 2">
            <a:extLst>
              <a:ext uri="{FF2B5EF4-FFF2-40B4-BE49-F238E27FC236}">
                <a16:creationId xmlns:a16="http://schemas.microsoft.com/office/drawing/2014/main" id="{95954885-0593-43C7-9B0E-5BF1D87D9765}"/>
              </a:ext>
            </a:extLst>
          </p:cNvPr>
          <p:cNvSpPr>
            <a:spLocks noGrp="1"/>
          </p:cNvSpPr>
          <p:nvPr>
            <p:ph idx="1"/>
          </p:nvPr>
        </p:nvSpPr>
        <p:spPr>
          <a:xfrm>
            <a:off x="62143" y="1384917"/>
            <a:ext cx="11691891" cy="5107958"/>
          </a:xfrm>
        </p:spPr>
        <p:txBody>
          <a:bodyPr/>
          <a:lstStyle/>
          <a:p>
            <a:r>
              <a:rPr lang="en-US" dirty="0"/>
              <a:t>BJP seats rose from 2 to 85/543 in the elections of 1989, and then 120 of 543 in 1991</a:t>
            </a:r>
          </a:p>
          <a:p>
            <a:r>
              <a:rPr lang="en-US" dirty="0"/>
              <a:t>The reason was their highlighting a controversy over a mosque/temple in the town of </a:t>
            </a:r>
            <a:r>
              <a:rPr lang="en-US" dirty="0" err="1"/>
              <a:t>Ayodhya</a:t>
            </a:r>
            <a:r>
              <a:rPr lang="en-US" dirty="0"/>
              <a:t> (more on this later in the course) over which the BJP successfully whipped up Hindu nationalist support</a:t>
            </a:r>
          </a:p>
          <a:p>
            <a:r>
              <a:rPr lang="en-US" dirty="0"/>
              <a:t>It still wasn’t enough to get them a majority in Parliament, but with some strategic alliances with regional parties able to form the first lasting Hindu Nationalist government between 1998 and 2004</a:t>
            </a:r>
          </a:p>
          <a:p>
            <a:r>
              <a:rPr lang="en-US" dirty="0"/>
              <a:t>Regional allies ensured  </a:t>
            </a:r>
          </a:p>
          <a:p>
            <a:pPr marL="0" indent="0">
              <a:buNone/>
            </a:pPr>
            <a:r>
              <a:rPr lang="en-US" dirty="0"/>
              <a:t>moderation of Hindu Nationalist</a:t>
            </a:r>
          </a:p>
          <a:p>
            <a:pPr marL="0" indent="0">
              <a:buNone/>
            </a:pPr>
            <a:r>
              <a:rPr lang="en-US" dirty="0"/>
              <a:t>ideologies</a:t>
            </a:r>
          </a:p>
        </p:txBody>
      </p:sp>
      <p:pic>
        <p:nvPicPr>
          <p:cNvPr id="4" name="Picture 3">
            <a:extLst>
              <a:ext uri="{FF2B5EF4-FFF2-40B4-BE49-F238E27FC236}">
                <a16:creationId xmlns:a16="http://schemas.microsoft.com/office/drawing/2014/main" id="{31F68832-8CEA-4F0B-BB40-67B15CA65982}"/>
              </a:ext>
            </a:extLst>
          </p:cNvPr>
          <p:cNvPicPr>
            <a:picLocks noChangeAspect="1"/>
          </p:cNvPicPr>
          <p:nvPr/>
        </p:nvPicPr>
        <p:blipFill>
          <a:blip r:embed="rId2"/>
          <a:stretch>
            <a:fillRect/>
          </a:stretch>
        </p:blipFill>
        <p:spPr>
          <a:xfrm>
            <a:off x="5658918" y="4778375"/>
            <a:ext cx="2683913" cy="1470637"/>
          </a:xfrm>
          <a:prstGeom prst="rect">
            <a:avLst/>
          </a:prstGeom>
        </p:spPr>
      </p:pic>
      <p:pic>
        <p:nvPicPr>
          <p:cNvPr id="5" name="Picture 4">
            <a:extLst>
              <a:ext uri="{FF2B5EF4-FFF2-40B4-BE49-F238E27FC236}">
                <a16:creationId xmlns:a16="http://schemas.microsoft.com/office/drawing/2014/main" id="{1C3C3B2D-D3E8-48D4-85C7-D7383791098A}"/>
              </a:ext>
            </a:extLst>
          </p:cNvPr>
          <p:cNvPicPr>
            <a:picLocks noChangeAspect="1"/>
          </p:cNvPicPr>
          <p:nvPr/>
        </p:nvPicPr>
        <p:blipFill>
          <a:blip r:embed="rId3"/>
          <a:stretch>
            <a:fillRect/>
          </a:stretch>
        </p:blipFill>
        <p:spPr>
          <a:xfrm>
            <a:off x="8892323" y="4778375"/>
            <a:ext cx="2655701" cy="1714500"/>
          </a:xfrm>
          <a:prstGeom prst="rect">
            <a:avLst/>
          </a:prstGeom>
        </p:spPr>
      </p:pic>
    </p:spTree>
    <p:extLst>
      <p:ext uri="{BB962C8B-B14F-4D97-AF65-F5344CB8AC3E}">
        <p14:creationId xmlns:p14="http://schemas.microsoft.com/office/powerpoint/2010/main" val="31779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41E3-6431-444B-9EDE-102C5E03D9BF}"/>
              </a:ext>
            </a:extLst>
          </p:cNvPr>
          <p:cNvSpPr>
            <a:spLocks noGrp="1"/>
          </p:cNvSpPr>
          <p:nvPr>
            <p:ph type="title"/>
          </p:nvPr>
        </p:nvSpPr>
        <p:spPr/>
        <p:txBody>
          <a:bodyPr/>
          <a:lstStyle/>
          <a:p>
            <a:r>
              <a:rPr lang="en-US" dirty="0"/>
              <a:t>Hindu Nationalism’s Dilemma: Caste</a:t>
            </a:r>
          </a:p>
        </p:txBody>
      </p:sp>
      <p:sp>
        <p:nvSpPr>
          <p:cNvPr id="3" name="Content Placeholder 2">
            <a:extLst>
              <a:ext uri="{FF2B5EF4-FFF2-40B4-BE49-F238E27FC236}">
                <a16:creationId xmlns:a16="http://schemas.microsoft.com/office/drawing/2014/main" id="{50AAA4B1-046C-450D-AAEE-93A2604F74C8}"/>
              </a:ext>
            </a:extLst>
          </p:cNvPr>
          <p:cNvSpPr>
            <a:spLocks noGrp="1"/>
          </p:cNvSpPr>
          <p:nvPr>
            <p:ph idx="1"/>
          </p:nvPr>
        </p:nvSpPr>
        <p:spPr>
          <a:xfrm>
            <a:off x="-1" y="1609725"/>
            <a:ext cx="12058651" cy="5105400"/>
          </a:xfrm>
        </p:spPr>
        <p:txBody>
          <a:bodyPr>
            <a:normAutofit fontScale="92500"/>
          </a:bodyPr>
          <a:lstStyle/>
          <a:p>
            <a:r>
              <a:rPr lang="en-US" dirty="0"/>
              <a:t>Caste always the Achilles heel of a Hindu Nationalism that claims to speak for and represent ALL Hindus</a:t>
            </a:r>
          </a:p>
          <a:p>
            <a:r>
              <a:rPr lang="en-US" dirty="0"/>
              <a:t>Historically, though the RSS/BJP were upper caste dominated organizations, they sought to bring lower castes into the fold</a:t>
            </a:r>
          </a:p>
          <a:p>
            <a:r>
              <a:rPr lang="en-US" dirty="0"/>
              <a:t>OBCs (Other Backward Castes, more about this later!) 53% of the electorate. The MANDAL Commission in 1979 recommended affirmative action programs for this section of the population.  Ignored until Prime Minister V. P. Singh in 1989 announces the implementation of the Mandal Commission recommendations</a:t>
            </a:r>
          </a:p>
          <a:p>
            <a:r>
              <a:rPr lang="en-US" dirty="0"/>
              <a:t>Traditionally privileged upper castes were outraged, while lower castes rejoiced</a:t>
            </a:r>
          </a:p>
          <a:p>
            <a:r>
              <a:rPr lang="en-US" dirty="0"/>
              <a:t>The BJP in a dilemma, calling it a “caste war” alienated the </a:t>
            </a:r>
            <a:r>
              <a:rPr lang="en-US" dirty="0" smtClean="0"/>
              <a:t>53% </a:t>
            </a:r>
            <a:r>
              <a:rPr lang="en-US" dirty="0"/>
              <a:t>(Hindu) electorate, but supporting affirmative action alienated the traditional upper caste base</a:t>
            </a:r>
          </a:p>
          <a:p>
            <a:r>
              <a:rPr lang="en-US" dirty="0"/>
              <a:t>“Social engineering” solutions (</a:t>
            </a:r>
            <a:r>
              <a:rPr lang="en-US" dirty="0" err="1"/>
              <a:t>Jaffrelot</a:t>
            </a:r>
            <a:r>
              <a:rPr lang="en-US" dirty="0"/>
              <a:t>, 26) not popular with RSS leadership</a:t>
            </a:r>
          </a:p>
          <a:p>
            <a:endParaRPr lang="en-US" dirty="0"/>
          </a:p>
        </p:txBody>
      </p:sp>
    </p:spTree>
    <p:extLst>
      <p:ext uri="{BB962C8B-B14F-4D97-AF65-F5344CB8AC3E}">
        <p14:creationId xmlns:p14="http://schemas.microsoft.com/office/powerpoint/2010/main" val="4175765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15DF-1116-4519-8988-3022776E5E1C}"/>
              </a:ext>
            </a:extLst>
          </p:cNvPr>
          <p:cNvSpPr>
            <a:spLocks noGrp="1"/>
          </p:cNvSpPr>
          <p:nvPr>
            <p:ph type="title"/>
          </p:nvPr>
        </p:nvSpPr>
        <p:spPr/>
        <p:txBody>
          <a:bodyPr/>
          <a:lstStyle/>
          <a:p>
            <a:r>
              <a:rPr lang="en-US" dirty="0"/>
              <a:t>The Answer: Narendra Modi</a:t>
            </a:r>
          </a:p>
        </p:txBody>
      </p:sp>
      <p:sp>
        <p:nvSpPr>
          <p:cNvPr id="3" name="Content Placeholder 2">
            <a:extLst>
              <a:ext uri="{FF2B5EF4-FFF2-40B4-BE49-F238E27FC236}">
                <a16:creationId xmlns:a16="http://schemas.microsoft.com/office/drawing/2014/main" id="{914DC649-759D-4C93-B9D2-FFD42354B770}"/>
              </a:ext>
            </a:extLst>
          </p:cNvPr>
          <p:cNvSpPr>
            <a:spLocks noGrp="1"/>
          </p:cNvSpPr>
          <p:nvPr>
            <p:ph idx="1"/>
          </p:nvPr>
        </p:nvSpPr>
        <p:spPr>
          <a:xfrm>
            <a:off x="0" y="1553592"/>
            <a:ext cx="12192000" cy="5304407"/>
          </a:xfrm>
        </p:spPr>
        <p:txBody>
          <a:bodyPr>
            <a:normAutofit fontScale="92500" lnSpcReduction="10000"/>
          </a:bodyPr>
          <a:lstStyle/>
          <a:p>
            <a:r>
              <a:rPr lang="en-US" dirty="0"/>
              <a:t>Representing a new stratum of brash, lower caste, Hindutva ideologues, Narendra Modi became Chief Minister of the state of GUJARAT (Mahatma Gandhi’s home state!) in 2001</a:t>
            </a:r>
          </a:p>
          <a:p>
            <a:r>
              <a:rPr lang="en-US" dirty="0"/>
              <a:t>He revealed what he was capable of when  in 2002 more than 2000 Muslims died in riots while he was in charge.  As CM of Gujarat, Modi, gave Hindu mobs a free hand to rampage against  Muslims.  Police stood by and even helped the rioters</a:t>
            </a:r>
          </a:p>
          <a:p>
            <a:r>
              <a:rPr lang="en-US" dirty="0"/>
              <a:t>2014  Modi elected PM of India in massive electoral victory</a:t>
            </a:r>
          </a:p>
          <a:p>
            <a:r>
              <a:rPr lang="en-US" dirty="0"/>
              <a:t>Mandate reinforced by 2019 victory in General Elections.  Second term saw Supreme Court decide on Ram Temple in favor of Hindus.  Also, the </a:t>
            </a:r>
          </a:p>
          <a:p>
            <a:pPr marL="0" indent="0">
              <a:buNone/>
            </a:pPr>
            <a:r>
              <a:rPr lang="en-US" dirty="0"/>
              <a:t>d</a:t>
            </a:r>
            <a:r>
              <a:rPr lang="en-US" dirty="0" smtClean="0"/>
              <a:t>issolution </a:t>
            </a:r>
            <a:r>
              <a:rPr lang="en-US" dirty="0"/>
              <a:t>of the </a:t>
            </a:r>
            <a:r>
              <a:rPr lang="en-US" dirty="0" smtClean="0"/>
              <a:t>Muslim-majority </a:t>
            </a:r>
            <a:r>
              <a:rPr lang="en-US" dirty="0"/>
              <a:t>state of Jammu and Kashmir </a:t>
            </a:r>
          </a:p>
          <a:p>
            <a:pPr marL="0" indent="0">
              <a:buNone/>
            </a:pPr>
            <a:r>
              <a:rPr lang="en-US" dirty="0"/>
              <a:t>and “reading down” of Articles 370 and 35A of the constitution</a:t>
            </a:r>
          </a:p>
          <a:p>
            <a:pPr marL="0" indent="0">
              <a:buNone/>
            </a:pPr>
            <a:r>
              <a:rPr lang="en-US" dirty="0"/>
              <a:t>granting Kashmir special status.  Moves to undermine </a:t>
            </a:r>
          </a:p>
          <a:p>
            <a:pPr marL="0" indent="0">
              <a:buNone/>
            </a:pPr>
            <a:r>
              <a:rPr lang="en-US" dirty="0"/>
              <a:t>citizenship rights of Muslims led to huge nationwide protests </a:t>
            </a:r>
            <a:r>
              <a:rPr lang="en-US" dirty="0">
                <a:hlinkClick r:id="rId2"/>
              </a:rPr>
              <a:t>led by women </a:t>
            </a:r>
            <a:r>
              <a:rPr lang="en-US" dirty="0"/>
              <a:t>and students</a:t>
            </a:r>
          </a:p>
          <a:p>
            <a:endParaRPr lang="en-US" dirty="0"/>
          </a:p>
        </p:txBody>
      </p:sp>
      <p:pic>
        <p:nvPicPr>
          <p:cNvPr id="4" name="Picture 3">
            <a:extLst>
              <a:ext uri="{FF2B5EF4-FFF2-40B4-BE49-F238E27FC236}">
                <a16:creationId xmlns:a16="http://schemas.microsoft.com/office/drawing/2014/main" id="{DC521739-C76F-46D0-98AE-DF44925E5D8B}"/>
              </a:ext>
            </a:extLst>
          </p:cNvPr>
          <p:cNvPicPr>
            <a:picLocks noChangeAspect="1"/>
          </p:cNvPicPr>
          <p:nvPr/>
        </p:nvPicPr>
        <p:blipFill>
          <a:blip r:embed="rId3"/>
          <a:stretch>
            <a:fillRect/>
          </a:stretch>
        </p:blipFill>
        <p:spPr>
          <a:xfrm>
            <a:off x="9076267" y="4599880"/>
            <a:ext cx="2763212" cy="1552574"/>
          </a:xfrm>
          <a:prstGeom prst="rect">
            <a:avLst/>
          </a:prstGeom>
        </p:spPr>
      </p:pic>
    </p:spTree>
    <p:extLst>
      <p:ext uri="{BB962C8B-B14F-4D97-AF65-F5344CB8AC3E}">
        <p14:creationId xmlns:p14="http://schemas.microsoft.com/office/powerpoint/2010/main" val="153257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86E19-770D-43FA-9AD6-E8652728675C}"/>
              </a:ext>
            </a:extLst>
          </p:cNvPr>
          <p:cNvSpPr>
            <a:spLocks noGrp="1"/>
          </p:cNvSpPr>
          <p:nvPr>
            <p:ph type="title"/>
          </p:nvPr>
        </p:nvSpPr>
        <p:spPr/>
        <p:txBody>
          <a:bodyPr/>
          <a:lstStyle/>
          <a:p>
            <a:r>
              <a:rPr lang="en-US" dirty="0"/>
              <a:t>Hindu Nationalist Strategies	</a:t>
            </a:r>
          </a:p>
        </p:txBody>
      </p:sp>
      <p:sp>
        <p:nvSpPr>
          <p:cNvPr id="3" name="Content Placeholder 2">
            <a:extLst>
              <a:ext uri="{FF2B5EF4-FFF2-40B4-BE49-F238E27FC236}">
                <a16:creationId xmlns:a16="http://schemas.microsoft.com/office/drawing/2014/main" id="{488AC2A8-8086-481C-8F0C-401787E15A03}"/>
              </a:ext>
            </a:extLst>
          </p:cNvPr>
          <p:cNvSpPr>
            <a:spLocks noGrp="1"/>
          </p:cNvSpPr>
          <p:nvPr>
            <p:ph idx="1"/>
          </p:nvPr>
        </p:nvSpPr>
        <p:spPr>
          <a:xfrm>
            <a:off x="62143" y="1242874"/>
            <a:ext cx="12055875" cy="5615126"/>
          </a:xfrm>
        </p:spPr>
        <p:txBody>
          <a:bodyPr>
            <a:normAutofit/>
          </a:bodyPr>
          <a:lstStyle/>
          <a:p>
            <a:r>
              <a:rPr lang="en-US" dirty="0"/>
              <a:t>From the initial calls to save the “dying race” of Hindus in the 1930s, partition in the 1950s, to arguing against the INC’s “pseudo-secularism” in the 1980s and “</a:t>
            </a:r>
            <a:r>
              <a:rPr lang="en-US" dirty="0" err="1"/>
              <a:t>Hinduphobia</a:t>
            </a:r>
            <a:r>
              <a:rPr lang="en-US" dirty="0"/>
              <a:t>” in recent times, the basic strategy of Hindu nationalists has been, as </a:t>
            </a:r>
            <a:r>
              <a:rPr lang="en-US" dirty="0" err="1"/>
              <a:t>Jaffrelot</a:t>
            </a:r>
            <a:r>
              <a:rPr lang="en-US" dirty="0"/>
              <a:t> puts it, “to weaponize a sense of vulnerability” (</a:t>
            </a:r>
            <a:r>
              <a:rPr lang="en-US" dirty="0" err="1"/>
              <a:t>Jaffrelot</a:t>
            </a:r>
            <a:r>
              <a:rPr lang="en-US" dirty="0"/>
              <a:t>, 28) </a:t>
            </a:r>
          </a:p>
          <a:p>
            <a:r>
              <a:rPr lang="en-US" dirty="0"/>
              <a:t>Economic and social inequalities create a very real reasons for large sections of the Indian society (Hindus and Muslims) to feel vulnerable</a:t>
            </a:r>
          </a:p>
          <a:p>
            <a:r>
              <a:rPr lang="en-US" dirty="0"/>
              <a:t>The Hindu nationalists’ efforts have been to try and turn this vulnerability to the belief </a:t>
            </a:r>
            <a:r>
              <a:rPr lang="en-US" dirty="0" smtClean="0"/>
              <a:t>that </a:t>
            </a:r>
            <a:endParaRPr lang="en-US" dirty="0"/>
          </a:p>
          <a:p>
            <a:pPr lvl="1"/>
            <a:r>
              <a:rPr lang="en-US" dirty="0" smtClean="0"/>
              <a:t>Secular </a:t>
            </a:r>
            <a:r>
              <a:rPr lang="en-US" dirty="0"/>
              <a:t>politics (initially championed by the INC) </a:t>
            </a:r>
            <a:r>
              <a:rPr lang="en-US" dirty="0" smtClean="0"/>
              <a:t>is </a:t>
            </a:r>
            <a:r>
              <a:rPr lang="en-US" dirty="0"/>
              <a:t>the real reason for their misery</a:t>
            </a:r>
          </a:p>
          <a:p>
            <a:pPr lvl="1"/>
            <a:r>
              <a:rPr lang="en-US" dirty="0" smtClean="0"/>
              <a:t>Their </a:t>
            </a:r>
            <a:r>
              <a:rPr lang="en-US" dirty="0"/>
              <a:t>greatest fear should be the possible erasure of their Hindu identity</a:t>
            </a:r>
          </a:p>
          <a:p>
            <a:pPr lvl="1"/>
            <a:r>
              <a:rPr lang="en-US" dirty="0"/>
              <a:t>And, more recently, that the liberal intelligentsia and (remaining) sections of the independent media are “anti-Hindu” and hence “anti-national”</a:t>
            </a:r>
          </a:p>
          <a:p>
            <a:r>
              <a:rPr lang="en-US" dirty="0"/>
              <a:t>Sound at all familiar?</a:t>
            </a:r>
          </a:p>
        </p:txBody>
      </p:sp>
    </p:spTree>
    <p:extLst>
      <p:ext uri="{BB962C8B-B14F-4D97-AF65-F5344CB8AC3E}">
        <p14:creationId xmlns:p14="http://schemas.microsoft.com/office/powerpoint/2010/main" val="1929737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BE86-C91E-44C8-90B8-0BFEAB8FA2D6}"/>
              </a:ext>
            </a:extLst>
          </p:cNvPr>
          <p:cNvSpPr>
            <a:spLocks noGrp="1"/>
          </p:cNvSpPr>
          <p:nvPr>
            <p:ph type="title"/>
          </p:nvPr>
        </p:nvSpPr>
        <p:spPr/>
        <p:txBody>
          <a:bodyPr/>
          <a:lstStyle/>
          <a:p>
            <a:r>
              <a:rPr lang="en-US" dirty="0"/>
              <a:t>Hindu Nationalism Praxis</a:t>
            </a:r>
          </a:p>
        </p:txBody>
      </p:sp>
      <p:sp>
        <p:nvSpPr>
          <p:cNvPr id="3" name="Content Placeholder 2">
            <a:extLst>
              <a:ext uri="{FF2B5EF4-FFF2-40B4-BE49-F238E27FC236}">
                <a16:creationId xmlns:a16="http://schemas.microsoft.com/office/drawing/2014/main" id="{4CBF63B4-23FE-4805-BC39-9AAE3DEAFA7F}"/>
              </a:ext>
            </a:extLst>
          </p:cNvPr>
          <p:cNvSpPr>
            <a:spLocks noGrp="1"/>
          </p:cNvSpPr>
          <p:nvPr>
            <p:ph idx="1"/>
          </p:nvPr>
        </p:nvSpPr>
        <p:spPr>
          <a:xfrm>
            <a:off x="142043" y="1411550"/>
            <a:ext cx="11940466" cy="5353234"/>
          </a:xfrm>
        </p:spPr>
        <p:txBody>
          <a:bodyPr/>
          <a:lstStyle/>
          <a:p>
            <a:r>
              <a:rPr lang="en-US" dirty="0"/>
              <a:t>Hindu nationalists have always valued their own ideology and vision over that of the Indian constitution</a:t>
            </a:r>
          </a:p>
          <a:p>
            <a:r>
              <a:rPr lang="en-US" dirty="0"/>
              <a:t>From the assassination of Gandhi in 1948 </a:t>
            </a:r>
          </a:p>
          <a:p>
            <a:pPr marL="0" indent="0">
              <a:buNone/>
            </a:pPr>
            <a:r>
              <a:rPr lang="en-US" dirty="0"/>
              <a:t>to the destruction of the Babri Mosque in </a:t>
            </a:r>
          </a:p>
          <a:p>
            <a:pPr marL="0" indent="0">
              <a:buNone/>
            </a:pPr>
            <a:r>
              <a:rPr lang="en-US" dirty="0"/>
              <a:t>1992, Hindu nationalists have not </a:t>
            </a:r>
          </a:p>
          <a:p>
            <a:pPr marL="0" indent="0">
              <a:buNone/>
            </a:pPr>
            <a:r>
              <a:rPr lang="en-US" dirty="0"/>
              <a:t>been shy of using violence to achieve </a:t>
            </a:r>
          </a:p>
          <a:p>
            <a:pPr marL="0" indent="0">
              <a:buNone/>
            </a:pPr>
            <a:r>
              <a:rPr lang="en-US" dirty="0"/>
              <a:t>their ends </a:t>
            </a:r>
          </a:p>
          <a:p>
            <a:r>
              <a:rPr lang="en-US" dirty="0"/>
              <a:t>Once in power, since 2014, the current</a:t>
            </a:r>
          </a:p>
          <a:p>
            <a:pPr marL="0" indent="0">
              <a:buNone/>
            </a:pPr>
            <a:r>
              <a:rPr lang="en-US" dirty="0"/>
              <a:t>Hindu nationalist government has been systematically undermining historically impartial institutions (e.g. the judiciary, the media, the Election Commission) to move toward the end of making India a Hindu nation</a:t>
            </a:r>
          </a:p>
        </p:txBody>
      </p:sp>
      <p:pic>
        <p:nvPicPr>
          <p:cNvPr id="4" name="Picture 3">
            <a:extLst>
              <a:ext uri="{FF2B5EF4-FFF2-40B4-BE49-F238E27FC236}">
                <a16:creationId xmlns:a16="http://schemas.microsoft.com/office/drawing/2014/main" id="{B1AA9263-2816-4965-B0CD-E422CFB9934B}"/>
              </a:ext>
            </a:extLst>
          </p:cNvPr>
          <p:cNvPicPr>
            <a:picLocks noChangeAspect="1"/>
          </p:cNvPicPr>
          <p:nvPr/>
        </p:nvPicPr>
        <p:blipFill>
          <a:blip r:embed="rId2"/>
          <a:stretch>
            <a:fillRect/>
          </a:stretch>
        </p:blipFill>
        <p:spPr>
          <a:xfrm>
            <a:off x="6248399" y="3517428"/>
            <a:ext cx="2567775" cy="1729653"/>
          </a:xfrm>
          <a:prstGeom prst="rect">
            <a:avLst/>
          </a:prstGeom>
        </p:spPr>
      </p:pic>
      <p:pic>
        <p:nvPicPr>
          <p:cNvPr id="5" name="Picture 4">
            <a:extLst>
              <a:ext uri="{FF2B5EF4-FFF2-40B4-BE49-F238E27FC236}">
                <a16:creationId xmlns:a16="http://schemas.microsoft.com/office/drawing/2014/main" id="{77CCEBF4-7C4E-44A8-BF2C-D92937DFE729}"/>
              </a:ext>
            </a:extLst>
          </p:cNvPr>
          <p:cNvPicPr>
            <a:picLocks noChangeAspect="1"/>
          </p:cNvPicPr>
          <p:nvPr/>
        </p:nvPicPr>
        <p:blipFill>
          <a:blip r:embed="rId3"/>
          <a:stretch>
            <a:fillRect/>
          </a:stretch>
        </p:blipFill>
        <p:spPr>
          <a:xfrm>
            <a:off x="9103755" y="3447771"/>
            <a:ext cx="2786424" cy="1729786"/>
          </a:xfrm>
          <a:prstGeom prst="rect">
            <a:avLst/>
          </a:prstGeom>
        </p:spPr>
      </p:pic>
      <p:pic>
        <p:nvPicPr>
          <p:cNvPr id="6" name="Picture 5">
            <a:extLst>
              <a:ext uri="{FF2B5EF4-FFF2-40B4-BE49-F238E27FC236}">
                <a16:creationId xmlns:a16="http://schemas.microsoft.com/office/drawing/2014/main" id="{74581BDC-EADC-4E0E-BE90-3D2F2FF0BAF2}"/>
              </a:ext>
            </a:extLst>
          </p:cNvPr>
          <p:cNvPicPr>
            <a:picLocks noChangeAspect="1"/>
          </p:cNvPicPr>
          <p:nvPr/>
        </p:nvPicPr>
        <p:blipFill>
          <a:blip r:embed="rId4"/>
          <a:stretch>
            <a:fillRect/>
          </a:stretch>
        </p:blipFill>
        <p:spPr>
          <a:xfrm>
            <a:off x="6698461" y="1814986"/>
            <a:ext cx="3026563" cy="1702442"/>
          </a:xfrm>
          <a:prstGeom prst="rect">
            <a:avLst/>
          </a:prstGeom>
        </p:spPr>
      </p:pic>
    </p:spTree>
    <p:extLst>
      <p:ext uri="{BB962C8B-B14F-4D97-AF65-F5344CB8AC3E}">
        <p14:creationId xmlns:p14="http://schemas.microsoft.com/office/powerpoint/2010/main" val="121577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2D802-8337-4065-8333-362BAFFB25E3}"/>
              </a:ext>
            </a:extLst>
          </p:cNvPr>
          <p:cNvSpPr>
            <a:spLocks noGrp="1"/>
          </p:cNvSpPr>
          <p:nvPr>
            <p:ph type="title"/>
          </p:nvPr>
        </p:nvSpPr>
        <p:spPr/>
        <p:txBody>
          <a:bodyPr/>
          <a:lstStyle/>
          <a:p>
            <a:r>
              <a:rPr lang="en-US" dirty="0"/>
              <a:t>What IS Hindu Nationalism?</a:t>
            </a:r>
          </a:p>
        </p:txBody>
      </p:sp>
      <p:sp>
        <p:nvSpPr>
          <p:cNvPr id="3" name="Content Placeholder 2">
            <a:extLst>
              <a:ext uri="{FF2B5EF4-FFF2-40B4-BE49-F238E27FC236}">
                <a16:creationId xmlns:a16="http://schemas.microsoft.com/office/drawing/2014/main" id="{F3618C68-F067-4E31-B122-EC0B7FCA0948}"/>
              </a:ext>
            </a:extLst>
          </p:cNvPr>
          <p:cNvSpPr>
            <a:spLocks noGrp="1"/>
          </p:cNvSpPr>
          <p:nvPr>
            <p:ph idx="1"/>
          </p:nvPr>
        </p:nvSpPr>
        <p:spPr>
          <a:xfrm>
            <a:off x="0" y="1447060"/>
            <a:ext cx="11353800" cy="5575177"/>
          </a:xfrm>
        </p:spPr>
        <p:txBody>
          <a:bodyPr>
            <a:normAutofit/>
          </a:bodyPr>
          <a:lstStyle/>
          <a:p>
            <a:r>
              <a:rPr lang="en-US" dirty="0"/>
              <a:t>Simply put, the idea that India is defined by its religious majority, that India is a HINDU nation (a Hindu </a:t>
            </a:r>
            <a:r>
              <a:rPr lang="en-US" i="1" dirty="0" err="1"/>
              <a:t>rashtra</a:t>
            </a:r>
            <a:r>
              <a:rPr lang="en-US" dirty="0"/>
              <a:t>)</a:t>
            </a:r>
          </a:p>
          <a:p>
            <a:pPr lvl="1"/>
            <a:r>
              <a:rPr lang="en-US" dirty="0"/>
              <a:t>Other religions are at best tolerated, and at worst seen as opposing the interests of India</a:t>
            </a:r>
          </a:p>
          <a:p>
            <a:r>
              <a:rPr lang="en-US" dirty="0"/>
              <a:t>It is, by definition, </a:t>
            </a:r>
            <a:r>
              <a:rPr lang="en-US" dirty="0">
                <a:highlight>
                  <a:srgbClr val="FFFF00"/>
                </a:highlight>
              </a:rPr>
              <a:t>against the Indian constitution</a:t>
            </a:r>
            <a:r>
              <a:rPr lang="en-US" dirty="0"/>
              <a:t>.  Created in 1950 (and we will read more about the debates that went into making of that constitution) the Constitution </a:t>
            </a:r>
          </a:p>
          <a:p>
            <a:pPr lvl="1"/>
            <a:r>
              <a:rPr lang="en-US" dirty="0"/>
              <a:t>“</a:t>
            </a:r>
            <a:r>
              <a:rPr lang="en-US" i="1" dirty="0"/>
              <a:t>does not recognize any official religion… it also guarantees  freedom  of  conscience  and  of  worship.... Article 15 prohibits any discrimination on religious grounds... Article 25 stipulates, “Subject to public order, morality and health . . .  all persons are equally entitled . . .  freely to profess, practice and propagate religion</a:t>
            </a:r>
            <a:r>
              <a:rPr lang="en-US" dirty="0"/>
              <a:t>.” (</a:t>
            </a:r>
            <a:r>
              <a:rPr lang="en-US" dirty="0" err="1"/>
              <a:t>Jaffrelot</a:t>
            </a:r>
            <a:r>
              <a:rPr lang="en-US" dirty="0"/>
              <a:t>, 7)</a:t>
            </a:r>
          </a:p>
          <a:p>
            <a:r>
              <a:rPr lang="en-US" dirty="0"/>
              <a:t>Yet, this has not stopped Hindu nationalists from trying to establish a Hindu </a:t>
            </a:r>
            <a:r>
              <a:rPr lang="en-US" i="1" dirty="0" err="1"/>
              <a:t>rashtra</a:t>
            </a:r>
            <a:r>
              <a:rPr lang="en-US" dirty="0"/>
              <a:t> in India</a:t>
            </a:r>
            <a:endParaRPr lang="en-US" i="1" dirty="0"/>
          </a:p>
          <a:p>
            <a:endParaRPr lang="en-US" dirty="0"/>
          </a:p>
        </p:txBody>
      </p:sp>
    </p:spTree>
    <p:extLst>
      <p:ext uri="{BB962C8B-B14F-4D97-AF65-F5344CB8AC3E}">
        <p14:creationId xmlns:p14="http://schemas.microsoft.com/office/powerpoint/2010/main" val="82776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Context</a:t>
            </a:r>
            <a:endParaRPr lang="en-US" dirty="0"/>
          </a:p>
        </p:txBody>
      </p:sp>
      <p:sp>
        <p:nvSpPr>
          <p:cNvPr id="3" name="Content Placeholder 2"/>
          <p:cNvSpPr>
            <a:spLocks noGrp="1"/>
          </p:cNvSpPr>
          <p:nvPr>
            <p:ph idx="1"/>
          </p:nvPr>
        </p:nvSpPr>
        <p:spPr>
          <a:xfrm>
            <a:off x="261257" y="1532709"/>
            <a:ext cx="11530149" cy="5059680"/>
          </a:xfrm>
        </p:spPr>
        <p:txBody>
          <a:bodyPr>
            <a:normAutofit lnSpcReduction="10000"/>
          </a:bodyPr>
          <a:lstStyle/>
          <a:p>
            <a:r>
              <a:rPr lang="en-US" dirty="0" smtClean="0"/>
              <a:t>On January 22</a:t>
            </a:r>
            <a:r>
              <a:rPr lang="en-US" baseline="30000" dirty="0" smtClean="0"/>
              <a:t>nd</a:t>
            </a:r>
            <a:r>
              <a:rPr lang="en-US" dirty="0"/>
              <a:t> </a:t>
            </a:r>
            <a:r>
              <a:rPr lang="en-US" dirty="0" smtClean="0"/>
              <a:t>2024, PM Modi inaugurated a </a:t>
            </a:r>
            <a:r>
              <a:rPr lang="en-US" dirty="0" smtClean="0">
                <a:hlinkClick r:id="rId2"/>
              </a:rPr>
              <a:t>controversial temple </a:t>
            </a:r>
            <a:r>
              <a:rPr lang="en-US" dirty="0" smtClean="0"/>
              <a:t> dedicated to the </a:t>
            </a:r>
            <a:r>
              <a:rPr lang="en-US" dirty="0" smtClean="0">
                <a:hlinkClick r:id="rId3"/>
              </a:rPr>
              <a:t>Hindu god, Ram, in </a:t>
            </a:r>
            <a:r>
              <a:rPr lang="en-US" dirty="0" err="1" smtClean="0">
                <a:hlinkClick r:id="rId3"/>
              </a:rPr>
              <a:t>Ayodhya</a:t>
            </a:r>
            <a:r>
              <a:rPr lang="en-US" dirty="0" smtClean="0">
                <a:hlinkClick r:id="rId3"/>
              </a:rPr>
              <a:t> </a:t>
            </a:r>
            <a:r>
              <a:rPr lang="en-US" dirty="0" smtClean="0"/>
              <a:t>in north India (see below)</a:t>
            </a:r>
          </a:p>
          <a:p>
            <a:r>
              <a:rPr lang="en-US" dirty="0" smtClean="0">
                <a:hlinkClick r:id="rId4"/>
              </a:rPr>
              <a:t>In his speech</a:t>
            </a:r>
            <a:r>
              <a:rPr lang="en-US" dirty="0" smtClean="0"/>
              <a:t>, Modi said (Bharat is the other word for India): “Ram </a:t>
            </a:r>
            <a:r>
              <a:rPr lang="en-US" dirty="0"/>
              <a:t>is the faith of Bharat; Ram is the </a:t>
            </a:r>
            <a:r>
              <a:rPr lang="en-US" b="1" dirty="0"/>
              <a:t>foundation of Bharat</a:t>
            </a:r>
            <a:r>
              <a:rPr lang="en-US" dirty="0"/>
              <a:t>. Ram is the thought of Bharat; </a:t>
            </a:r>
            <a:r>
              <a:rPr lang="en-US" b="1" dirty="0"/>
              <a:t>Ram is the </a:t>
            </a:r>
            <a:r>
              <a:rPr lang="en-US" b="1" dirty="0" smtClean="0"/>
              <a:t>constitution </a:t>
            </a:r>
            <a:r>
              <a:rPr lang="en-US" b="1" dirty="0"/>
              <a:t>of Bharat</a:t>
            </a:r>
            <a:r>
              <a:rPr lang="en-US" dirty="0" smtClean="0"/>
              <a:t>.”</a:t>
            </a:r>
          </a:p>
          <a:p>
            <a:pPr lvl="1"/>
            <a:r>
              <a:rPr lang="en-US" dirty="0" smtClean="0"/>
              <a:t>His critics tweeted images of the </a:t>
            </a:r>
            <a:r>
              <a:rPr lang="en-US" b="1" dirty="0" smtClean="0">
                <a:hlinkClick r:id="rId5"/>
              </a:rPr>
              <a:t>Preamble to the Indian Constitution </a:t>
            </a:r>
            <a:r>
              <a:rPr lang="en-US" dirty="0" smtClean="0"/>
              <a:t>in response</a:t>
            </a:r>
          </a:p>
          <a:p>
            <a:r>
              <a:rPr lang="en-US" dirty="0" smtClean="0"/>
              <a:t>2024 is an election year, and with a “model code of conduct” in operation once elections are announced, it might have been difficult to do this later</a:t>
            </a:r>
          </a:p>
          <a:p>
            <a:r>
              <a:rPr lang="en-US" dirty="0" smtClean="0"/>
              <a:t>Hence an </a:t>
            </a:r>
            <a:r>
              <a:rPr lang="en-US" dirty="0" smtClean="0">
                <a:hlinkClick r:id="rId6"/>
              </a:rPr>
              <a:t>incomplete temple </a:t>
            </a:r>
            <a:r>
              <a:rPr lang="en-US" dirty="0" smtClean="0"/>
              <a:t> (Image Jan 16, 24) was inaugurated, and a tame controlled media parroted Modi’s </a:t>
            </a:r>
            <a:r>
              <a:rPr lang="en-US" dirty="0"/>
              <a:t>words </a:t>
            </a:r>
            <a:r>
              <a:rPr lang="en-US" dirty="0" smtClean="0"/>
              <a:t>that, “January </a:t>
            </a:r>
            <a:r>
              <a:rPr lang="en-US" dirty="0"/>
              <a:t>22, 2024, is not just a date on the calendar. It marks the beginning of a new </a:t>
            </a:r>
            <a:r>
              <a:rPr lang="en-US" dirty="0" smtClean="0"/>
              <a:t>era” the date, </a:t>
            </a:r>
            <a:r>
              <a:rPr lang="en-US" dirty="0"/>
              <a:t>he </a:t>
            </a:r>
            <a:r>
              <a:rPr lang="en-US" dirty="0" smtClean="0"/>
              <a:t>said, would “</a:t>
            </a:r>
            <a:r>
              <a:rPr lang="en-US" dirty="0" smtClean="0">
                <a:hlinkClick r:id="rId4"/>
              </a:rPr>
              <a:t>lay </a:t>
            </a:r>
            <a:r>
              <a:rPr lang="en-US" dirty="0">
                <a:hlinkClick r:id="rId4"/>
              </a:rPr>
              <a:t>the foundation for the next thousand years of </a:t>
            </a:r>
            <a:r>
              <a:rPr lang="en-US" dirty="0" smtClean="0">
                <a:hlinkClick r:id="rId4"/>
              </a:rPr>
              <a:t>Bharat</a:t>
            </a:r>
            <a:r>
              <a:rPr lang="en-US" dirty="0" smtClean="0"/>
              <a:t>”</a:t>
            </a:r>
          </a:p>
          <a:p>
            <a:pPr lvl="1"/>
            <a:r>
              <a:rPr lang="en-US" dirty="0" smtClean="0"/>
              <a:t>Someone else had spoken of a </a:t>
            </a:r>
            <a:r>
              <a:rPr lang="en-US" dirty="0" smtClean="0">
                <a:hlinkClick r:id="rId7"/>
              </a:rPr>
              <a:t>thousand year Reich </a:t>
            </a:r>
            <a:endParaRPr lang="en-US" dirty="0" smtClean="0"/>
          </a:p>
        </p:txBody>
      </p:sp>
    </p:spTree>
    <p:extLst>
      <p:ext uri="{BB962C8B-B14F-4D97-AF65-F5344CB8AC3E}">
        <p14:creationId xmlns:p14="http://schemas.microsoft.com/office/powerpoint/2010/main" val="798332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333E-8FDC-41DD-9881-BDC4CD5CF8A6}"/>
              </a:ext>
            </a:extLst>
          </p:cNvPr>
          <p:cNvSpPr>
            <a:spLocks noGrp="1"/>
          </p:cNvSpPr>
          <p:nvPr>
            <p:ph type="title"/>
          </p:nvPr>
        </p:nvSpPr>
        <p:spPr>
          <a:xfrm>
            <a:off x="838200" y="365125"/>
            <a:ext cx="10515600" cy="1099691"/>
          </a:xfrm>
        </p:spPr>
        <p:txBody>
          <a:bodyPr/>
          <a:lstStyle/>
          <a:p>
            <a:r>
              <a:rPr lang="en-US" dirty="0"/>
              <a:t>Origins of Hindu Nationalism: Colonialism</a:t>
            </a:r>
          </a:p>
        </p:txBody>
      </p:sp>
      <p:sp useBgFill="1">
        <p:nvSpPr>
          <p:cNvPr id="3" name="Content Placeholder 2">
            <a:extLst>
              <a:ext uri="{FF2B5EF4-FFF2-40B4-BE49-F238E27FC236}">
                <a16:creationId xmlns:a16="http://schemas.microsoft.com/office/drawing/2014/main" id="{11715007-3046-45D9-8EC6-08A62C61D6CB}"/>
              </a:ext>
            </a:extLst>
          </p:cNvPr>
          <p:cNvSpPr>
            <a:spLocks noGrp="1"/>
          </p:cNvSpPr>
          <p:nvPr>
            <p:ph idx="1"/>
          </p:nvPr>
        </p:nvSpPr>
        <p:spPr>
          <a:xfrm>
            <a:off x="95250" y="1207363"/>
            <a:ext cx="11944350" cy="5507762"/>
          </a:xfrm>
        </p:spPr>
        <p:txBody>
          <a:bodyPr>
            <a:normAutofit fontScale="92500" lnSpcReduction="20000"/>
          </a:bodyPr>
          <a:lstStyle/>
          <a:p>
            <a:pPr marL="0" indent="0">
              <a:buNone/>
            </a:pPr>
            <a:endParaRPr lang="en-US" dirty="0"/>
          </a:p>
          <a:p>
            <a:r>
              <a:rPr lang="en-US" dirty="0" err="1"/>
              <a:t>Jaffrelot</a:t>
            </a:r>
            <a:r>
              <a:rPr lang="en-US" dirty="0"/>
              <a:t> sees Hindu Nationalism as response to pan-Islamic ideas (12), but it has much longer and complex history which HAS to take into account British colonialism</a:t>
            </a:r>
          </a:p>
          <a:p>
            <a:r>
              <a:rPr lang="en-US" dirty="0"/>
              <a:t>All nationalisms, secular and religious, were articulated in the context of colonialism</a:t>
            </a:r>
          </a:p>
          <a:p>
            <a:r>
              <a:rPr lang="en-US" dirty="0"/>
              <a:t>The 19</a:t>
            </a:r>
            <a:r>
              <a:rPr lang="en-US" baseline="30000" dirty="0"/>
              <a:t>th</a:t>
            </a:r>
            <a:r>
              <a:rPr lang="en-US" dirty="0"/>
              <a:t> C </a:t>
            </a:r>
            <a:r>
              <a:rPr lang="en-US" i="1" dirty="0"/>
              <a:t>socio religious reform movements </a:t>
            </a:r>
            <a:r>
              <a:rPr lang="en-US" dirty="0" err="1"/>
              <a:t>Jaffrelot</a:t>
            </a:r>
            <a:r>
              <a:rPr lang="en-US" dirty="0"/>
              <a:t> discusses (11-12) were a response to colonialism too, and created the possibility of imagining a single “Hinduism” </a:t>
            </a:r>
          </a:p>
          <a:p>
            <a:r>
              <a:rPr lang="en-US" dirty="0"/>
              <a:t>Hindu nationalism draws on these, particularly the idea of creating a “muscular” Hindu nationalism to counter the colonial stereotype of Hindus as a “puny race” AND to forge a Hindu identity beyond the divisions of caste and sect</a:t>
            </a:r>
          </a:p>
          <a:p>
            <a:r>
              <a:rPr lang="en-US" dirty="0"/>
              <a:t>But British colonialism created a </a:t>
            </a:r>
            <a:r>
              <a:rPr lang="en-US" b="1" dirty="0"/>
              <a:t>political context for religious identities </a:t>
            </a:r>
            <a:r>
              <a:rPr lang="en-US" dirty="0"/>
              <a:t>by (among other things) insisting on religious political constituencies (Muslims vote only for Muslim candidates etc.)</a:t>
            </a:r>
          </a:p>
          <a:p>
            <a:r>
              <a:rPr lang="en-US" dirty="0"/>
              <a:t>The Muslim League as a party to represent Muslim interests (created 1906) was encouraged by the British rulers</a:t>
            </a:r>
          </a:p>
          <a:p>
            <a:r>
              <a:rPr lang="en-US" dirty="0"/>
              <a:t>Pan Islamic interests of ca. 1919 were an unintended consequence of British policy</a:t>
            </a:r>
          </a:p>
        </p:txBody>
      </p:sp>
    </p:spTree>
    <p:extLst>
      <p:ext uri="{BB962C8B-B14F-4D97-AF65-F5344CB8AC3E}">
        <p14:creationId xmlns:p14="http://schemas.microsoft.com/office/powerpoint/2010/main" val="208014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6670-5C0B-4AB2-8EA6-D376CA548F80}"/>
              </a:ext>
            </a:extLst>
          </p:cNvPr>
          <p:cNvSpPr>
            <a:spLocks noGrp="1"/>
          </p:cNvSpPr>
          <p:nvPr>
            <p:ph type="title"/>
          </p:nvPr>
        </p:nvSpPr>
        <p:spPr/>
        <p:txBody>
          <a:bodyPr/>
          <a:lstStyle/>
          <a:p>
            <a:r>
              <a:rPr lang="en-US" dirty="0"/>
              <a:t>Secular or Inclusive Nationalism</a:t>
            </a:r>
          </a:p>
        </p:txBody>
      </p:sp>
      <p:sp>
        <p:nvSpPr>
          <p:cNvPr id="3" name="Content Placeholder 2">
            <a:extLst>
              <a:ext uri="{FF2B5EF4-FFF2-40B4-BE49-F238E27FC236}">
                <a16:creationId xmlns:a16="http://schemas.microsoft.com/office/drawing/2014/main" id="{101AF007-9747-4BC2-B1CB-D028DB4449F3}"/>
              </a:ext>
            </a:extLst>
          </p:cNvPr>
          <p:cNvSpPr>
            <a:spLocks noGrp="1"/>
          </p:cNvSpPr>
          <p:nvPr>
            <p:ph idx="1"/>
          </p:nvPr>
        </p:nvSpPr>
        <p:spPr>
          <a:xfrm>
            <a:off x="62144" y="1287262"/>
            <a:ext cx="12129856" cy="5570738"/>
          </a:xfrm>
        </p:spPr>
        <p:txBody>
          <a:bodyPr>
            <a:normAutofit fontScale="92500"/>
          </a:bodyPr>
          <a:lstStyle/>
          <a:p>
            <a:r>
              <a:rPr lang="en-US" dirty="0"/>
              <a:t>Hindu Nationalism can’t be understood without its Other, which was </a:t>
            </a:r>
            <a:r>
              <a:rPr lang="en-US" b="1" dirty="0"/>
              <a:t>not</a:t>
            </a:r>
            <a:r>
              <a:rPr lang="en-US" dirty="0"/>
              <a:t> </a:t>
            </a:r>
            <a:r>
              <a:rPr lang="en-US" b="1" i="1" dirty="0"/>
              <a:t>either</a:t>
            </a:r>
            <a:r>
              <a:rPr lang="en-US" dirty="0"/>
              <a:t> British Colonialism </a:t>
            </a:r>
            <a:r>
              <a:rPr lang="en-US" b="1" i="1" dirty="0"/>
              <a:t>nor</a:t>
            </a:r>
            <a:r>
              <a:rPr lang="en-US" dirty="0"/>
              <a:t> </a:t>
            </a:r>
            <a:r>
              <a:rPr lang="en-US" b="1" i="1" dirty="0"/>
              <a:t>Muslim</a:t>
            </a:r>
            <a:r>
              <a:rPr lang="en-US" dirty="0"/>
              <a:t> Nationalism, but SECULAR or Inclusive Nationalism </a:t>
            </a:r>
          </a:p>
          <a:p>
            <a:r>
              <a:rPr lang="en-US" dirty="0"/>
              <a:t>A peculiarly Indian form of secularism, according equal respect to ALL religions, regions, languages etc. characterized Nehru and Gandhi’s nationalism (</a:t>
            </a:r>
            <a:r>
              <a:rPr lang="en-US" dirty="0" err="1"/>
              <a:t>Jaffrelot</a:t>
            </a:r>
            <a:r>
              <a:rPr lang="en-US" dirty="0"/>
              <a:t>, </a:t>
            </a:r>
            <a:r>
              <a:rPr lang="en-US" dirty="0" smtClean="0"/>
              <a:t>7-9) </a:t>
            </a:r>
            <a:endParaRPr lang="en-US" dirty="0"/>
          </a:p>
          <a:p>
            <a:r>
              <a:rPr lang="en-US" dirty="0"/>
              <a:t>Given India’s huge diversity and long history of coexistence of diversity, understandably, </a:t>
            </a:r>
            <a:r>
              <a:rPr lang="en-US" b="1" dirty="0"/>
              <a:t>this</a:t>
            </a:r>
            <a:r>
              <a:rPr lang="en-US" dirty="0"/>
              <a:t> was the nationalism that caught the imagination of the majority of Indians</a:t>
            </a:r>
          </a:p>
          <a:p>
            <a:r>
              <a:rPr lang="en-US" dirty="0" err="1"/>
              <a:t>Jaffrelot</a:t>
            </a:r>
            <a:r>
              <a:rPr lang="en-US" dirty="0"/>
              <a:t> does not mention that under Gandhi leadership, between 1920-21 there was great unity between Hindus and Muslims in the anti-colonial movement</a:t>
            </a:r>
          </a:p>
          <a:p>
            <a:r>
              <a:rPr lang="en-US" dirty="0"/>
              <a:t>The RSS created in 1925 at a time when that unity began to splinter</a:t>
            </a:r>
          </a:p>
          <a:p>
            <a:r>
              <a:rPr lang="en-US" b="1" dirty="0">
                <a:highlight>
                  <a:srgbClr val="FFFF00"/>
                </a:highlight>
              </a:rPr>
              <a:t>It is THIS vision of an inclusive or diverse India that bothers Hindu Nationalism the most</a:t>
            </a:r>
          </a:p>
          <a:p>
            <a:r>
              <a:rPr lang="en-US" dirty="0"/>
              <a:t>No coincidence that a Hindu nationalist assassinated Gandhi in 1948. Undermining Nehru’s legacy remains at the center of contemporary Hindu nationalist efforts</a:t>
            </a:r>
          </a:p>
          <a:p>
            <a:endParaRPr lang="en-US" dirty="0"/>
          </a:p>
        </p:txBody>
      </p:sp>
    </p:spTree>
    <p:extLst>
      <p:ext uri="{BB962C8B-B14F-4D97-AF65-F5344CB8AC3E}">
        <p14:creationId xmlns:p14="http://schemas.microsoft.com/office/powerpoint/2010/main" val="346747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55C01129-3453-464D-A870-ED71C6E89D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13D343A-00A9-4410-823F-30A6F7B1AE74}"/>
              </a:ext>
            </a:extLst>
          </p:cNvPr>
          <p:cNvPicPr>
            <a:picLocks noChangeAspect="1"/>
          </p:cNvPicPr>
          <p:nvPr/>
        </p:nvPicPr>
        <p:blipFill rotWithShape="1">
          <a:blip r:embed="rId3"/>
          <a:srcRect l="15205" r="18672" b="2"/>
          <a:stretch/>
        </p:blipFill>
        <p:spPr>
          <a:xfrm>
            <a:off x="9849248" y="2524125"/>
            <a:ext cx="2264632" cy="4238625"/>
          </a:xfrm>
          <a:prstGeom prst="rect">
            <a:avLst/>
          </a:prstGeom>
        </p:spPr>
      </p:pic>
      <p:sp>
        <p:nvSpPr>
          <p:cNvPr id="22" name="Rectangle 18">
            <a:extLst>
              <a:ext uri="{FF2B5EF4-FFF2-40B4-BE49-F238E27FC236}">
                <a16:creationId xmlns:a16="http://schemas.microsoft.com/office/drawing/2014/main" id="{9D2781A6-5C82-4764-B489-F9A599C0A7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1782" y="685800"/>
            <a:ext cx="4994335"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818FF2-F800-4744-9588-C5CA2D42378D}"/>
              </a:ext>
            </a:extLst>
          </p:cNvPr>
          <p:cNvSpPr>
            <a:spLocks noGrp="1"/>
          </p:cNvSpPr>
          <p:nvPr>
            <p:ph type="title"/>
          </p:nvPr>
        </p:nvSpPr>
        <p:spPr>
          <a:xfrm>
            <a:off x="2513087" y="95251"/>
            <a:ext cx="6901737" cy="1485899"/>
          </a:xfrm>
        </p:spPr>
        <p:txBody>
          <a:bodyPr anchor="b">
            <a:normAutofit/>
          </a:bodyPr>
          <a:lstStyle/>
          <a:p>
            <a:pPr algn="ctr"/>
            <a:r>
              <a:rPr lang="en-US" sz="3600" b="1" dirty="0">
                <a:solidFill>
                  <a:srgbClr val="595959"/>
                </a:solidFill>
              </a:rPr>
              <a:t>KEY PEOPLE, TEXTS and ORGANIZATIONS</a:t>
            </a:r>
          </a:p>
        </p:txBody>
      </p:sp>
      <p:sp>
        <p:nvSpPr>
          <p:cNvPr id="3" name="Content Placeholder 2">
            <a:extLst>
              <a:ext uri="{FF2B5EF4-FFF2-40B4-BE49-F238E27FC236}">
                <a16:creationId xmlns:a16="http://schemas.microsoft.com/office/drawing/2014/main" id="{CA8BE62E-72F6-46A5-AF73-8918DD518735}"/>
              </a:ext>
            </a:extLst>
          </p:cNvPr>
          <p:cNvSpPr>
            <a:spLocks noGrp="1"/>
          </p:cNvSpPr>
          <p:nvPr>
            <p:ph idx="1"/>
          </p:nvPr>
        </p:nvSpPr>
        <p:spPr>
          <a:xfrm>
            <a:off x="2257424" y="1476375"/>
            <a:ext cx="7343775" cy="5286375"/>
          </a:xfrm>
        </p:spPr>
        <p:txBody>
          <a:bodyPr anchor="t">
            <a:normAutofit/>
          </a:bodyPr>
          <a:lstStyle/>
          <a:p>
            <a:pPr algn="ctr"/>
            <a:r>
              <a:rPr lang="en-US" sz="2400" dirty="0">
                <a:solidFill>
                  <a:srgbClr val="595959"/>
                </a:solidFill>
              </a:rPr>
              <a:t>Well before the RASHTRIYA SWAYAMSEWAK SANGH (RSS, 1925) came the HINDU MAHASABHA (HMS, 1913)</a:t>
            </a:r>
          </a:p>
          <a:p>
            <a:pPr algn="ctr"/>
            <a:r>
              <a:rPr lang="en-US" sz="2400" dirty="0">
                <a:solidFill>
                  <a:srgbClr val="595959"/>
                </a:solidFill>
              </a:rPr>
              <a:t>Important leaders of the INDIAN NATIONAL CONGRESS (INC, the party of Gandhi and Nehru) were also members of the HMS (as was, later, Nathuram Godse, Gandhi’s assassin)</a:t>
            </a:r>
          </a:p>
          <a:p>
            <a:pPr algn="ctr"/>
            <a:r>
              <a:rPr lang="en-US" sz="2400" dirty="0">
                <a:solidFill>
                  <a:srgbClr val="595959"/>
                </a:solidFill>
              </a:rPr>
              <a:t>In 1923 V.D. SAVARKAR, earlier a revolutionary nationalist, published the pamphlet </a:t>
            </a:r>
            <a:r>
              <a:rPr lang="en-US" sz="2400" i="1" dirty="0">
                <a:solidFill>
                  <a:srgbClr val="595959"/>
                </a:solidFill>
              </a:rPr>
              <a:t>Essentials of Hindutva</a:t>
            </a:r>
            <a:r>
              <a:rPr lang="en-US" sz="2400" dirty="0">
                <a:solidFill>
                  <a:srgbClr val="595959"/>
                </a:solidFill>
              </a:rPr>
              <a:t> that became a manifesto of Hindu nationalism</a:t>
            </a:r>
          </a:p>
          <a:p>
            <a:pPr algn="ctr"/>
            <a:r>
              <a:rPr lang="en-US" sz="2400" dirty="0">
                <a:solidFill>
                  <a:srgbClr val="595959"/>
                </a:solidFill>
              </a:rPr>
              <a:t>HEGDEWAR left the HMS in 1925 to form the RSS</a:t>
            </a:r>
          </a:p>
          <a:p>
            <a:pPr algn="ctr"/>
            <a:r>
              <a:rPr lang="en-US" sz="2400" dirty="0">
                <a:solidFill>
                  <a:srgbClr val="595959"/>
                </a:solidFill>
              </a:rPr>
              <a:t>RSS was a cadre-based organization, with </a:t>
            </a:r>
            <a:r>
              <a:rPr lang="en-US" sz="2400" i="1" dirty="0" err="1">
                <a:solidFill>
                  <a:srgbClr val="595959"/>
                </a:solidFill>
              </a:rPr>
              <a:t>shakhas</a:t>
            </a:r>
            <a:r>
              <a:rPr lang="en-US" sz="2400" i="1" dirty="0">
                <a:solidFill>
                  <a:srgbClr val="595959"/>
                </a:solidFill>
              </a:rPr>
              <a:t> (</a:t>
            </a:r>
            <a:r>
              <a:rPr lang="en-US" sz="2400" dirty="0">
                <a:solidFill>
                  <a:srgbClr val="595959"/>
                </a:solidFill>
              </a:rPr>
              <a:t>branches)</a:t>
            </a:r>
            <a:r>
              <a:rPr lang="en-US" sz="2400" i="1" dirty="0">
                <a:solidFill>
                  <a:srgbClr val="595959"/>
                </a:solidFill>
              </a:rPr>
              <a:t> </a:t>
            </a:r>
            <a:r>
              <a:rPr lang="en-US" sz="2400" dirty="0">
                <a:solidFill>
                  <a:srgbClr val="595959"/>
                </a:solidFill>
              </a:rPr>
              <a:t>at neighborhood levels, that emphasized physical even quasi-militaristic training as well as ideological indoctrination</a:t>
            </a:r>
          </a:p>
          <a:p>
            <a:pPr algn="ctr"/>
            <a:endParaRPr lang="en-US" sz="1100" dirty="0">
              <a:solidFill>
                <a:srgbClr val="595959"/>
              </a:solidFill>
            </a:endParaRPr>
          </a:p>
        </p:txBody>
      </p:sp>
      <p:pic>
        <p:nvPicPr>
          <p:cNvPr id="5" name="Picture 4">
            <a:extLst>
              <a:ext uri="{FF2B5EF4-FFF2-40B4-BE49-F238E27FC236}">
                <a16:creationId xmlns:a16="http://schemas.microsoft.com/office/drawing/2014/main" id="{009F0233-BBA2-48A9-86BC-49AD6F4E8ED7}"/>
              </a:ext>
            </a:extLst>
          </p:cNvPr>
          <p:cNvPicPr>
            <a:picLocks noChangeAspect="1"/>
          </p:cNvPicPr>
          <p:nvPr/>
        </p:nvPicPr>
        <p:blipFill rotWithShape="1">
          <a:blip r:embed="rId4"/>
          <a:srcRect l="11033" r="10735" b="3"/>
          <a:stretch/>
        </p:blipFill>
        <p:spPr>
          <a:xfrm>
            <a:off x="137106" y="1153855"/>
            <a:ext cx="2238875" cy="4227770"/>
          </a:xfrm>
          <a:prstGeom prst="rect">
            <a:avLst/>
          </a:prstGeom>
        </p:spPr>
      </p:pic>
    </p:spTree>
    <p:extLst>
      <p:ext uri="{BB962C8B-B14F-4D97-AF65-F5344CB8AC3E}">
        <p14:creationId xmlns:p14="http://schemas.microsoft.com/office/powerpoint/2010/main" val="66385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FD195-28D1-4A95-8D53-9E162B82BF69}"/>
              </a:ext>
            </a:extLst>
          </p:cNvPr>
          <p:cNvSpPr>
            <a:spLocks noGrp="1"/>
          </p:cNvSpPr>
          <p:nvPr>
            <p:ph type="title"/>
          </p:nvPr>
        </p:nvSpPr>
        <p:spPr/>
        <p:txBody>
          <a:bodyPr/>
          <a:lstStyle/>
          <a:p>
            <a:r>
              <a:rPr lang="en-US" dirty="0"/>
              <a:t>Role of Hindu Nationalists in Colonial India</a:t>
            </a:r>
          </a:p>
        </p:txBody>
      </p:sp>
      <p:sp>
        <p:nvSpPr>
          <p:cNvPr id="3" name="Content Placeholder 2">
            <a:extLst>
              <a:ext uri="{FF2B5EF4-FFF2-40B4-BE49-F238E27FC236}">
                <a16:creationId xmlns:a16="http://schemas.microsoft.com/office/drawing/2014/main" id="{8F4232D5-7CB4-4BE3-A0DB-4B09D3A6D5A3}"/>
              </a:ext>
            </a:extLst>
          </p:cNvPr>
          <p:cNvSpPr>
            <a:spLocks noGrp="1"/>
          </p:cNvSpPr>
          <p:nvPr>
            <p:ph idx="1"/>
          </p:nvPr>
        </p:nvSpPr>
        <p:spPr>
          <a:xfrm>
            <a:off x="490450" y="1400174"/>
            <a:ext cx="11701549" cy="5083753"/>
          </a:xfrm>
        </p:spPr>
        <p:txBody>
          <a:bodyPr>
            <a:normAutofit/>
          </a:bodyPr>
          <a:lstStyle/>
          <a:p>
            <a:r>
              <a:rPr lang="en-US" dirty="0"/>
              <a:t>Savarkar was released from prison in 1924 after apologizing for his earlier politics and promising loyalty to the colonial government</a:t>
            </a:r>
          </a:p>
          <a:p>
            <a:r>
              <a:rPr lang="en-US" dirty="0" smtClean="0"/>
              <a:t>Under </a:t>
            </a:r>
            <a:r>
              <a:rPr lang="en-US" dirty="0"/>
              <a:t>SAVARKAR’s leadership, the HMS turned against the INC and nationalist politics</a:t>
            </a:r>
          </a:p>
          <a:p>
            <a:r>
              <a:rPr lang="en-US" dirty="0"/>
              <a:t>Both the HMS and the RSS opposed the Gandhi-led nationalist movements in the 1920s and 1930s, and the more revolutionary uprising of 1942</a:t>
            </a:r>
          </a:p>
          <a:p>
            <a:r>
              <a:rPr lang="en-US" b="1" dirty="0"/>
              <a:t>Both the HMS and the RSS </a:t>
            </a:r>
            <a:r>
              <a:rPr lang="en-US" dirty="0"/>
              <a:t>opposed the INC-led anti-colonial struggles, often cooperated with the colonial government.  The HMS even formed coalition governments with the Muslim League in 1939</a:t>
            </a:r>
          </a:p>
        </p:txBody>
      </p:sp>
    </p:spTree>
    <p:extLst>
      <p:ext uri="{BB962C8B-B14F-4D97-AF65-F5344CB8AC3E}">
        <p14:creationId xmlns:p14="http://schemas.microsoft.com/office/powerpoint/2010/main" val="3666913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2124F-0375-490D-9C93-BBA520D1F5B6}"/>
              </a:ext>
            </a:extLst>
          </p:cNvPr>
          <p:cNvSpPr>
            <a:spLocks noGrp="1"/>
          </p:cNvSpPr>
          <p:nvPr>
            <p:ph type="title"/>
          </p:nvPr>
        </p:nvSpPr>
        <p:spPr/>
        <p:txBody>
          <a:bodyPr/>
          <a:lstStyle/>
          <a:p>
            <a:r>
              <a:rPr lang="en-US" dirty="0"/>
              <a:t>Hindu Nationalists and Partition</a:t>
            </a:r>
          </a:p>
        </p:txBody>
      </p:sp>
      <p:sp>
        <p:nvSpPr>
          <p:cNvPr id="3" name="Content Placeholder 2">
            <a:extLst>
              <a:ext uri="{FF2B5EF4-FFF2-40B4-BE49-F238E27FC236}">
                <a16:creationId xmlns:a16="http://schemas.microsoft.com/office/drawing/2014/main" id="{2AB4C435-44E4-44A7-BECD-909B8D1D8EA7}"/>
              </a:ext>
            </a:extLst>
          </p:cNvPr>
          <p:cNvSpPr>
            <a:spLocks noGrp="1"/>
          </p:cNvSpPr>
          <p:nvPr>
            <p:ph idx="1"/>
          </p:nvPr>
        </p:nvSpPr>
        <p:spPr>
          <a:xfrm>
            <a:off x="115409" y="1384917"/>
            <a:ext cx="11958221" cy="5406500"/>
          </a:xfrm>
        </p:spPr>
        <p:txBody>
          <a:bodyPr/>
          <a:lstStyle/>
          <a:p>
            <a:r>
              <a:rPr lang="en-US" dirty="0"/>
              <a:t>The idea that there were two, irreconcilable, nations in India, a Hindu and a Muslim nation, was first articulated by V.D. Savarkar (more about whom, later) in 1923, a good 17 years before the Lahore Declaration of the League</a:t>
            </a:r>
          </a:p>
          <a:p>
            <a:r>
              <a:rPr lang="en-US" dirty="0"/>
              <a:t>The fear of Hindu nationalism (as much as their own ambitions) was a factor in the demand for a separate Muslim nation-state by the Muslim League</a:t>
            </a:r>
          </a:p>
          <a:p>
            <a:r>
              <a:rPr lang="en-US" dirty="0"/>
              <a:t>While there was horrendous violence inflicted on victims of all communities, there is considerable evidence that RSS cadres organized and carried out systematic attacks on Muslim communities as part of their efforts to “defend” Hindus </a:t>
            </a:r>
          </a:p>
          <a:p>
            <a:r>
              <a:rPr lang="en-US" dirty="0"/>
              <a:t>The RSS did carry out stellar work among Hindu refugees who had fled Pakistan, and refugee families became some of their most steadfast supporters in the years to come</a:t>
            </a:r>
          </a:p>
          <a:p>
            <a:endParaRPr lang="en-US" dirty="0"/>
          </a:p>
        </p:txBody>
      </p:sp>
    </p:spTree>
    <p:extLst>
      <p:ext uri="{BB962C8B-B14F-4D97-AF65-F5344CB8AC3E}">
        <p14:creationId xmlns:p14="http://schemas.microsoft.com/office/powerpoint/2010/main" val="179572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B159-DD0F-4526-BE85-7AFB1674CE38}"/>
              </a:ext>
            </a:extLst>
          </p:cNvPr>
          <p:cNvSpPr>
            <a:spLocks noGrp="1"/>
          </p:cNvSpPr>
          <p:nvPr>
            <p:ph type="title"/>
          </p:nvPr>
        </p:nvSpPr>
        <p:spPr>
          <a:xfrm>
            <a:off x="838200" y="62145"/>
            <a:ext cx="10515600" cy="1180729"/>
          </a:xfrm>
        </p:spPr>
        <p:txBody>
          <a:bodyPr>
            <a:normAutofit/>
          </a:bodyPr>
          <a:lstStyle/>
          <a:p>
            <a:r>
              <a:rPr lang="en-US" dirty="0"/>
              <a:t>The Hindu Nationalists</a:t>
            </a:r>
          </a:p>
        </p:txBody>
      </p:sp>
      <p:sp>
        <p:nvSpPr>
          <p:cNvPr id="3" name="Content Placeholder 2">
            <a:extLst>
              <a:ext uri="{FF2B5EF4-FFF2-40B4-BE49-F238E27FC236}">
                <a16:creationId xmlns:a16="http://schemas.microsoft.com/office/drawing/2014/main" id="{9EA4355E-22A0-43DF-87B5-BD96142F0005}"/>
              </a:ext>
            </a:extLst>
          </p:cNvPr>
          <p:cNvSpPr>
            <a:spLocks noGrp="1"/>
          </p:cNvSpPr>
          <p:nvPr>
            <p:ph idx="1"/>
          </p:nvPr>
        </p:nvSpPr>
        <p:spPr>
          <a:xfrm>
            <a:off x="106532" y="1322772"/>
            <a:ext cx="11780668" cy="5535227"/>
          </a:xfrm>
        </p:spPr>
        <p:txBody>
          <a:bodyPr>
            <a:normAutofit fontScale="85000" lnSpcReduction="10000"/>
          </a:bodyPr>
          <a:lstStyle/>
          <a:p>
            <a:r>
              <a:rPr lang="en-US" dirty="0"/>
              <a:t>The </a:t>
            </a:r>
            <a:r>
              <a:rPr lang="en-US" dirty="0" err="1"/>
              <a:t>Rashtriya</a:t>
            </a:r>
            <a:r>
              <a:rPr lang="en-US" dirty="0"/>
              <a:t> Swayamsevak Sangh (RSS) explicitly opposed “the idea of a secular state that would not discriminate on the basis of religion.”</a:t>
            </a:r>
          </a:p>
          <a:p>
            <a:r>
              <a:rPr lang="en-US" dirty="0"/>
              <a:t>The founder of the RSS, GOLWAKLAR, believed:</a:t>
            </a:r>
          </a:p>
          <a:p>
            <a:pPr lvl="1"/>
            <a:r>
              <a:rPr lang="en-US" dirty="0"/>
              <a:t>The non-Hindu people of Hindustan must either adopt Hindu culture and language, must learn and respect and hold in reverence the Hindu religion, must entertain no idea but of those of glorification of the Hindu race and culture . . . in a word they must cease to be foreigners, or may stay in the country, wholly subordinated to the Hindu nation, claiming nothing, deserving no privileges, far less any preferential treatment – not even citizens’ rights (35)</a:t>
            </a:r>
          </a:p>
          <a:p>
            <a:r>
              <a:rPr lang="en-US" dirty="0"/>
              <a:t>Golwalkar was also a </a:t>
            </a:r>
            <a:r>
              <a:rPr lang="en-US" dirty="0">
                <a:hlinkClick r:id="rId2"/>
              </a:rPr>
              <a:t>great admirer of Hitler’s methods and ideas</a:t>
            </a:r>
            <a:r>
              <a:rPr lang="en-US" dirty="0"/>
              <a:t>: </a:t>
            </a:r>
          </a:p>
          <a:p>
            <a:pPr lvl="1"/>
            <a:r>
              <a:rPr lang="en-US" dirty="0"/>
              <a:t>“…To keep up the purity of the Race and its culture, Germany shocked the world by her purging the country of Semitic Races – the Jews. </a:t>
            </a:r>
            <a:r>
              <a:rPr lang="en-US" b="1" dirty="0"/>
              <a:t>Race pride at its highest has been manifested here</a:t>
            </a:r>
            <a:r>
              <a:rPr lang="en-US" dirty="0"/>
              <a:t>. Germany has also shown how well-nigh impossible it is for races and cultures, having differences going to the root, to be assimilated into one united whole, </a:t>
            </a:r>
            <a:r>
              <a:rPr lang="en-US" b="1" dirty="0"/>
              <a:t>a good lesson for us in Hindustan to learn and profit by</a:t>
            </a:r>
            <a:r>
              <a:rPr lang="en-US" dirty="0"/>
              <a:t>.” (87-88)</a:t>
            </a:r>
          </a:p>
          <a:p>
            <a:r>
              <a:rPr lang="en-US" dirty="0"/>
              <a:t>The RSS had support from refugees, some of whom even shouted “let him die” as they marched past a location where Gandhi was fasting for peace. Gandhi believed </a:t>
            </a:r>
          </a:p>
          <a:p>
            <a:pPr lvl="1"/>
            <a:r>
              <a:rPr lang="en-US" dirty="0"/>
              <a:t>“that, though geographically and politically India is divided into two, at heart we shall ever be friends and brothers helping and respecting one another and be one for the outside world”</a:t>
            </a:r>
          </a:p>
          <a:p>
            <a:r>
              <a:rPr lang="en-US" dirty="0"/>
              <a:t>On January 30, 1948, a Hindu nationalist shot the Mahatma to death</a:t>
            </a:r>
          </a:p>
        </p:txBody>
      </p:sp>
    </p:spTree>
    <p:extLst>
      <p:ext uri="{BB962C8B-B14F-4D97-AF65-F5344CB8AC3E}">
        <p14:creationId xmlns:p14="http://schemas.microsoft.com/office/powerpoint/2010/main" val="2785360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TotalTime>
  <Words>2444</Words>
  <Application>Microsoft Office PowerPoint</Application>
  <PresentationFormat>Widescreen</PresentationFormat>
  <Paragraphs>116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HINDU NATIONALISM</vt:lpstr>
      <vt:lpstr>What IS Hindu Nationalism?</vt:lpstr>
      <vt:lpstr>Contemporary Context</vt:lpstr>
      <vt:lpstr>Origins of Hindu Nationalism: Colonialism</vt:lpstr>
      <vt:lpstr>Secular or Inclusive Nationalism</vt:lpstr>
      <vt:lpstr>KEY PEOPLE, TEXTS and ORGANIZATIONS</vt:lpstr>
      <vt:lpstr>Role of Hindu Nationalists in Colonial India</vt:lpstr>
      <vt:lpstr>Hindu Nationalists and Partition</vt:lpstr>
      <vt:lpstr>The Hindu Nationalists</vt:lpstr>
      <vt:lpstr>Hindu Nationalists AFTER Independence</vt:lpstr>
      <vt:lpstr>Marginalization 1950s-late 70s</vt:lpstr>
      <vt:lpstr>Post 1977</vt:lpstr>
      <vt:lpstr>Ayodhya </vt:lpstr>
      <vt:lpstr>Hindu Nationalism’s Dilemma: Caste</vt:lpstr>
      <vt:lpstr>The Answer: Narendra Modi</vt:lpstr>
      <vt:lpstr>Hindu Nationalist Strategies </vt:lpstr>
      <vt:lpstr>Hindu Nationalism Praxis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HINDU NATIONALISM</dc:title>
  <dc:creator>Sanjay Joshi</dc:creator>
  <cp:lastModifiedBy>Sanjay Joshi</cp:lastModifiedBy>
  <cp:revision>35</cp:revision>
  <dcterms:created xsi:type="dcterms:W3CDTF">2022-01-17T02:22:29Z</dcterms:created>
  <dcterms:modified xsi:type="dcterms:W3CDTF">2024-01-29T00:20:42Z</dcterms:modified>
</cp:coreProperties>
</file>