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3561B1-D9C3-47E8-9A7C-4FBC4BFEC6A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184328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561B1-D9C3-47E8-9A7C-4FBC4BFEC6A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428565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561B1-D9C3-47E8-9A7C-4FBC4BFEC6A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191423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561B1-D9C3-47E8-9A7C-4FBC4BFEC6A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341022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3561B1-D9C3-47E8-9A7C-4FBC4BFEC6A8}"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233129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3561B1-D9C3-47E8-9A7C-4FBC4BFEC6A8}"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252018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3561B1-D9C3-47E8-9A7C-4FBC4BFEC6A8}"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160330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3561B1-D9C3-47E8-9A7C-4FBC4BFEC6A8}"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13465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561B1-D9C3-47E8-9A7C-4FBC4BFEC6A8}"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380834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561B1-D9C3-47E8-9A7C-4FBC4BFEC6A8}"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291524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561B1-D9C3-47E8-9A7C-4FBC4BFEC6A8}"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C3058-6C88-4CE7-8FC1-3BEB0135536A}" type="slidenum">
              <a:rPr lang="en-US" smtClean="0"/>
              <a:t>‹#›</a:t>
            </a:fld>
            <a:endParaRPr lang="en-US"/>
          </a:p>
        </p:txBody>
      </p:sp>
    </p:spTree>
    <p:extLst>
      <p:ext uri="{BB962C8B-B14F-4D97-AF65-F5344CB8AC3E}">
        <p14:creationId xmlns:p14="http://schemas.microsoft.com/office/powerpoint/2010/main" val="3616760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561B1-D9C3-47E8-9A7C-4FBC4BFEC6A8}"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C3058-6C88-4CE7-8FC1-3BEB0135536A}" type="slidenum">
              <a:rPr lang="en-US" smtClean="0"/>
              <a:t>‹#›</a:t>
            </a:fld>
            <a:endParaRPr lang="en-US"/>
          </a:p>
        </p:txBody>
      </p:sp>
    </p:spTree>
    <p:extLst>
      <p:ext uri="{BB962C8B-B14F-4D97-AF65-F5344CB8AC3E}">
        <p14:creationId xmlns:p14="http://schemas.microsoft.com/office/powerpoint/2010/main" val="217242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jay.Joshi@nau.edu"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jan.ucc.nau.edu/~sj6/makingmodernasia.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maps/d/viewer?mid=zuVUPD-N5sEk.k2vClsDw8gtQ&amp;hl=en_US"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jan.ucc.nau.edu/~sj6/makingmodernasia.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 251:  MAKING of </a:t>
            </a:r>
            <a:r>
              <a:rPr lang="en-US" b="1" i="1" dirty="0" smtClean="0"/>
              <a:t>MODERN</a:t>
            </a:r>
            <a:r>
              <a:rPr lang="en-US" dirty="0" smtClean="0"/>
              <a:t> </a:t>
            </a:r>
            <a:r>
              <a:rPr lang="en-US" b="1" i="1" u="sng" dirty="0" smtClean="0"/>
              <a:t>ASIA</a:t>
            </a:r>
            <a:endParaRPr lang="en-US" b="1" i="1" u="sng" dirty="0"/>
          </a:p>
        </p:txBody>
      </p:sp>
      <p:sp>
        <p:nvSpPr>
          <p:cNvPr id="5" name="Content Placeholder 4"/>
          <p:cNvSpPr>
            <a:spLocks noGrp="1"/>
          </p:cNvSpPr>
          <p:nvPr>
            <p:ph idx="1"/>
          </p:nvPr>
        </p:nvSpPr>
        <p:spPr>
          <a:xfrm>
            <a:off x="838200" y="1184988"/>
            <a:ext cx="10515600" cy="4991975"/>
          </a:xfrm>
        </p:spPr>
        <p:txBody>
          <a:bodyPr>
            <a:normAutofit lnSpcReduction="10000"/>
          </a:bodyPr>
          <a:lstStyle/>
          <a:p>
            <a:r>
              <a:rPr lang="en-US" dirty="0" smtClean="0"/>
              <a:t>Introductions</a:t>
            </a:r>
          </a:p>
          <a:p>
            <a:pPr lvl="1"/>
            <a:r>
              <a:rPr lang="en-US" dirty="0" smtClean="0"/>
              <a:t>Sanjay Joshi   LA 206   3-6216  </a:t>
            </a:r>
            <a:r>
              <a:rPr lang="en-US" dirty="0" smtClean="0">
                <a:hlinkClick r:id="rId3"/>
              </a:rPr>
              <a:t>Sanjay.Joshi@nau.edu</a:t>
            </a:r>
            <a:endParaRPr lang="en-US" dirty="0" smtClean="0"/>
          </a:p>
          <a:p>
            <a:pPr lvl="1"/>
            <a:r>
              <a:rPr lang="en-US" dirty="0" smtClean="0"/>
              <a:t>HIS 251  </a:t>
            </a:r>
            <a:r>
              <a:rPr lang="en-US" dirty="0" smtClean="0">
                <a:hlinkClick r:id="rId4"/>
              </a:rPr>
              <a:t>http://jan.ucc.nau.edu/~sj6/makingmodernasia.html</a:t>
            </a:r>
            <a:endParaRPr lang="en-US" dirty="0" smtClean="0"/>
          </a:p>
          <a:p>
            <a:r>
              <a:rPr lang="en-US" dirty="0" smtClean="0"/>
              <a:t>TODAY</a:t>
            </a:r>
          </a:p>
          <a:p>
            <a:r>
              <a:rPr lang="en-US" b="1" i="1" u="none" strike="noStrike" baseline="0" dirty="0" smtClean="0"/>
              <a:t>Intro to course</a:t>
            </a:r>
            <a:endParaRPr lang="en-US" b="0" i="0" u="none" strike="noStrike" baseline="0" dirty="0" smtClean="0"/>
          </a:p>
          <a:p>
            <a:r>
              <a:rPr lang="en-US" b="0" i="0" u="none" strike="noStrike" baseline="0" dirty="0" smtClean="0"/>
              <a:t>	Syllabus</a:t>
            </a:r>
          </a:p>
          <a:p>
            <a:r>
              <a:rPr lang="en-US" b="1" i="1" u="none" strike="noStrike" baseline="0" dirty="0" smtClean="0"/>
              <a:t>Approach</a:t>
            </a:r>
            <a:r>
              <a:rPr lang="en-US" b="0" i="0" u="none" strike="noStrike" baseline="0" dirty="0" smtClean="0"/>
              <a:t>	</a:t>
            </a:r>
          </a:p>
          <a:p>
            <a:r>
              <a:rPr lang="en-US" b="1" i="1" u="none" strike="noStrike" baseline="0" dirty="0" smtClean="0"/>
              <a:t>THEMES</a:t>
            </a:r>
            <a:endParaRPr lang="en-US" b="0" i="0" u="none" strike="noStrike" baseline="0" dirty="0" smtClean="0"/>
          </a:p>
          <a:p>
            <a:r>
              <a:rPr lang="en-US" b="1" i="1" u="none" strike="noStrike" baseline="0" dirty="0" smtClean="0"/>
              <a:t>BOOKS and ASSIGNMENTS</a:t>
            </a:r>
            <a:endParaRPr lang="en-US" b="0" i="0" u="none" strike="noStrike" baseline="0" dirty="0" smtClean="0"/>
          </a:p>
          <a:p>
            <a:r>
              <a:rPr lang="en-US" b="1" i="1" u="none" strike="noStrike" baseline="0" dirty="0" smtClean="0"/>
              <a:t>READING</a:t>
            </a:r>
          </a:p>
          <a:p>
            <a:r>
              <a:rPr lang="en-US" b="1" i="1" dirty="0" smtClean="0"/>
              <a:t>IF TIME:  Brief Lecture</a:t>
            </a:r>
            <a:endParaRPr lang="en-US" dirty="0" smtClean="0"/>
          </a:p>
        </p:txBody>
      </p:sp>
    </p:spTree>
    <p:extLst>
      <p:ext uri="{BB962C8B-B14F-4D97-AF65-F5344CB8AC3E}">
        <p14:creationId xmlns:p14="http://schemas.microsoft.com/office/powerpoint/2010/main" val="77730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INTRODUCTION:  MODERN ASIA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3"/>
              </a:rPr>
              <a:t>https://www.google.com/maps/d/viewer?mid=zuVUPD-N5sEk.k2vClsDw8gtQ&amp;hl=en_US</a:t>
            </a:r>
            <a:r>
              <a:rPr lang="en-US" dirty="0" smtClean="0"/>
              <a:t> </a:t>
            </a:r>
          </a:p>
          <a:p>
            <a:r>
              <a:rPr lang="en-US" dirty="0" smtClean="0"/>
              <a:t>Where is “Asia”?  Contingent  Somewhat Arbitrary</a:t>
            </a:r>
          </a:p>
          <a:p>
            <a:r>
              <a:rPr lang="en-US" dirty="0" smtClean="0"/>
              <a:t>OUR Focus, three countries:  INDIA, CHINA, JAPAN</a:t>
            </a:r>
          </a:p>
          <a:p>
            <a:r>
              <a:rPr lang="en-US" dirty="0" smtClean="0"/>
              <a:t>As “case studies” of emergence of modernity</a:t>
            </a:r>
          </a:p>
          <a:p>
            <a:r>
              <a:rPr lang="en-US" dirty="0" smtClean="0"/>
              <a:t>What is “Modern”?  Context is all</a:t>
            </a:r>
          </a:p>
          <a:p>
            <a:r>
              <a:rPr lang="en-US" b="0" i="0" u="none" strike="noStrike" baseline="0" dirty="0" smtClean="0"/>
              <a:t>How India, China Japan emerge as MODERN states, in ways very different from the ways in which these countries had</a:t>
            </a:r>
            <a:r>
              <a:rPr lang="en-US" b="0" i="0" u="none" strike="noStrike" dirty="0" smtClean="0"/>
              <a:t> been</a:t>
            </a:r>
          </a:p>
          <a:p>
            <a:pPr lvl="1"/>
            <a:r>
              <a:rPr lang="en-US" b="1" i="0" u="none" strike="noStrike" baseline="0" dirty="0" smtClean="0"/>
              <a:t>Governed, </a:t>
            </a:r>
          </a:p>
          <a:p>
            <a:pPr lvl="1"/>
            <a:r>
              <a:rPr lang="en-US" b="1" dirty="0" smtClean="0"/>
              <a:t>Their </a:t>
            </a:r>
            <a:r>
              <a:rPr lang="en-US" b="1" i="0" u="none" strike="noStrike" baseline="0" dirty="0" smtClean="0"/>
              <a:t>economies run</a:t>
            </a:r>
          </a:p>
          <a:p>
            <a:pPr lvl="1"/>
            <a:r>
              <a:rPr lang="en-US" b="1" i="0" u="none" strike="noStrike" baseline="0" dirty="0" smtClean="0"/>
              <a:t>Or their cultures and societies functioned</a:t>
            </a:r>
            <a:r>
              <a:rPr lang="en-US" b="0" i="0" u="none" strike="noStrike" baseline="0" dirty="0" smtClean="0"/>
              <a:t>.  </a:t>
            </a:r>
          </a:p>
          <a:p>
            <a:r>
              <a:rPr lang="en-US" b="0" i="0" u="none" strike="noStrike" baseline="0" dirty="0" smtClean="0"/>
              <a:t>In fact one of things we will discover is that these very entities INDIA, CHINA, JAPAN, themselves MADE in this era... at least in the way we know them.</a:t>
            </a:r>
          </a:p>
          <a:p>
            <a:endParaRPr lang="en-US" dirty="0" smtClean="0"/>
          </a:p>
          <a:p>
            <a:endParaRPr lang="en-US" dirty="0"/>
          </a:p>
        </p:txBody>
      </p:sp>
    </p:spTree>
    <p:extLst>
      <p:ext uri="{BB962C8B-B14F-4D97-AF65-F5344CB8AC3E}">
        <p14:creationId xmlns:p14="http://schemas.microsoft.com/office/powerpoint/2010/main" val="182169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of modern </a:t>
            </a:r>
            <a:r>
              <a:rPr lang="en-US" dirty="0" err="1" smtClean="0"/>
              <a:t>asia</a:t>
            </a:r>
            <a:endParaRPr lang="en-US" dirty="0"/>
          </a:p>
        </p:txBody>
      </p:sp>
      <p:sp>
        <p:nvSpPr>
          <p:cNvPr id="3" name="Content Placeholder 2"/>
          <p:cNvSpPr>
            <a:spLocks noGrp="1"/>
          </p:cNvSpPr>
          <p:nvPr>
            <p:ph idx="1"/>
          </p:nvPr>
        </p:nvSpPr>
        <p:spPr>
          <a:xfrm>
            <a:off x="838200" y="1408922"/>
            <a:ext cx="10515600" cy="4768041"/>
          </a:xfrm>
        </p:spPr>
        <p:txBody>
          <a:bodyPr>
            <a:normAutofit fontScale="77500" lnSpcReduction="20000"/>
          </a:bodyPr>
          <a:lstStyle/>
          <a:p>
            <a:r>
              <a:rPr lang="en-US" b="0" i="0" u="none" strike="noStrike" baseline="0" dirty="0" smtClean="0"/>
              <a:t>What do we mean by</a:t>
            </a:r>
            <a:r>
              <a:rPr lang="en-US" b="0" i="0" u="none" strike="noStrike" dirty="0" smtClean="0"/>
              <a:t> “making” of Modern Asia?</a:t>
            </a:r>
            <a:endParaRPr lang="en-US" b="0" i="0" u="none" strike="noStrike" baseline="0" dirty="0" smtClean="0"/>
          </a:p>
          <a:p>
            <a:r>
              <a:rPr lang="en-US" b="0" i="0" u="none" strike="noStrike" baseline="0" dirty="0" smtClean="0"/>
              <a:t>Geographically India,</a:t>
            </a:r>
            <a:r>
              <a:rPr lang="en-US" b="0" i="0" u="none" strike="noStrike" dirty="0" smtClean="0"/>
              <a:t> China, Japan </a:t>
            </a:r>
            <a:r>
              <a:rPr lang="en-US" b="0" i="0" u="none" strike="noStrike" baseline="0" dirty="0" smtClean="0"/>
              <a:t>there for millennia.  BUT what these words mean to us today are NATION STATES, and we will see how HISTORY produces creates these nations.</a:t>
            </a:r>
          </a:p>
          <a:p>
            <a:r>
              <a:rPr lang="en-US" b="0" i="0" u="none" strike="noStrike" baseline="0" dirty="0" smtClean="0"/>
              <a:t>By the middle of the 20</a:t>
            </a:r>
            <a:r>
              <a:rPr lang="en-US" b="0" i="0" u="none" strike="noStrike" baseline="30000" dirty="0" smtClean="0"/>
              <a:t>th</a:t>
            </a:r>
            <a:r>
              <a:rPr lang="en-US" b="0" i="0" u="none" strike="noStrike" baseline="0" dirty="0" smtClean="0"/>
              <a:t> century all three countries emerged with very diff POLITICAL and ECONOMIC systems, for instance:</a:t>
            </a:r>
          </a:p>
          <a:p>
            <a:pPr lvl="1"/>
            <a:r>
              <a:rPr lang="en-US" b="0" i="0" u="none" strike="noStrike" baseline="0" dirty="0" smtClean="0"/>
              <a:t>China: Communist Revolution, a popular revolution which changed the face of the country.</a:t>
            </a:r>
          </a:p>
          <a:p>
            <a:pPr lvl="1"/>
            <a:r>
              <a:rPr lang="en-US" b="0" i="0" u="none" strike="noStrike" baseline="0" dirty="0" smtClean="0"/>
              <a:t>Japan: By 1940s was run by an oligarchy, </a:t>
            </a:r>
            <a:r>
              <a:rPr lang="en-US" b="0" i="0" u="none" strike="noStrike" baseline="0" dirty="0" err="1" smtClean="0"/>
              <a:t>milataristic</a:t>
            </a:r>
            <a:r>
              <a:rPr lang="en-US" b="0" i="0" u="none" strike="noStrike" baseline="0" dirty="0" smtClean="0"/>
              <a:t>, but already made HUGE strides economically, with the state promoting capitalist enterprises.</a:t>
            </a:r>
          </a:p>
          <a:p>
            <a:pPr lvl="1"/>
            <a:r>
              <a:rPr lang="en-US" b="0" i="0" u="none" strike="noStrike" baseline="0" dirty="0" smtClean="0"/>
              <a:t>India: In 1947 independent from British, create world’s largest</a:t>
            </a:r>
            <a:r>
              <a:rPr lang="en-US" b="0" i="0" u="none" strike="noStrike" dirty="0" smtClean="0"/>
              <a:t> democracy, </a:t>
            </a:r>
            <a:r>
              <a:rPr lang="en-US" b="0" i="0" u="none" strike="noStrike" baseline="0" dirty="0" smtClean="0"/>
              <a:t>but experienced partition, India and Pakistan.</a:t>
            </a:r>
          </a:p>
          <a:p>
            <a:r>
              <a:rPr lang="en-US" b="0" i="0" u="none" strike="noStrike" baseline="0" dirty="0" smtClean="0"/>
              <a:t>All of these are very MODERN systems of political economic organization.  Industrial capitalism, socialism, and militarism all very recent developments in human history, AND  all of these systems VERY different from the way, e.g., these countries were run in the 1700s in the 18</a:t>
            </a:r>
            <a:r>
              <a:rPr lang="en-US" b="0" i="0" u="none" strike="noStrike" baseline="30000" dirty="0" smtClean="0"/>
              <a:t>th</a:t>
            </a:r>
            <a:r>
              <a:rPr lang="en-US" b="0" i="0" u="none" strike="noStrike" baseline="0" dirty="0" smtClean="0"/>
              <a:t> Century.  They were ALL </a:t>
            </a:r>
            <a:r>
              <a:rPr lang="en-US" b="1" i="0" u="none" strike="noStrike" baseline="0" dirty="0" smtClean="0"/>
              <a:t>Modern</a:t>
            </a:r>
            <a:r>
              <a:rPr lang="en-US" b="0" i="0" u="none" strike="noStrike" baseline="0" dirty="0" smtClean="0"/>
              <a:t> states, </a:t>
            </a:r>
          </a:p>
          <a:p>
            <a:r>
              <a:rPr lang="en-US" b="0" i="0" u="none" strike="noStrike" baseline="0" dirty="0" smtClean="0"/>
              <a:t>And how is it that these countries all take such </a:t>
            </a:r>
            <a:r>
              <a:rPr lang="en-US" b="1" i="0" u="none" strike="noStrike" baseline="0" dirty="0" smtClean="0"/>
              <a:t>diff paths to being modern</a:t>
            </a:r>
            <a:r>
              <a:rPr lang="en-US" b="0" i="0" u="none" strike="noStrike" baseline="0" dirty="0" smtClean="0"/>
              <a:t>?  This is the central theme of the course.</a:t>
            </a:r>
          </a:p>
          <a:p>
            <a:r>
              <a:rPr lang="en-US" b="0" i="0" u="none" strike="noStrike" baseline="0" dirty="0" smtClean="0"/>
              <a:t>ONE feature of this course is to try and</a:t>
            </a:r>
            <a:r>
              <a:rPr lang="en-US" b="1" i="0" u="none" strike="noStrike" baseline="0" dirty="0" smtClean="0"/>
              <a:t> get to think of </a:t>
            </a:r>
            <a:r>
              <a:rPr lang="en-US" b="1" i="0" u="none" strike="noStrike" baseline="0" dirty="0" err="1" smtClean="0"/>
              <a:t>modernities</a:t>
            </a:r>
            <a:r>
              <a:rPr lang="en-US" b="1" i="0" u="none" strike="noStrike" baseline="0" dirty="0" smtClean="0"/>
              <a:t> in the PLURAL</a:t>
            </a:r>
            <a:r>
              <a:rPr lang="en-US" b="0" i="0" u="none" strike="noStrike" baseline="0" dirty="0" smtClean="0"/>
              <a:t>.</a:t>
            </a:r>
          </a:p>
        </p:txBody>
      </p:sp>
    </p:spTree>
    <p:extLst>
      <p:ext uri="{BB962C8B-B14F-4D97-AF65-F5344CB8AC3E}">
        <p14:creationId xmlns:p14="http://schemas.microsoft.com/office/powerpoint/2010/main" val="354868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Course</a:t>
            </a:r>
            <a:endParaRPr lang="en-US" dirty="0"/>
          </a:p>
        </p:txBody>
      </p:sp>
      <p:sp>
        <p:nvSpPr>
          <p:cNvPr id="3" name="Content Placeholder 2"/>
          <p:cNvSpPr>
            <a:spLocks noGrp="1"/>
          </p:cNvSpPr>
          <p:nvPr>
            <p:ph idx="1"/>
          </p:nvPr>
        </p:nvSpPr>
        <p:spPr/>
        <p:txBody>
          <a:bodyPr>
            <a:normAutofit fontScale="77500" lnSpcReduction="20000"/>
          </a:bodyPr>
          <a:lstStyle/>
          <a:p>
            <a:r>
              <a:rPr lang="en-US" b="0" i="0" u="none" strike="noStrike" baseline="0" dirty="0" smtClean="0"/>
              <a:t>READ</a:t>
            </a:r>
            <a:r>
              <a:rPr lang="en-US" b="1" i="0" u="none" strike="noStrike" baseline="0" dirty="0" smtClean="0"/>
              <a:t> syllabus</a:t>
            </a:r>
            <a:r>
              <a:rPr lang="en-US" b="0" i="0" u="none" strike="noStrike" baseline="0" dirty="0" smtClean="0"/>
              <a:t>, outlines the approach well. </a:t>
            </a:r>
          </a:p>
          <a:p>
            <a:endParaRPr lang="en-US" b="0" i="0" u="none" strike="noStrike" baseline="0" dirty="0" smtClean="0"/>
          </a:p>
          <a:p>
            <a:r>
              <a:rPr lang="en-US" b="0" i="0" u="none" strike="noStrike" baseline="0" dirty="0" smtClean="0"/>
              <a:t>You WILL be confronted with names, people, places, things, social formations, and ways of thinking, that are QUITE different from what you have been used to reading about.. Even if you ARE history majors.  You cannot get away from that in this course, and you HAVE to be prepared to deal with difference!  Learning NEW THINGS is an important part of the course, and if you stay in this course you really cannot complain about this!</a:t>
            </a:r>
          </a:p>
          <a:p>
            <a:endParaRPr lang="en-US" b="0" i="0" u="none" strike="noStrike" baseline="0" dirty="0" smtClean="0"/>
          </a:p>
          <a:p>
            <a:r>
              <a:rPr lang="en-US" b="0" i="0" u="none" strike="noStrike" baseline="0" dirty="0" smtClean="0"/>
              <a:t>But WHICH of the many names, etc. are important?  This is where the THEMES of the course becomes important, as well as the approach.  </a:t>
            </a:r>
          </a:p>
          <a:p>
            <a:r>
              <a:rPr lang="en-US" b="0" i="0" u="none" strike="noStrike" baseline="0" dirty="0" smtClean="0"/>
              <a:t>By the end of this course I want you to able to make clearly thought out ARGUMENTS on certain questions that relate to the THEMES of this course.  The FACTS: that is names, event, people, places, ideas, that are RELEVANT to those argument, to those THEMES, are the most important ones, and the ones you have to focus on.</a:t>
            </a:r>
          </a:p>
          <a:p>
            <a:endParaRPr lang="en-US" dirty="0"/>
          </a:p>
        </p:txBody>
      </p:sp>
    </p:spTree>
    <p:extLst>
      <p:ext uri="{BB962C8B-B14F-4D97-AF65-F5344CB8AC3E}">
        <p14:creationId xmlns:p14="http://schemas.microsoft.com/office/powerpoint/2010/main" val="60640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838200" y="1427584"/>
            <a:ext cx="10515600" cy="5075853"/>
          </a:xfrm>
        </p:spPr>
        <p:txBody>
          <a:bodyPr>
            <a:normAutofit fontScale="92500" lnSpcReduction="20000"/>
          </a:bodyPr>
          <a:lstStyle/>
          <a:p>
            <a:r>
              <a:rPr lang="en-US" b="0" i="0" u="none" strike="noStrike" baseline="0" dirty="0" smtClean="0"/>
              <a:t>1</a:t>
            </a:r>
            <a:r>
              <a:rPr lang="en-US" b="1" i="0" u="none" strike="noStrike" baseline="0" dirty="0" smtClean="0"/>
              <a:t>. Colonialism.  </a:t>
            </a:r>
            <a:r>
              <a:rPr lang="en-US" dirty="0" smtClean="0"/>
              <a:t>Und</a:t>
            </a:r>
            <a:r>
              <a:rPr lang="en-US" b="0" i="0" u="none" strike="noStrike" baseline="0" dirty="0" smtClean="0"/>
              <a:t>erstanding colonialism in Asia is our first objective</a:t>
            </a:r>
            <a:r>
              <a:rPr lang="en-US" b="0" i="0" u="none" strike="noStrike" dirty="0" smtClean="0"/>
              <a:t> :  </a:t>
            </a:r>
            <a:r>
              <a:rPr lang="en-US" b="0" i="0" u="none" strike="noStrike" baseline="0" dirty="0" smtClean="0"/>
              <a:t>WHY western powers, initially primarily Britain, but also later the US, were interested in Asia?  We need to understand the NATURE of their intervention, and HOW it was PERCEIVED by DIFFERENT GROUPS in the Asian countries we examine.  </a:t>
            </a:r>
          </a:p>
          <a:p>
            <a:pPr lvl="1"/>
            <a:r>
              <a:rPr lang="en-US" b="0" i="0" u="none" strike="noStrike" baseline="0" dirty="0" smtClean="0"/>
              <a:t>What is colonialism? In this context, it is the process by which western countries – in very different ways in three countries – subordinated the interests of the governments, economies, and peoples of Asian countries to their own interests.  </a:t>
            </a:r>
          </a:p>
          <a:p>
            <a:r>
              <a:rPr lang="en-US" b="0" i="0" u="none" strike="noStrike" baseline="0" dirty="0" smtClean="0"/>
              <a:t>2.  RESPONSES: Because nature of colonialism different, so were responses.  The elites or leaders of India, China, and Japan responded very differently to colonialism.  Yet also some comparative patterns....  Reform, adaptation, resistance.</a:t>
            </a:r>
            <a:r>
              <a:rPr lang="en-US" b="0" i="0" u="none" strike="noStrike" dirty="0" smtClean="0"/>
              <a:t> e</a:t>
            </a:r>
            <a:r>
              <a:rPr lang="en-US" b="0" i="0" u="none" strike="noStrike" baseline="0" dirty="0" smtClean="0"/>
              <a:t>.g.</a:t>
            </a:r>
          </a:p>
          <a:p>
            <a:r>
              <a:rPr lang="en-US" b="0" i="0" u="none" strike="noStrike" baseline="0" dirty="0" smtClean="0"/>
              <a:t>3. NATIONALISM: in all three countries therefore different forms, see how, and try to evaluate these as critically as we evaluate the history of colonial rule.</a:t>
            </a:r>
          </a:p>
          <a:p>
            <a:r>
              <a:rPr lang="en-US" dirty="0" smtClean="0"/>
              <a:t>4.  MODERNITY:  Connections with Colonialism.  Ambivalence.</a:t>
            </a:r>
            <a:endParaRPr lang="en-US" b="0" i="0" u="none" strike="noStrike" baseline="0" dirty="0" smtClean="0"/>
          </a:p>
          <a:p>
            <a:endParaRPr lang="en-US" b="0" i="0" u="none" strike="noStrike" baseline="0" dirty="0" smtClean="0"/>
          </a:p>
          <a:p>
            <a:endParaRPr lang="en-US" dirty="0"/>
          </a:p>
        </p:txBody>
      </p:sp>
    </p:spTree>
    <p:extLst>
      <p:ext uri="{BB962C8B-B14F-4D97-AF65-F5344CB8AC3E}">
        <p14:creationId xmlns:p14="http://schemas.microsoft.com/office/powerpoint/2010/main" val="107575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Nuts and Bolts</a:t>
            </a:r>
            <a:endParaRPr lang="en-US" dirty="0"/>
          </a:p>
        </p:txBody>
      </p:sp>
      <p:sp>
        <p:nvSpPr>
          <p:cNvPr id="3" name="Content Placeholder 2"/>
          <p:cNvSpPr>
            <a:spLocks noGrp="1"/>
          </p:cNvSpPr>
          <p:nvPr>
            <p:ph idx="1"/>
          </p:nvPr>
        </p:nvSpPr>
        <p:spPr/>
        <p:txBody>
          <a:bodyPr/>
          <a:lstStyle/>
          <a:p>
            <a:r>
              <a:rPr lang="en-US" dirty="0" smtClean="0"/>
              <a:t>Books </a:t>
            </a:r>
          </a:p>
          <a:p>
            <a:r>
              <a:rPr lang="en-US" dirty="0" smtClean="0"/>
              <a:t>Assignments</a:t>
            </a:r>
          </a:p>
          <a:p>
            <a:r>
              <a:rPr lang="en-US" dirty="0" smtClean="0"/>
              <a:t>Lectures  (not repeat stuff)</a:t>
            </a:r>
          </a:p>
          <a:p>
            <a:r>
              <a:rPr lang="en-US" dirty="0" smtClean="0"/>
              <a:t>Web Page </a:t>
            </a:r>
            <a:r>
              <a:rPr lang="en-US" dirty="0" smtClean="0">
                <a:hlinkClick r:id="rId3"/>
              </a:rPr>
              <a:t>http://jan.ucc.nau.edu/~sj6/makingmodernasia.html</a:t>
            </a:r>
            <a:r>
              <a:rPr lang="en-US" dirty="0" smtClean="0"/>
              <a:t> </a:t>
            </a:r>
          </a:p>
          <a:p>
            <a:r>
              <a:rPr lang="en-US" dirty="0" smtClean="0"/>
              <a:t>Study Guides</a:t>
            </a:r>
            <a:endParaRPr lang="en-US" dirty="0"/>
          </a:p>
        </p:txBody>
      </p:sp>
    </p:spTree>
    <p:extLst>
      <p:ext uri="{BB962C8B-B14F-4D97-AF65-F5344CB8AC3E}">
        <p14:creationId xmlns:p14="http://schemas.microsoft.com/office/powerpoint/2010/main" val="172133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How To…</a:t>
            </a:r>
            <a:endParaRPr lang="en-US" dirty="0"/>
          </a:p>
        </p:txBody>
      </p:sp>
      <p:sp>
        <p:nvSpPr>
          <p:cNvPr id="3" name="Content Placeholder 2"/>
          <p:cNvSpPr>
            <a:spLocks noGrp="1"/>
          </p:cNvSpPr>
          <p:nvPr>
            <p:ph idx="1"/>
          </p:nvPr>
        </p:nvSpPr>
        <p:spPr/>
        <p:txBody>
          <a:bodyPr/>
          <a:lstStyle/>
          <a:p>
            <a:r>
              <a:rPr lang="en-US" b="0" i="0" u="none" strike="noStrike" baseline="0" dirty="0" smtClean="0"/>
              <a:t>Notes: Read paragraph, summarize in one sentence. Summarize entire section or chapter in one para.  </a:t>
            </a:r>
            <a:endParaRPr lang="en-US" dirty="0" smtClean="0"/>
          </a:p>
          <a:p>
            <a:r>
              <a:rPr lang="en-US" dirty="0" smtClean="0"/>
              <a:t>BRING your notes to </a:t>
            </a:r>
            <a:r>
              <a:rPr lang="en-US" b="0" i="0" u="none" strike="noStrike" baseline="0" dirty="0" smtClean="0"/>
              <a:t>Class, add to them or ask questions if lecture not fit.</a:t>
            </a:r>
          </a:p>
          <a:p>
            <a:r>
              <a:rPr lang="en-US" b="0" i="0" u="none" strike="noStrike" baseline="0" dirty="0" smtClean="0"/>
              <a:t>Class Lectures will not SUMMARIZE readings, they</a:t>
            </a:r>
            <a:r>
              <a:rPr lang="en-US" b="0" i="0" u="none" strike="noStrike" dirty="0" smtClean="0"/>
              <a:t> will </a:t>
            </a:r>
            <a:r>
              <a:rPr lang="en-US" b="0" i="0" u="none" strike="noStrike" baseline="0" dirty="0" smtClean="0"/>
              <a:t>add to it.</a:t>
            </a:r>
          </a:p>
          <a:p>
            <a:r>
              <a:rPr lang="en-US" b="0" i="0" u="none" strike="noStrike" baseline="0" dirty="0" smtClean="0"/>
              <a:t>Use outlines and study guides from course web page, printout, or soft copy, take notes on those when you don’t have own notes from readings.</a:t>
            </a:r>
          </a:p>
          <a:p>
            <a:r>
              <a:rPr lang="en-US" b="0" i="0" u="none" strike="noStrike" baseline="0" dirty="0" smtClean="0"/>
              <a:t>Stay on top of what we are doing, if you are confused: ASK!</a:t>
            </a:r>
          </a:p>
          <a:p>
            <a:endParaRPr lang="en-US" dirty="0"/>
          </a:p>
        </p:txBody>
      </p:sp>
    </p:spTree>
    <p:extLst>
      <p:ext uri="{BB962C8B-B14F-4D97-AF65-F5344CB8AC3E}">
        <p14:creationId xmlns:p14="http://schemas.microsoft.com/office/powerpoint/2010/main" val="332479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880</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HIS 251:  MAKING of MODERN ASIA</vt:lpstr>
      <vt:lpstr>COURSE INTRODUCTION:  MODERN ASIA</vt:lpstr>
      <vt:lpstr>MAKING of modern asia</vt:lpstr>
      <vt:lpstr>Approach to Course</vt:lpstr>
      <vt:lpstr>THEMES</vt:lpstr>
      <vt:lpstr>SYLLABUS:  Nuts and Bolts</vt:lpstr>
      <vt:lpstr>READING:  How To…</vt:lpstr>
    </vt:vector>
  </TitlesOfParts>
  <Company>Northern Arizona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 251:  MAKING of MODERN ASIA</dc:title>
  <dc:creator>Sanjay Joshi</dc:creator>
  <cp:lastModifiedBy>Sanjay Joshi</cp:lastModifiedBy>
  <cp:revision>8</cp:revision>
  <dcterms:created xsi:type="dcterms:W3CDTF">2016-01-19T16:05:22Z</dcterms:created>
  <dcterms:modified xsi:type="dcterms:W3CDTF">2016-01-19T18:22:21Z</dcterms:modified>
</cp:coreProperties>
</file>