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61B1-D9C3-47E8-9A7C-4FBC4BFEC6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C3058-6C88-4CE7-8FC1-3BEB013553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18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61B1-D9C3-47E8-9A7C-4FBC4BFEC6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C3058-6C88-4CE7-8FC1-3BEB013553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6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61B1-D9C3-47E8-9A7C-4FBC4BFEC6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C3058-6C88-4CE7-8FC1-3BEB013553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6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61B1-D9C3-47E8-9A7C-4FBC4BFEC6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C3058-6C88-4CE7-8FC1-3BEB013553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38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61B1-D9C3-47E8-9A7C-4FBC4BFEC6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C3058-6C88-4CE7-8FC1-3BEB013553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1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61B1-D9C3-47E8-9A7C-4FBC4BFEC6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C3058-6C88-4CE7-8FC1-3BEB013553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2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61B1-D9C3-47E8-9A7C-4FBC4BFEC6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C3058-6C88-4CE7-8FC1-3BEB013553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5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61B1-D9C3-47E8-9A7C-4FBC4BFEC6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C3058-6C88-4CE7-8FC1-3BEB013553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35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61B1-D9C3-47E8-9A7C-4FBC4BFEC6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C3058-6C88-4CE7-8FC1-3BEB013553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48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61B1-D9C3-47E8-9A7C-4FBC4BFEC6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C3058-6C88-4CE7-8FC1-3BEB013553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32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61B1-D9C3-47E8-9A7C-4FBC4BFEC6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C3058-6C88-4CE7-8FC1-3BEB013553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18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561B1-D9C3-47E8-9A7C-4FBC4BFEC6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C3058-6C88-4CE7-8FC1-3BEB013553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79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ottkaciuba.weebly.com/uploads/3/7/0/3/37033819/274234_orig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ache-graphicslib.viator.com/graphicslib/thumbs674x446/8215/SITours/agra-private-tour-taj-mahal-agra-fort-and-fatehpur-sikri-in-jaipur-201031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972"/>
          </a:xfrm>
        </p:spPr>
        <p:txBody>
          <a:bodyPr/>
          <a:lstStyle/>
          <a:p>
            <a:r>
              <a:rPr lang="en-US" dirty="0" smtClean="0"/>
              <a:t>Lecture 02:Section One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3341"/>
            <a:ext cx="10515600" cy="4883622"/>
          </a:xfrm>
        </p:spPr>
        <p:txBody>
          <a:bodyPr>
            <a:normAutofit/>
          </a:bodyPr>
          <a:lstStyle/>
          <a:p>
            <a:r>
              <a:rPr lang="en-US" b="0" i="0" u="none" strike="noStrike" baseline="0" dirty="0" smtClean="0"/>
              <a:t>Course and </a:t>
            </a:r>
            <a:r>
              <a:rPr lang="en-US" b="1" i="0" u="none" strike="noStrike" baseline="0" dirty="0" smtClean="0"/>
              <a:t>section Objectives   WHY, WHAT and HOW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WHY the </a:t>
            </a:r>
            <a:r>
              <a:rPr lang="en-US" dirty="0" smtClean="0"/>
              <a:t>Europeans </a:t>
            </a:r>
            <a:r>
              <a:rPr lang="en-US" dirty="0"/>
              <a:t>came to </a:t>
            </a:r>
            <a:r>
              <a:rPr lang="en-US" dirty="0" smtClean="0"/>
              <a:t>Asia </a:t>
            </a:r>
            <a:r>
              <a:rPr lang="en-US" dirty="0"/>
              <a:t>in the first place... what MOTIVATES the men from far away countries to come to this part of the world.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people from so far away, small countries, able to </a:t>
            </a:r>
            <a:r>
              <a:rPr lang="en-US" dirty="0" err="1"/>
              <a:t>estab</a:t>
            </a:r>
            <a:r>
              <a:rPr lang="en-US" dirty="0"/>
              <a:t> power over Asian countries, and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impact that they had, WHAT changed, what did not change with coming of Europeans</a:t>
            </a:r>
          </a:p>
          <a:p>
            <a:r>
              <a:rPr lang="en-US" b="1" dirty="0" smtClean="0"/>
              <a:t>To </a:t>
            </a:r>
            <a:r>
              <a:rPr lang="en-US" b="1" dirty="0"/>
              <a:t>understand impact of </a:t>
            </a:r>
            <a:r>
              <a:rPr lang="en-US" b="1" dirty="0" smtClean="0"/>
              <a:t>Europeans, have to </a:t>
            </a:r>
            <a:r>
              <a:rPr lang="en-US" b="1" dirty="0"/>
              <a:t>understand </a:t>
            </a:r>
            <a:r>
              <a:rPr lang="en-US" b="1" dirty="0" smtClean="0"/>
              <a:t>what </a:t>
            </a:r>
            <a:r>
              <a:rPr lang="en-US" b="1" dirty="0"/>
              <a:t>went on BEFORE Europeans became dominant in Asia.  </a:t>
            </a:r>
            <a:endParaRPr lang="en-US" b="0" i="0" u="none" strike="noStrike" baseline="0" dirty="0" smtClean="0"/>
          </a:p>
          <a:p>
            <a:r>
              <a:rPr lang="en-US" b="0" i="0" u="none" strike="noStrike" baseline="0" dirty="0" smtClean="0"/>
              <a:t>2. Start with India/ SOUTH ASIA: first of the three to be colonized </a:t>
            </a:r>
          </a:p>
          <a:p>
            <a:pPr lvl="2"/>
            <a:r>
              <a:rPr lang="en-US" b="1" i="0" u="none" strike="noStrike" baseline="0" dirty="0" smtClean="0"/>
              <a:t>HISTORICAL OVERVIEW</a:t>
            </a:r>
          </a:p>
          <a:p>
            <a:pPr lvl="2"/>
            <a:r>
              <a:rPr lang="en-US" b="1" dirty="0" smtClean="0"/>
              <a:t>Mughals  (via film)  </a:t>
            </a:r>
            <a:endParaRPr lang="en-US" b="0" i="0" u="none" strike="noStrike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9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 Historical Background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3608"/>
            <a:ext cx="10515600" cy="513183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South </a:t>
            </a:r>
            <a:r>
              <a:rPr lang="en-US" dirty="0"/>
              <a:t>Asian, Indian, history is story of both UNITY and </a:t>
            </a:r>
            <a:r>
              <a:rPr lang="en-US" dirty="0" smtClean="0"/>
              <a:t>DIVERSITY</a:t>
            </a:r>
          </a:p>
          <a:p>
            <a:r>
              <a:rPr lang="en-US" dirty="0" smtClean="0"/>
              <a:t>2500 </a:t>
            </a:r>
            <a:r>
              <a:rPr lang="en-US" dirty="0"/>
              <a:t>to 1000 CE “Emergence of a “CLASSICAL” pattern</a:t>
            </a:r>
          </a:p>
          <a:p>
            <a:r>
              <a:rPr lang="en-US" dirty="0"/>
              <a:t>The period from  2500 BCE to 1000 CE sees</a:t>
            </a:r>
          </a:p>
          <a:p>
            <a:pPr lvl="1"/>
            <a:r>
              <a:rPr lang="en-US" dirty="0" smtClean="0"/>
              <a:t>INDUS VALLEY CIVILIZATION: </a:t>
            </a:r>
            <a:r>
              <a:rPr lang="en-US" dirty="0"/>
              <a:t>an incredibly advanced </a:t>
            </a:r>
            <a:r>
              <a:rPr lang="en-US" dirty="0" smtClean="0"/>
              <a:t>urban civilization  2500-1700 BCE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coming of a nomadic people from NW, who call themselves </a:t>
            </a:r>
            <a:r>
              <a:rPr lang="en-US" dirty="0" smtClean="0"/>
              <a:t>Arya </a:t>
            </a:r>
            <a:r>
              <a:rPr lang="en-US" dirty="0"/>
              <a:t>-- lead to </a:t>
            </a:r>
            <a:r>
              <a:rPr lang="en-US" dirty="0" smtClean="0"/>
              <a:t>distinctions between themselves and indigenous people, called VARNA, and later incorporated into a hierarchical system we call CASTE</a:t>
            </a:r>
            <a:endParaRPr lang="en-US" dirty="0"/>
          </a:p>
          <a:p>
            <a:pPr lvl="1"/>
            <a:r>
              <a:rPr lang="en-US" dirty="0"/>
              <a:t>BUT also the emergence of HETERODOX ideas, BUDDHISM and Jainism </a:t>
            </a:r>
            <a:r>
              <a:rPr lang="en-US" dirty="0" smtClean="0"/>
              <a:t>UNDERMINING </a:t>
            </a:r>
            <a:r>
              <a:rPr lang="en-US" dirty="0"/>
              <a:t>these </a:t>
            </a:r>
            <a:r>
              <a:rPr lang="en-US" dirty="0" smtClean="0"/>
              <a:t>hierarchies</a:t>
            </a:r>
            <a:endParaRPr lang="en-US" dirty="0"/>
          </a:p>
          <a:p>
            <a:pPr lvl="1"/>
            <a:r>
              <a:rPr lang="en-US" dirty="0"/>
              <a:t>This period sees the emergence of early empires, </a:t>
            </a:r>
            <a:r>
              <a:rPr lang="en-US" dirty="0" smtClean="0"/>
              <a:t>uniting the region, </a:t>
            </a:r>
            <a:r>
              <a:rPr lang="en-US" dirty="0"/>
              <a:t>for example under ASHOKA and later the </a:t>
            </a:r>
            <a:r>
              <a:rPr lang="en-US" dirty="0" smtClean="0"/>
              <a:t>GUPTAS</a:t>
            </a:r>
            <a:endParaRPr lang="en-US" dirty="0"/>
          </a:p>
          <a:p>
            <a:pPr lvl="1"/>
            <a:r>
              <a:rPr lang="en-US" dirty="0"/>
              <a:t>But also the emergence of REGIONAL </a:t>
            </a:r>
            <a:r>
              <a:rPr lang="en-US" dirty="0" smtClean="0"/>
              <a:t>empires that support emergence of different </a:t>
            </a:r>
            <a:r>
              <a:rPr lang="en-US" dirty="0"/>
              <a:t>languages, different cultures, </a:t>
            </a:r>
            <a:r>
              <a:rPr lang="en-US" dirty="0" smtClean="0"/>
              <a:t>that emerge </a:t>
            </a:r>
            <a:r>
              <a:rPr lang="en-US" dirty="0"/>
              <a:t>in </a:t>
            </a:r>
            <a:r>
              <a:rPr lang="en-US" dirty="0" smtClean="0"/>
              <a:t>different </a:t>
            </a:r>
            <a:r>
              <a:rPr lang="en-US" dirty="0"/>
              <a:t>parts of </a:t>
            </a:r>
            <a:r>
              <a:rPr lang="en-US" dirty="0" smtClean="0"/>
              <a:t>India during the time.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12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Period and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7585"/>
            <a:ext cx="10515600" cy="474937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“</a:t>
            </a:r>
            <a:r>
              <a:rPr lang="en-US" dirty="0" smtClean="0"/>
              <a:t>Classical” ideas and Institutions were </a:t>
            </a:r>
            <a:r>
              <a:rPr lang="en-US" dirty="0"/>
              <a:t>powerful enough for most people to incorporate them into their local belief systems.  </a:t>
            </a:r>
            <a:endParaRPr lang="en-US" dirty="0" smtClean="0"/>
          </a:p>
          <a:p>
            <a:r>
              <a:rPr lang="en-US" dirty="0" smtClean="0"/>
              <a:t>BUT, people up to 17</a:t>
            </a:r>
            <a:r>
              <a:rPr lang="en-US" baseline="30000" dirty="0" smtClean="0"/>
              <a:t>th</a:t>
            </a:r>
            <a:r>
              <a:rPr lang="en-US" dirty="0" smtClean="0"/>
              <a:t> Century seldom </a:t>
            </a:r>
            <a:r>
              <a:rPr lang="en-US" dirty="0"/>
              <a:t>saw themselves as “Hindus” : this came with the British.  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 smtClean="0"/>
              <a:t>The entire “classical” era had inward migration:  </a:t>
            </a:r>
            <a:r>
              <a:rPr lang="en-US" dirty="0"/>
              <a:t>people coming in from NW and absorbed.  </a:t>
            </a:r>
            <a:r>
              <a:rPr lang="en-US" dirty="0" smtClean="0"/>
              <a:t>Huns, Scythians =&gt; “</a:t>
            </a:r>
            <a:r>
              <a:rPr lang="en-US" dirty="0" err="1" smtClean="0"/>
              <a:t>Rajputs</a:t>
            </a:r>
            <a:r>
              <a:rPr lang="en-US" dirty="0" smtClean="0"/>
              <a:t>”.</a:t>
            </a:r>
            <a:endParaRPr lang="en-US" dirty="0"/>
          </a:p>
          <a:p>
            <a:r>
              <a:rPr lang="en-US" dirty="0" smtClean="0"/>
              <a:t>10-11</a:t>
            </a:r>
            <a:r>
              <a:rPr lang="en-US" baseline="30000" dirty="0" smtClean="0"/>
              <a:t>th</a:t>
            </a:r>
            <a:r>
              <a:rPr lang="en-US" dirty="0" smtClean="0"/>
              <a:t> Century saw the  </a:t>
            </a:r>
            <a:r>
              <a:rPr lang="en-US" dirty="0"/>
              <a:t>first group who could not be absorbed into </a:t>
            </a:r>
            <a:r>
              <a:rPr lang="en-US" dirty="0" smtClean="0"/>
              <a:t>classical, </a:t>
            </a:r>
            <a:r>
              <a:rPr lang="en-US" dirty="0" err="1" smtClean="0"/>
              <a:t>varna</a:t>
            </a:r>
            <a:r>
              <a:rPr lang="en-US" dirty="0" smtClean="0"/>
              <a:t>, pattern. </a:t>
            </a:r>
            <a:r>
              <a:rPr lang="en-US" dirty="0"/>
              <a:t>These were Muslims, own distinct ideas of religion.  Equality </a:t>
            </a:r>
            <a:r>
              <a:rPr lang="en-US" dirty="0" smtClean="0"/>
              <a:t>central to Islam</a:t>
            </a:r>
            <a:endParaRPr lang="en-US" dirty="0"/>
          </a:p>
          <a:p>
            <a:r>
              <a:rPr lang="en-US" b="1" dirty="0"/>
              <a:t>Islam, name of religion, Muslims = followers of Islam.  </a:t>
            </a:r>
            <a:r>
              <a:rPr lang="en-US" b="1" dirty="0" smtClean="0"/>
              <a:t>Islam in India is significantly </a:t>
            </a:r>
            <a:r>
              <a:rPr lang="en-US" b="1" dirty="0"/>
              <a:t>older than Protestantism in Europe, or </a:t>
            </a:r>
            <a:r>
              <a:rPr lang="en-US" b="1" dirty="0" smtClean="0"/>
              <a:t>Christianity </a:t>
            </a:r>
            <a:r>
              <a:rPr lang="en-US" b="1" dirty="0"/>
              <a:t>in the Americas.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284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 and Indo-Islamic World ca </a:t>
            </a:r>
            <a:r>
              <a:rPr lang="en-US" dirty="0"/>
              <a:t>1000 to 1700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Indo </a:t>
            </a:r>
            <a:r>
              <a:rPr lang="en-US" dirty="0"/>
              <a:t>Islamic Civilization</a:t>
            </a:r>
          </a:p>
          <a:p>
            <a:r>
              <a:rPr lang="en-US" dirty="0"/>
              <a:t>synthesis: </a:t>
            </a:r>
            <a:r>
              <a:rPr lang="en-US" dirty="0" smtClean="0"/>
              <a:t>at everyday levels</a:t>
            </a:r>
            <a:r>
              <a:rPr lang="en-US" dirty="0"/>
              <a:t>, culture, arts, music, food, etc.  Even religion, to some extent, lots of mutual influence between Muslim SUFI and Hindu BHAKTI saints, at popular level today, </a:t>
            </a:r>
            <a:r>
              <a:rPr lang="en-US" dirty="0" err="1" smtClean="0"/>
              <a:t>somemtimes</a:t>
            </a:r>
            <a:r>
              <a:rPr lang="en-US" dirty="0" smtClean="0"/>
              <a:t> </a:t>
            </a:r>
            <a:r>
              <a:rPr lang="en-US" dirty="0"/>
              <a:t>indistinguishable.</a:t>
            </a:r>
          </a:p>
          <a:p>
            <a:r>
              <a:rPr lang="en-US" dirty="0" smtClean="0"/>
              <a:t>By </a:t>
            </a:r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13</a:t>
            </a:r>
            <a:r>
              <a:rPr lang="en-US" baseline="30000" dirty="0"/>
              <a:t>th</a:t>
            </a:r>
            <a:r>
              <a:rPr lang="en-US" dirty="0"/>
              <a:t> C </a:t>
            </a:r>
            <a:r>
              <a:rPr lang="en-US" dirty="0" smtClean="0"/>
              <a:t>Muslim rulers over large parts </a:t>
            </a:r>
            <a:r>
              <a:rPr lang="en-US" dirty="0"/>
              <a:t>of India.     </a:t>
            </a:r>
            <a:endParaRPr lang="en-US" dirty="0" smtClean="0"/>
          </a:p>
          <a:p>
            <a:r>
              <a:rPr lang="en-US" dirty="0" smtClean="0"/>
              <a:t>SULTANS </a:t>
            </a:r>
            <a:r>
              <a:rPr lang="en-US" dirty="0"/>
              <a:t>of Delhi</a:t>
            </a:r>
          </a:p>
          <a:p>
            <a:r>
              <a:rPr lang="en-US" dirty="0" smtClean="0"/>
              <a:t>MUGHALS</a:t>
            </a:r>
            <a:r>
              <a:rPr lang="en-US" dirty="0"/>
              <a:t>, 1526 </a:t>
            </a:r>
            <a:r>
              <a:rPr lang="en-US" dirty="0" smtClean="0"/>
              <a:t>BABUR </a:t>
            </a:r>
            <a:r>
              <a:rPr lang="en-US" dirty="0"/>
              <a:t>defeat </a:t>
            </a:r>
            <a:r>
              <a:rPr lang="en-US" dirty="0" smtClean="0"/>
              <a:t>last of the </a:t>
            </a:r>
            <a:r>
              <a:rPr lang="en-US" dirty="0"/>
              <a:t>Sultans 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8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Mughals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898669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THE </a:t>
            </a:r>
            <a:r>
              <a:rPr lang="en-US" b="1" dirty="0">
                <a:hlinkClick r:id="rId3"/>
              </a:rPr>
              <a:t>MUGHALS</a:t>
            </a:r>
            <a:r>
              <a:rPr lang="en-US" dirty="0"/>
              <a:t>	</a:t>
            </a:r>
            <a:r>
              <a:rPr lang="en-US" b="1" dirty="0" smtClean="0"/>
              <a:t>1526-1857 </a:t>
            </a:r>
            <a:r>
              <a:rPr lang="en-US" b="1" dirty="0"/>
              <a:t>(effective power ends early 1700s.)</a:t>
            </a:r>
            <a:endParaRPr lang="en-US" dirty="0"/>
          </a:p>
          <a:p>
            <a:r>
              <a:rPr lang="en-US" b="1" dirty="0" smtClean="0"/>
              <a:t>Babur, </a:t>
            </a:r>
            <a:r>
              <a:rPr lang="en-US" b="1" dirty="0" err="1" smtClean="0"/>
              <a:t>Humayun</a:t>
            </a:r>
            <a:r>
              <a:rPr lang="en-US" b="1" dirty="0" smtClean="0"/>
              <a:t>, Akbar, </a:t>
            </a:r>
            <a:r>
              <a:rPr lang="en-US" b="1" dirty="0" err="1" smtClean="0"/>
              <a:t>Jehangir</a:t>
            </a:r>
            <a:r>
              <a:rPr lang="en-US" b="1" dirty="0" smtClean="0"/>
              <a:t>, </a:t>
            </a:r>
            <a:r>
              <a:rPr lang="en-US" b="1" dirty="0" err="1" smtClean="0"/>
              <a:t>Shahjahan</a:t>
            </a:r>
            <a:r>
              <a:rPr lang="en-US" b="1" dirty="0" smtClean="0"/>
              <a:t>, Aurangzeb (followed by “lesser” Mughals)</a:t>
            </a:r>
          </a:p>
          <a:p>
            <a:r>
              <a:rPr lang="en-US" b="1" dirty="0" smtClean="0"/>
              <a:t>Create a Modern State:  Land Revenue, Bureaucracy, </a:t>
            </a:r>
            <a:r>
              <a:rPr lang="en-US" b="1" dirty="0" err="1" smtClean="0"/>
              <a:t>etc</a:t>
            </a:r>
            <a:endParaRPr lang="en-US" b="1" dirty="0" smtClean="0"/>
          </a:p>
          <a:p>
            <a:r>
              <a:rPr lang="en-US" b="1" dirty="0" smtClean="0"/>
              <a:t>Great Builders  </a:t>
            </a:r>
            <a:r>
              <a:rPr lang="en-US" b="1" dirty="0" smtClean="0">
                <a:hlinkClick r:id="rId4"/>
              </a:rPr>
              <a:t>Taj Mahal </a:t>
            </a:r>
            <a:r>
              <a:rPr lang="en-US" b="1" dirty="0" smtClean="0"/>
              <a:t>Iconic now  But many others</a:t>
            </a:r>
          </a:p>
          <a:p>
            <a:r>
              <a:rPr lang="en-US" b="1" dirty="0"/>
              <a:t>Period of Indo-Islamic synthesis in music, art, language, literature, and architecture, even RELIGION under AKBAR.</a:t>
            </a:r>
          </a:p>
          <a:p>
            <a:r>
              <a:rPr lang="en-US" b="1" dirty="0"/>
              <a:t>Amongst others much of what the west knows of “India”-- e.g</a:t>
            </a:r>
            <a:r>
              <a:rPr lang="en-US" b="1" dirty="0" smtClean="0"/>
              <a:t>. “Indian” </a:t>
            </a:r>
            <a:r>
              <a:rPr lang="en-US" b="1" dirty="0"/>
              <a:t>food, or even much of </a:t>
            </a:r>
            <a:r>
              <a:rPr lang="en-US" b="1" dirty="0" smtClean="0"/>
              <a:t>“Indian” </a:t>
            </a:r>
            <a:r>
              <a:rPr lang="en-US" b="1" dirty="0"/>
              <a:t>music, comes from this era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In decline by 1710s, and by end of 18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 displaced by the English East Company, formally overthrown by British Crown in 1857.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06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 dirty="0" smtClean="0"/>
              <a:t>Return to Course and Section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 b="1" dirty="0" smtClean="0"/>
              <a:t>WHY</a:t>
            </a:r>
            <a:r>
              <a:rPr lang="en-US" b="1" dirty="0"/>
              <a:t>, WHAT and HOW</a:t>
            </a:r>
          </a:p>
          <a:p>
            <a:pPr lvl="1"/>
            <a:r>
              <a:rPr lang="en-US" dirty="0"/>
              <a:t> WHY the Europeans </a:t>
            </a:r>
            <a:r>
              <a:rPr lang="en-US" dirty="0" smtClean="0"/>
              <a:t>(EIC) came </a:t>
            </a:r>
            <a:r>
              <a:rPr lang="en-US" dirty="0"/>
              <a:t>to Asia in the first place... what </a:t>
            </a:r>
            <a:r>
              <a:rPr lang="en-US" dirty="0" smtClean="0"/>
              <a:t>MOTIVATED </a:t>
            </a:r>
            <a:r>
              <a:rPr lang="en-US" dirty="0"/>
              <a:t>the men from far away countries to come to this part of the world.  </a:t>
            </a:r>
          </a:p>
          <a:p>
            <a:pPr lvl="1"/>
            <a:r>
              <a:rPr lang="en-US" dirty="0"/>
              <a:t>HOW people from so far away, small countries, able to </a:t>
            </a:r>
            <a:r>
              <a:rPr lang="en-US" dirty="0" smtClean="0"/>
              <a:t>establish </a:t>
            </a:r>
            <a:r>
              <a:rPr lang="en-US" dirty="0"/>
              <a:t>power over </a:t>
            </a:r>
            <a:r>
              <a:rPr lang="en-US" dirty="0" smtClean="0"/>
              <a:t>India, </a:t>
            </a:r>
            <a:r>
              <a:rPr lang="en-US" dirty="0"/>
              <a:t>and </a:t>
            </a:r>
          </a:p>
          <a:p>
            <a:pPr lvl="1"/>
            <a:r>
              <a:rPr lang="en-US" dirty="0"/>
              <a:t>The impact that they had, WHAT changed, what did not change with coming of </a:t>
            </a:r>
            <a:r>
              <a:rPr lang="en-US" dirty="0" smtClean="0"/>
              <a:t>EIC rule over India</a:t>
            </a:r>
          </a:p>
          <a:p>
            <a:pPr marL="0" indent="0">
              <a:buNone/>
            </a:pPr>
            <a:r>
              <a:rPr lang="en-US" dirty="0" smtClean="0"/>
              <a:t>THIS Will be our focus next two classes.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990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572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Lecture 02:Section One of the Course</vt:lpstr>
      <vt:lpstr>India Historical Background </vt:lpstr>
      <vt:lpstr>Classical Period and Diversity</vt:lpstr>
      <vt:lpstr>Islam and Indo-Islamic World ca 1000 to 1700 </vt:lpstr>
      <vt:lpstr>Mughals</vt:lpstr>
      <vt:lpstr>Return to Course and Section Objectives</vt:lpstr>
    </vt:vector>
  </TitlesOfParts>
  <Company>Northern Arizona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02:Section One of the Course</dc:title>
  <dc:creator>Sanjay Joshi</dc:creator>
  <cp:lastModifiedBy>Sanjay Joshi</cp:lastModifiedBy>
  <cp:revision>11</cp:revision>
  <dcterms:created xsi:type="dcterms:W3CDTF">2016-01-19T18:27:56Z</dcterms:created>
  <dcterms:modified xsi:type="dcterms:W3CDTF">2016-01-21T16:17:37Z</dcterms:modified>
</cp:coreProperties>
</file>