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sldIdLst>
    <p:sldId id="256" r:id="rId3"/>
    <p:sldId id="268" r:id="rId4"/>
    <p:sldId id="260" r:id="rId5"/>
    <p:sldId id="257" r:id="rId6"/>
    <p:sldId id="258" r:id="rId7"/>
    <p:sldId id="259"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1/25/2023</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5608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3791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8651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334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098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7533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7401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17345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23330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69566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886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1/25/2023</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alphaModFix amt="33000"/>
            <a:lum/>
          </a:blip>
          <a:srcRect/>
          <a:stretch>
            <a:fillRect l="-15000" r="-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1/25/2023</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A3561B1-D9C3-47E8-9A7C-4FBC4BFEC6A8}" type="datetimeFigureOut">
              <a:rPr lang="en-US" smtClean="0">
                <a:solidFill>
                  <a:prstClr val="black">
                    <a:tint val="75000"/>
                  </a:prstClr>
                </a:solidFill>
              </a:rPr>
              <a:pPr/>
              <a:t>1/25/2023</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AC3058-6C88-4CE7-8FC1-3BEB013553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740780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clearias.com/up/British-Territories-in-India-18th-Century.pn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upload.wikimedia.org/wikipedia/commons/thumb/4/4f/Clive.jpg/1200px-Clive.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sal.uchicago.edu/reference/schwartzberg/pager.html?object=086"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s://dsal.uchicago.edu/reference/schwartzberg/pager.html?object=08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upload.wikimedia.org/wikipedia/commons/thumb/2/29/European_settlements_in_India_from_1498-1739.PNG/800px-European_settlements_in_India_from_1498-1739.PN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urmigrationstory.org.uk/uploads/images/FinnM_Image_tom_raw_calcutta.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ommons.wikimedia.org/wiki/File:Jagat_Seth's_House_West_Bengal.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Mughals to Europeans</a:t>
            </a:r>
          </a:p>
        </p:txBody>
      </p:sp>
      <p:sp>
        <p:nvSpPr>
          <p:cNvPr id="3" name="Subtitle 2"/>
          <p:cNvSpPr>
            <a:spLocks noGrp="1"/>
          </p:cNvSpPr>
          <p:nvPr>
            <p:ph type="body" idx="1"/>
          </p:nvPr>
        </p:nvSpPr>
        <p:spPr>
          <a:xfrm>
            <a:off x="632301" y="1708991"/>
            <a:ext cx="3566160" cy="313718"/>
          </a:xfrm>
        </p:spPr>
        <p:txBody>
          <a:bodyPr/>
          <a:lstStyle/>
          <a:p>
            <a:endParaRPr lang="en-US" dirty="0"/>
          </a:p>
        </p:txBody>
      </p:sp>
      <p:pic>
        <p:nvPicPr>
          <p:cNvPr id="7" name="Content Placeholder 6"/>
          <p:cNvPicPr>
            <a:picLocks noGrp="1" noChangeAspect="1"/>
          </p:cNvPicPr>
          <p:nvPr>
            <p:ph sz="half" idx="2"/>
          </p:nvPr>
        </p:nvPicPr>
        <p:blipFill>
          <a:blip r:embed="rId2"/>
          <a:srcRect t="16315" b="16315"/>
          <a:stretch>
            <a:fillRect/>
          </a:stretch>
        </p:blipFill>
        <p:spPr>
          <a:xfrm>
            <a:off x="632301" y="2541493"/>
            <a:ext cx="3566160" cy="3533870"/>
          </a:xfrm>
        </p:spPr>
      </p:pic>
      <p:sp>
        <p:nvSpPr>
          <p:cNvPr id="5" name="Text Placeholder 4"/>
          <p:cNvSpPr>
            <a:spLocks noGrp="1"/>
          </p:cNvSpPr>
          <p:nvPr>
            <p:ph type="body" sz="quarter" idx="3"/>
          </p:nvPr>
        </p:nvSpPr>
        <p:spPr>
          <a:xfrm>
            <a:off x="4945539" y="1708990"/>
            <a:ext cx="3566160" cy="203959"/>
          </a:xfrm>
        </p:spPr>
        <p:txBody>
          <a:bodyPr/>
          <a:lstStyle/>
          <a:p>
            <a:endParaRPr lang="en-US" dirty="0"/>
          </a:p>
        </p:txBody>
      </p:sp>
      <p:pic>
        <p:nvPicPr>
          <p:cNvPr id="8" name="Content Placeholder 7"/>
          <p:cNvPicPr>
            <a:picLocks noGrp="1" noChangeAspect="1"/>
          </p:cNvPicPr>
          <p:nvPr>
            <p:ph sz="quarter" idx="4"/>
          </p:nvPr>
        </p:nvPicPr>
        <p:blipFill>
          <a:blip r:embed="rId3"/>
          <a:srcRect t="19943" b="19943"/>
          <a:stretch>
            <a:fillRect/>
          </a:stretch>
        </p:blipFill>
        <p:spPr/>
      </p:pic>
    </p:spTree>
    <p:extLst>
      <p:ext uri="{BB962C8B-B14F-4D97-AF65-F5344CB8AC3E}">
        <p14:creationId xmlns:p14="http://schemas.microsoft.com/office/powerpoint/2010/main" val="148286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Eighteenth Century Changes 1700s</a:t>
            </a:r>
          </a:p>
        </p:txBody>
      </p:sp>
      <p:sp>
        <p:nvSpPr>
          <p:cNvPr id="3" name="Content Placeholder 2"/>
          <p:cNvSpPr>
            <a:spLocks noGrp="1"/>
          </p:cNvSpPr>
          <p:nvPr>
            <p:ph idx="1"/>
          </p:nvPr>
        </p:nvSpPr>
        <p:spPr>
          <a:xfrm>
            <a:off x="900112" y="1709110"/>
            <a:ext cx="7345363" cy="4594213"/>
          </a:xfrm>
          <a:blipFill>
            <a:blip r:embed="rId2">
              <a:alphaModFix amt="33000"/>
            </a:blip>
            <a:tile tx="0" ty="0" sx="100000" sy="100000" flip="none" algn="tl"/>
          </a:blipFill>
        </p:spPr>
        <p:txBody>
          <a:bodyPr>
            <a:normAutofit/>
          </a:bodyPr>
          <a:lstStyle/>
          <a:p>
            <a:r>
              <a:rPr lang="en-US" dirty="0"/>
              <a:t>Mughal Decline</a:t>
            </a:r>
          </a:p>
          <a:p>
            <a:r>
              <a:rPr lang="en-US" dirty="0"/>
              <a:t>Partly Systemic, Partly Internal Rivalries, Partly Rising Aspirations of Regional Leaders they had promoted</a:t>
            </a:r>
          </a:p>
          <a:p>
            <a:r>
              <a:rPr lang="en-US" dirty="0"/>
              <a:t>Rise of </a:t>
            </a:r>
            <a:r>
              <a:rPr lang="en-US" dirty="0">
                <a:hlinkClick r:id="rId3"/>
              </a:rPr>
              <a:t>Regional Powers</a:t>
            </a:r>
            <a:r>
              <a:rPr lang="en-US" dirty="0"/>
              <a:t>  East, BENGAL. North, AWADH (Oudh). MARATHAS in West, HYDERABAD and MYSORE in Deccan and South. </a:t>
            </a:r>
          </a:p>
          <a:p>
            <a:r>
              <a:rPr lang="en-US" dirty="0"/>
              <a:t>Invasion of Nadir Shah in 1739, sack of Delhi only highlighted that Mughals a spent force.</a:t>
            </a:r>
          </a:p>
          <a:p>
            <a:endParaRPr lang="en-US" dirty="0"/>
          </a:p>
        </p:txBody>
      </p:sp>
    </p:spTree>
    <p:extLst>
      <p:ext uri="{BB962C8B-B14F-4D97-AF65-F5344CB8AC3E}">
        <p14:creationId xmlns:p14="http://schemas.microsoft.com/office/powerpoint/2010/main" val="4266548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Eighteenth Century 2	</a:t>
            </a:r>
          </a:p>
        </p:txBody>
      </p:sp>
      <p:sp>
        <p:nvSpPr>
          <p:cNvPr id="3" name="Content Placeholder 2"/>
          <p:cNvSpPr>
            <a:spLocks noGrp="1"/>
          </p:cNvSpPr>
          <p:nvPr>
            <p:ph idx="1"/>
          </p:nvPr>
        </p:nvSpPr>
        <p:spPr>
          <a:xfrm>
            <a:off x="900112" y="1584008"/>
            <a:ext cx="7345363" cy="4860434"/>
          </a:xfrm>
          <a:blipFill>
            <a:blip r:embed="rId2">
              <a:alphaModFix amt="33000"/>
            </a:blip>
            <a:tile tx="0" ty="0" sx="100000" sy="100000" flip="none" algn="tl"/>
          </a:blipFill>
        </p:spPr>
        <p:txBody>
          <a:bodyPr>
            <a:normAutofit fontScale="85000" lnSpcReduction="10000"/>
          </a:bodyPr>
          <a:lstStyle/>
          <a:p>
            <a:r>
              <a:rPr lang="en-US" dirty="0"/>
              <a:t>The English and French still to deal with some powerful local rulers in the Regions, e.g. </a:t>
            </a:r>
            <a:r>
              <a:rPr lang="en-US" dirty="0" err="1"/>
              <a:t>Nawab</a:t>
            </a:r>
            <a:r>
              <a:rPr lang="en-US" dirty="0"/>
              <a:t> (a title) </a:t>
            </a:r>
            <a:r>
              <a:rPr lang="en-US" dirty="0" err="1"/>
              <a:t>Alivardi</a:t>
            </a:r>
            <a:r>
              <a:rPr lang="en-US" dirty="0"/>
              <a:t> Khan in Bengal.</a:t>
            </a:r>
          </a:p>
          <a:p>
            <a:r>
              <a:rPr lang="en-US" dirty="0"/>
              <a:t>Regional Powers jockeying for power among themselves.</a:t>
            </a:r>
          </a:p>
          <a:p>
            <a:r>
              <a:rPr lang="en-US" dirty="0"/>
              <a:t>Both British and French realized the importance of their small but better trained and equipped forces in the power struggles following decline of Mughals. French concentrate on South initially, whereas, British in the east, Bengal.</a:t>
            </a:r>
            <a:br>
              <a:rPr lang="en-US" dirty="0"/>
            </a:br>
            <a:endParaRPr lang="en-US" dirty="0"/>
          </a:p>
          <a:p>
            <a:r>
              <a:rPr lang="en-US" dirty="0"/>
              <a:t>British able to take advantage of factions at the court in Bengal to defeat </a:t>
            </a:r>
            <a:r>
              <a:rPr lang="en-US" dirty="0" err="1"/>
              <a:t>Nawab</a:t>
            </a:r>
            <a:r>
              <a:rPr lang="en-US" dirty="0"/>
              <a:t> </a:t>
            </a:r>
            <a:r>
              <a:rPr lang="en-US" dirty="0" err="1"/>
              <a:t>Siraj</a:t>
            </a:r>
            <a:r>
              <a:rPr lang="en-US" dirty="0"/>
              <a:t> </a:t>
            </a:r>
            <a:r>
              <a:rPr lang="en-US" dirty="0" err="1"/>
              <a:t>ud</a:t>
            </a:r>
            <a:r>
              <a:rPr lang="en-US" dirty="0"/>
              <a:t> </a:t>
            </a:r>
            <a:r>
              <a:rPr lang="en-US" dirty="0" err="1"/>
              <a:t>Daulah's</a:t>
            </a:r>
            <a:r>
              <a:rPr lang="en-US" dirty="0"/>
              <a:t> army at the </a:t>
            </a:r>
            <a:r>
              <a:rPr lang="en-US" dirty="0">
                <a:hlinkClick r:id="rId3"/>
              </a:rPr>
              <a:t>Battle of Plassey</a:t>
            </a:r>
            <a:r>
              <a:rPr lang="en-US" dirty="0"/>
              <a:t> in 1757, a landmark date in Indian history. With </a:t>
            </a:r>
            <a:r>
              <a:rPr lang="en-US" dirty="0" err="1"/>
              <a:t>Jagat</a:t>
            </a:r>
            <a:r>
              <a:rPr lang="en-US" dirty="0"/>
              <a:t> Seth’s help, able to buy off the major part of the Bengal rulers' armies and generals, and defeat and place a puppet in place. </a:t>
            </a:r>
          </a:p>
          <a:p>
            <a:endParaRPr lang="en-US" dirty="0"/>
          </a:p>
        </p:txBody>
      </p:sp>
    </p:spTree>
    <p:extLst>
      <p:ext uri="{BB962C8B-B14F-4D97-AF65-F5344CB8AC3E}">
        <p14:creationId xmlns:p14="http://schemas.microsoft.com/office/powerpoint/2010/main" val="140865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Eighteenth Century 3</a:t>
            </a:r>
          </a:p>
        </p:txBody>
      </p:sp>
      <p:sp>
        <p:nvSpPr>
          <p:cNvPr id="3" name="Content Placeholder 2"/>
          <p:cNvSpPr>
            <a:spLocks noGrp="1"/>
          </p:cNvSpPr>
          <p:nvPr>
            <p:ph idx="1"/>
          </p:nvPr>
        </p:nvSpPr>
        <p:spPr>
          <a:xfrm>
            <a:off x="900112" y="1740470"/>
            <a:ext cx="7345363" cy="4325051"/>
          </a:xfrm>
          <a:blipFill>
            <a:blip r:embed="rId2">
              <a:alphaModFix amt="33000"/>
            </a:blip>
            <a:tile tx="0" ty="0" sx="100000" sy="100000" flip="none" algn="tl"/>
          </a:blipFill>
        </p:spPr>
        <p:txBody>
          <a:bodyPr>
            <a:normAutofit fontScale="92500" lnSpcReduction="20000"/>
          </a:bodyPr>
          <a:lstStyle/>
          <a:p>
            <a:r>
              <a:rPr lang="en-US" dirty="0"/>
              <a:t>A few years later the MARATHAS defeated by the Afghan Ahmad Shah </a:t>
            </a:r>
            <a:r>
              <a:rPr lang="en-US" dirty="0" err="1"/>
              <a:t>Abdali</a:t>
            </a:r>
            <a:r>
              <a:rPr lang="en-US" dirty="0"/>
              <a:t> in 1761, clearing away the most significant Indian power of the time. </a:t>
            </a:r>
          </a:p>
          <a:p>
            <a:r>
              <a:rPr lang="en-US" dirty="0"/>
              <a:t>In 1764, the </a:t>
            </a:r>
            <a:r>
              <a:rPr lang="en-US" dirty="0" err="1"/>
              <a:t>Nawabs</a:t>
            </a:r>
            <a:r>
              <a:rPr lang="en-US" dirty="0"/>
              <a:t> of Bengal and </a:t>
            </a:r>
            <a:r>
              <a:rPr lang="en-US" dirty="0" err="1"/>
              <a:t>Awadh</a:t>
            </a:r>
            <a:r>
              <a:rPr lang="en-US" dirty="0"/>
              <a:t> and the Mughal Emperor of Delhi (who was a pure figurehead by this time) decided to combine against the English forces, but they were no match for them. </a:t>
            </a:r>
          </a:p>
          <a:p>
            <a:r>
              <a:rPr lang="en-US" dirty="0"/>
              <a:t>The two major victories, 1757 at </a:t>
            </a:r>
            <a:r>
              <a:rPr lang="en-US" dirty="0" err="1"/>
              <a:t>Plassey</a:t>
            </a:r>
            <a:r>
              <a:rPr lang="en-US" dirty="0"/>
              <a:t> and 1764 at </a:t>
            </a:r>
            <a:r>
              <a:rPr lang="en-US" dirty="0" err="1"/>
              <a:t>Buxar</a:t>
            </a:r>
            <a:r>
              <a:rPr lang="en-US" dirty="0"/>
              <a:t>, signaled the beginning of British political rule over India. </a:t>
            </a:r>
          </a:p>
          <a:p>
            <a:r>
              <a:rPr lang="en-US" dirty="0"/>
              <a:t>We thus have an answer to the SECOND of our Questions:  viz.  HOW</a:t>
            </a:r>
          </a:p>
        </p:txBody>
      </p:sp>
    </p:spTree>
    <p:extLst>
      <p:ext uri="{BB962C8B-B14F-4D97-AF65-F5344CB8AC3E}">
        <p14:creationId xmlns:p14="http://schemas.microsoft.com/office/powerpoint/2010/main" val="1309332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Eighteenth Century 4</a:t>
            </a:r>
          </a:p>
        </p:txBody>
      </p:sp>
      <p:sp>
        <p:nvSpPr>
          <p:cNvPr id="3" name="Content Placeholder 2"/>
          <p:cNvSpPr>
            <a:spLocks noGrp="1"/>
          </p:cNvSpPr>
          <p:nvPr>
            <p:ph idx="1"/>
          </p:nvPr>
        </p:nvSpPr>
        <p:spPr>
          <a:xfrm>
            <a:off x="75414" y="1197204"/>
            <a:ext cx="8946038" cy="5580668"/>
          </a:xfrm>
          <a:blipFill>
            <a:blip r:embed="rId2">
              <a:alphaModFix amt="33000"/>
            </a:blip>
            <a:tile tx="0" ty="0" sx="100000" sy="100000" flip="none" algn="tl"/>
          </a:blipFill>
        </p:spPr>
        <p:txBody>
          <a:bodyPr>
            <a:noAutofit/>
          </a:bodyPr>
          <a:lstStyle/>
          <a:p>
            <a:r>
              <a:rPr lang="en-US" sz="2000" dirty="0"/>
              <a:t>As tribute, in 1764 the Mughal Emperor granted the EIC "rights" to collect taxes from the  province of Bengal (DIWANI), became RULERS of Bengal. </a:t>
            </a:r>
          </a:p>
          <a:p>
            <a:r>
              <a:rPr lang="en-US" sz="2000" dirty="0"/>
              <a:t>A CRITICAL step, for this revenue now financed their trade, wiped out the trade deficit they ran in India trade. Taxes from Bengal used to buy the cottons.</a:t>
            </a:r>
          </a:p>
          <a:p>
            <a:r>
              <a:rPr lang="en-US" sz="2000" dirty="0"/>
              <a:t>Led the EIC and the British Parliament to recognize desirability of expansion</a:t>
            </a:r>
          </a:p>
          <a:p>
            <a:r>
              <a:rPr lang="en-US" sz="2000" dirty="0"/>
              <a:t>Between 1765 and 1813, series of measures taken to DELIBERATELY, CALCULATIVELY expand their rule. SUBSIDIARY ALLIANCES, e.g..</a:t>
            </a:r>
            <a:br>
              <a:rPr lang="en-US" sz="2000" dirty="0"/>
            </a:br>
            <a:endParaRPr lang="en-US" sz="2000" dirty="0"/>
          </a:p>
          <a:p>
            <a:r>
              <a:rPr lang="en-US" sz="2000" dirty="0"/>
              <a:t>Also MILITARY ACTION. By  1799 BR EIC defeated the last major rival in Southern India -- TIPU and become the dominant force in India. </a:t>
            </a:r>
          </a:p>
          <a:p>
            <a:r>
              <a:rPr lang="en-US" sz="2000" dirty="0"/>
              <a:t>All of this was to have HUGE impact on the way India was RULED, on its ECONOMY, and on its PEOPLE.</a:t>
            </a:r>
          </a:p>
          <a:p>
            <a:endParaRPr lang="en-US" sz="1600" dirty="0"/>
          </a:p>
        </p:txBody>
      </p:sp>
    </p:spTree>
    <p:extLst>
      <p:ext uri="{BB962C8B-B14F-4D97-AF65-F5344CB8AC3E}">
        <p14:creationId xmlns:p14="http://schemas.microsoft.com/office/powerpoint/2010/main" val="2020383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79109"/>
            <a:ext cx="7886700" cy="1253765"/>
          </a:xfrm>
        </p:spPr>
        <p:txBody>
          <a:bodyPr>
            <a:normAutofit/>
          </a:bodyPr>
          <a:lstStyle/>
          <a:p>
            <a:r>
              <a:rPr lang="en-US" dirty="0"/>
              <a:t>Lecture 2:  Keep in mind the Bigger Questions</a:t>
            </a:r>
          </a:p>
        </p:txBody>
      </p:sp>
      <p:sp>
        <p:nvSpPr>
          <p:cNvPr id="3" name="Content Placeholder 2"/>
          <p:cNvSpPr>
            <a:spLocks noGrp="1"/>
          </p:cNvSpPr>
          <p:nvPr>
            <p:ph idx="1"/>
          </p:nvPr>
        </p:nvSpPr>
        <p:spPr>
          <a:xfrm>
            <a:off x="254524" y="970961"/>
            <a:ext cx="8795208" cy="5627801"/>
          </a:xfrm>
        </p:spPr>
        <p:txBody>
          <a:bodyPr>
            <a:normAutofit/>
          </a:bodyPr>
          <a:lstStyle/>
          <a:p>
            <a:r>
              <a:rPr lang="en-US" sz="2800" b="0" i="0" u="none" strike="noStrike" baseline="0" dirty="0"/>
              <a:t>Course and </a:t>
            </a:r>
            <a:r>
              <a:rPr lang="en-US" sz="2800" b="1" i="0" u="none" strike="noStrike" baseline="0" dirty="0"/>
              <a:t>section Objectives   WHY, WHAT and HOW</a:t>
            </a:r>
          </a:p>
          <a:p>
            <a:pPr lvl="1"/>
            <a:r>
              <a:rPr lang="en-US" sz="2800" dirty="0"/>
              <a:t> WHY Westerners came to Asia in the first place... what MOTIVATES the men from far away countries to come to this part of the world.  </a:t>
            </a:r>
          </a:p>
          <a:p>
            <a:pPr lvl="1"/>
            <a:r>
              <a:rPr lang="en-US" sz="2800" dirty="0"/>
              <a:t>HOW people from so far away, small countries, able to establish power over Asian countries, and </a:t>
            </a:r>
          </a:p>
          <a:p>
            <a:pPr lvl="1"/>
            <a:r>
              <a:rPr lang="en-US" sz="2800" dirty="0"/>
              <a:t>The impact that they had, WHAT changed, what did not change with coming of Europeans</a:t>
            </a:r>
          </a:p>
          <a:p>
            <a:r>
              <a:rPr lang="en-US" sz="2800" b="1" dirty="0"/>
              <a:t>To understand impact of Western intervention, have to understand what went on BEFORE Europeans became dominant in Asia.  </a:t>
            </a:r>
            <a:endParaRPr lang="en-US" sz="2800" b="0" i="0" u="none" strike="noStrike" baseline="0" dirty="0"/>
          </a:p>
          <a:p>
            <a:r>
              <a:rPr lang="en-US" b="0" i="0" u="none" strike="noStrike" baseline="0" dirty="0"/>
              <a:t>2. Start with India/ SOUTH ASIA: first of the three to be colonized </a:t>
            </a:r>
          </a:p>
          <a:p>
            <a:pPr lvl="2"/>
            <a:r>
              <a:rPr lang="en-US" b="1" i="0" u="none" strike="noStrike" baseline="0" dirty="0"/>
              <a:t>HISTORICAL OVERVIEW</a:t>
            </a:r>
          </a:p>
          <a:p>
            <a:pPr lvl="2"/>
            <a:r>
              <a:rPr lang="en-US" b="1" dirty="0"/>
              <a:t>Mughals  (via film)  </a:t>
            </a:r>
            <a:endParaRPr lang="en-US" b="0" i="0" u="none" strike="noStrike" baseline="0" dirty="0"/>
          </a:p>
          <a:p>
            <a:endParaRPr lang="en-US" dirty="0"/>
          </a:p>
        </p:txBody>
      </p:sp>
    </p:spTree>
    <p:extLst>
      <p:ext uri="{BB962C8B-B14F-4D97-AF65-F5344CB8AC3E}">
        <p14:creationId xmlns:p14="http://schemas.microsoft.com/office/powerpoint/2010/main" val="366769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Changing Relations Over the Centuries</a:t>
            </a:r>
          </a:p>
        </p:txBody>
      </p:sp>
      <p:sp>
        <p:nvSpPr>
          <p:cNvPr id="8" name="Content Placeholder 7"/>
          <p:cNvSpPr>
            <a:spLocks noGrp="1"/>
          </p:cNvSpPr>
          <p:nvPr>
            <p:ph idx="1"/>
          </p:nvPr>
        </p:nvSpPr>
        <p:spPr>
          <a:blipFill>
            <a:blip r:embed="rId2"/>
            <a:tile tx="0" ty="0" sx="100000" sy="100000" flip="none" algn="tl"/>
          </a:blipFill>
        </p:spPr>
        <p:txBody>
          <a:bodyPr/>
          <a:lstStyle/>
          <a:p>
            <a:r>
              <a:rPr lang="en-US" dirty="0"/>
              <a:t>Sixteenth : Portuguese:   Souls and Spices</a:t>
            </a:r>
          </a:p>
          <a:p>
            <a:r>
              <a:rPr lang="en-US" dirty="0"/>
              <a:t>Seventeenth: Mughal Consolidation, EIC emergence</a:t>
            </a:r>
          </a:p>
          <a:p>
            <a:r>
              <a:rPr lang="en-US" dirty="0"/>
              <a:t>Eighteenth: Mughal Decline, EIC political player</a:t>
            </a:r>
          </a:p>
          <a:p>
            <a:r>
              <a:rPr lang="en-US" dirty="0"/>
              <a:t>Nineteenth: EIC replaced by British Crown after 1857 Revolt</a:t>
            </a:r>
          </a:p>
        </p:txBody>
      </p:sp>
    </p:spTree>
    <p:extLst>
      <p:ext uri="{BB962C8B-B14F-4D97-AF65-F5344CB8AC3E}">
        <p14:creationId xmlns:p14="http://schemas.microsoft.com/office/powerpoint/2010/main" val="23789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900113" y="244158"/>
            <a:ext cx="7832348" cy="947515"/>
          </a:xfrm>
        </p:spPr>
        <p:txBody>
          <a:bodyPr>
            <a:normAutofit fontScale="90000"/>
          </a:bodyPr>
          <a:lstStyle/>
          <a:p>
            <a:r>
              <a:rPr lang="en-US" dirty="0"/>
              <a:t>SIXTEENTH Century (1500s)</a:t>
            </a:r>
          </a:p>
        </p:txBody>
      </p:sp>
      <p:sp>
        <p:nvSpPr>
          <p:cNvPr id="8" name="Content Placeholder 7"/>
          <p:cNvSpPr>
            <a:spLocks noGrp="1"/>
          </p:cNvSpPr>
          <p:nvPr>
            <p:ph idx="1"/>
          </p:nvPr>
        </p:nvSpPr>
        <p:spPr>
          <a:xfrm>
            <a:off x="900112" y="1191674"/>
            <a:ext cx="7345363" cy="4873848"/>
          </a:xfrm>
          <a:blipFill>
            <a:blip r:embed="rId2"/>
            <a:tile tx="0" ty="0" sx="100000" sy="100000" flip="none" algn="tl"/>
          </a:blipFill>
        </p:spPr>
        <p:txBody>
          <a:bodyPr>
            <a:normAutofit lnSpcReduction="10000"/>
          </a:bodyPr>
          <a:lstStyle/>
          <a:p>
            <a:pPr>
              <a:buFont typeface="Arial"/>
              <a:buChar char="•"/>
            </a:pPr>
            <a:r>
              <a:rPr lang="en-US" dirty="0"/>
              <a:t>1499 Vasco Da Gama  </a:t>
            </a:r>
            <a:r>
              <a:rPr lang="en-US" dirty="0">
                <a:hlinkClick r:id="rId3"/>
              </a:rPr>
              <a:t>“discovers” sea route to India</a:t>
            </a:r>
            <a:endParaRPr lang="en-US" dirty="0"/>
          </a:p>
          <a:p>
            <a:pPr>
              <a:buFont typeface="Arial"/>
              <a:buChar char="•"/>
            </a:pPr>
            <a:r>
              <a:rPr lang="en-US" dirty="0"/>
              <a:t>Voyage nets profits of </a:t>
            </a:r>
            <a:r>
              <a:rPr lang="en-US" dirty="0" err="1"/>
              <a:t>upto</a:t>
            </a:r>
            <a:r>
              <a:rPr lang="en-US" dirty="0"/>
              <a:t> 3000 %</a:t>
            </a:r>
          </a:p>
          <a:p>
            <a:pPr>
              <a:buFont typeface="Arial"/>
              <a:buChar char="•"/>
            </a:pPr>
            <a:r>
              <a:rPr lang="en-US" dirty="0"/>
              <a:t>1526  Babur defeats last of the Delhi Sultans to establish the MUGHAL dynasty</a:t>
            </a:r>
          </a:p>
          <a:p>
            <a:r>
              <a:rPr lang="en-US" dirty="0"/>
              <a:t>Till AKBAR’s time less centralization, see </a:t>
            </a:r>
            <a:r>
              <a:rPr lang="en-US" dirty="0">
                <a:hlinkClick r:id="rId4"/>
              </a:rPr>
              <a:t>map</a:t>
            </a:r>
            <a:r>
              <a:rPr lang="en-US" dirty="0"/>
              <a:t> </a:t>
            </a:r>
          </a:p>
          <a:p>
            <a:r>
              <a:rPr lang="en-US" dirty="0"/>
              <a:t>Portuguese establish some bases on western coast, and control over Indian Ocean</a:t>
            </a:r>
          </a:p>
          <a:p>
            <a:r>
              <a:rPr lang="en-US" dirty="0"/>
              <a:t>Mughals expand inland, beginnings of vast empire</a:t>
            </a:r>
          </a:p>
          <a:p>
            <a:r>
              <a:rPr lang="en-US" dirty="0"/>
              <a:t>Religious wars in Europe  </a:t>
            </a:r>
          </a:p>
          <a:p>
            <a:endParaRPr lang="en-US" dirty="0"/>
          </a:p>
          <a:p>
            <a:endParaRPr lang="en-US" dirty="0"/>
          </a:p>
        </p:txBody>
      </p:sp>
    </p:spTree>
    <p:extLst>
      <p:ext uri="{BB962C8B-B14F-4D97-AF65-F5344CB8AC3E}">
        <p14:creationId xmlns:p14="http://schemas.microsoft.com/office/powerpoint/2010/main" val="358656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SEVENTEENTH century 1600s</a:t>
            </a:r>
          </a:p>
        </p:txBody>
      </p:sp>
      <p:sp>
        <p:nvSpPr>
          <p:cNvPr id="3" name="Content Placeholder 2"/>
          <p:cNvSpPr>
            <a:spLocks noGrp="1"/>
          </p:cNvSpPr>
          <p:nvPr>
            <p:ph idx="1"/>
          </p:nvPr>
        </p:nvSpPr>
        <p:spPr>
          <a:xfrm>
            <a:off x="900112" y="1584008"/>
            <a:ext cx="7345363" cy="4886461"/>
          </a:xfrm>
          <a:blipFill>
            <a:blip r:embed="rId2">
              <a:alphaModFix amt="33000"/>
            </a:blip>
            <a:tile tx="0" ty="0" sx="100000" sy="100000" flip="none" algn="tl"/>
          </a:blipFill>
        </p:spPr>
        <p:txBody>
          <a:bodyPr>
            <a:normAutofit lnSpcReduction="10000"/>
          </a:bodyPr>
          <a:lstStyle/>
          <a:p>
            <a:r>
              <a:rPr lang="en-US" dirty="0"/>
              <a:t>Over this century, Catholic southern Europeans lose out to Protestant northern Europeans</a:t>
            </a:r>
          </a:p>
          <a:p>
            <a:r>
              <a:rPr lang="en-US" dirty="0"/>
              <a:t>Dutch and English, primarily, displace Portuguese from control over Indian Ocean</a:t>
            </a:r>
          </a:p>
          <a:p>
            <a:r>
              <a:rPr lang="en-US" dirty="0"/>
              <a:t>English East India Company formed in 1600, 1618 allowed to create a “factory” (i.e. warehouse) in SURAT</a:t>
            </a:r>
          </a:p>
          <a:p>
            <a:r>
              <a:rPr lang="en-US" dirty="0">
                <a:hlinkClick r:id="rId3"/>
              </a:rPr>
              <a:t>Move South and then up East Coast</a:t>
            </a:r>
            <a:r>
              <a:rPr lang="en-US" dirty="0"/>
              <a:t>: MADRAS (Ft St. George in 1642.  In 1661 Bombay came as part of dowry when Charles II married Catherine of Braganza (Portugal) and was handed over to EIC in 1668 for 10 pounds sterling a year!!</a:t>
            </a:r>
          </a:p>
          <a:p>
            <a:endParaRPr lang="en-US" dirty="0"/>
          </a:p>
        </p:txBody>
      </p:sp>
    </p:spTree>
    <p:extLst>
      <p:ext uri="{BB962C8B-B14F-4D97-AF65-F5344CB8AC3E}">
        <p14:creationId xmlns:p14="http://schemas.microsoft.com/office/powerpoint/2010/main" val="365790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Seventeenth Century 2</a:t>
            </a:r>
          </a:p>
        </p:txBody>
      </p:sp>
      <p:sp>
        <p:nvSpPr>
          <p:cNvPr id="3" name="Content Placeholder 2"/>
          <p:cNvSpPr>
            <a:spLocks noGrp="1"/>
          </p:cNvSpPr>
          <p:nvPr>
            <p:ph idx="1"/>
          </p:nvPr>
        </p:nvSpPr>
        <p:spPr>
          <a:blipFill>
            <a:blip r:embed="rId2">
              <a:alphaModFix amt="33000"/>
            </a:blip>
            <a:tile tx="0" ty="0" sx="100000" sy="100000" flip="none" algn="tl"/>
          </a:blipFill>
        </p:spPr>
        <p:txBody>
          <a:bodyPr>
            <a:normAutofit lnSpcReduction="10000"/>
          </a:bodyPr>
          <a:lstStyle/>
          <a:p>
            <a:r>
              <a:rPr lang="en-US" dirty="0"/>
              <a:t>EIC a trading company, one of the first corporations</a:t>
            </a:r>
          </a:p>
          <a:p>
            <a:r>
              <a:rPr lang="en-US" dirty="0"/>
              <a:t>Monopoly Rights to trade with the East.  In return paid a handsome sum to Crown (later Parliament)</a:t>
            </a:r>
          </a:p>
          <a:p>
            <a:r>
              <a:rPr lang="en-US" dirty="0"/>
              <a:t>Hugely profitable, create a new group of ruling elites in Britain who bought themselves prestige, power, and influence  (</a:t>
            </a:r>
            <a:r>
              <a:rPr lang="en-US" dirty="0">
                <a:hlinkClick r:id="rId3"/>
              </a:rPr>
              <a:t>nabob</a:t>
            </a:r>
            <a:r>
              <a:rPr lang="en-US" dirty="0"/>
              <a:t>s)</a:t>
            </a:r>
          </a:p>
          <a:p>
            <a:r>
              <a:rPr lang="en-US" dirty="0"/>
              <a:t>Exported Spices (Pepper) and later Indian textiles (calicos, fine cottons), also indigo, important dye.  Blue Jeans anyone!</a:t>
            </a:r>
          </a:p>
          <a:p>
            <a:endParaRPr lang="en-US" dirty="0"/>
          </a:p>
        </p:txBody>
      </p:sp>
    </p:spTree>
    <p:extLst>
      <p:ext uri="{BB962C8B-B14F-4D97-AF65-F5344CB8AC3E}">
        <p14:creationId xmlns:p14="http://schemas.microsoft.com/office/powerpoint/2010/main" val="713191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Seventeenth Century 3	</a:t>
            </a:r>
          </a:p>
        </p:txBody>
      </p:sp>
      <p:sp>
        <p:nvSpPr>
          <p:cNvPr id="3" name="Content Placeholder 2"/>
          <p:cNvSpPr>
            <a:spLocks noGrp="1"/>
          </p:cNvSpPr>
          <p:nvPr>
            <p:ph idx="1"/>
          </p:nvPr>
        </p:nvSpPr>
        <p:spPr>
          <a:blipFill>
            <a:blip r:embed="rId2">
              <a:alphaModFix amt="33000"/>
            </a:blip>
            <a:tile tx="0" ty="0" sx="100000" sy="100000" flip="none" algn="tl"/>
          </a:blipFill>
        </p:spPr>
        <p:txBody>
          <a:bodyPr/>
          <a:lstStyle/>
          <a:p>
            <a:r>
              <a:rPr lang="en-US" dirty="0"/>
              <a:t>Mughal India did not need any commodities produced by Europe at this time</a:t>
            </a:r>
          </a:p>
          <a:p>
            <a:r>
              <a:rPr lang="en-US" dirty="0"/>
              <a:t>Europe valued Indian commodities, paid in gold and silver</a:t>
            </a:r>
          </a:p>
          <a:p>
            <a:r>
              <a:rPr lang="en-US" dirty="0"/>
              <a:t>Hence Mughals allow the sea-borne trade to continue, as it was to mutual benefit.  </a:t>
            </a:r>
          </a:p>
          <a:p>
            <a:r>
              <a:rPr lang="en-US" dirty="0"/>
              <a:t>ANSWER TO FIRST OF SECTION QUESTIONS: </a:t>
            </a:r>
            <a:r>
              <a:rPr lang="en-US" b="1" dirty="0"/>
              <a:t>WHY? </a:t>
            </a:r>
            <a:endParaRPr lang="en-US" dirty="0"/>
          </a:p>
        </p:txBody>
      </p:sp>
    </p:spTree>
    <p:extLst>
      <p:ext uri="{BB962C8B-B14F-4D97-AF65-F5344CB8AC3E}">
        <p14:creationId xmlns:p14="http://schemas.microsoft.com/office/powerpoint/2010/main" val="307279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Seventeenth Century, 4</a:t>
            </a:r>
          </a:p>
        </p:txBody>
      </p:sp>
      <p:sp>
        <p:nvSpPr>
          <p:cNvPr id="3" name="Content Placeholder 2"/>
          <p:cNvSpPr>
            <a:spLocks noGrp="1"/>
          </p:cNvSpPr>
          <p:nvPr>
            <p:ph idx="1"/>
          </p:nvPr>
        </p:nvSpPr>
        <p:spPr>
          <a:xfrm>
            <a:off x="900112" y="1584008"/>
            <a:ext cx="7345363" cy="4481513"/>
          </a:xfrm>
          <a:blipFill>
            <a:blip r:embed="rId2">
              <a:alphaModFix amt="33000"/>
            </a:blip>
            <a:tile tx="0" ty="0" sx="100000" sy="100000" flip="none" algn="tl"/>
          </a:blipFill>
        </p:spPr>
        <p:txBody>
          <a:bodyPr>
            <a:normAutofit lnSpcReduction="10000"/>
          </a:bodyPr>
          <a:lstStyle/>
          <a:p>
            <a:r>
              <a:rPr lang="en-US" dirty="0"/>
              <a:t>At this stage of EIC's career they COULD not play a  significant role in Indian affairs. </a:t>
            </a:r>
          </a:p>
          <a:p>
            <a:r>
              <a:rPr lang="en-US" dirty="0"/>
              <a:t>Defeating Portuguese made them important for maritime  purposes, Mughal Empire way more powerful</a:t>
            </a:r>
          </a:p>
          <a:p>
            <a:r>
              <a:rPr lang="en-US" dirty="0"/>
              <a:t>Even by end of the 17th century Europeans still very much dependent on Mughal goodwill. In 1688, </a:t>
            </a:r>
            <a:r>
              <a:rPr lang="en-US" dirty="0" err="1"/>
              <a:t>eg</a:t>
            </a:r>
            <a:r>
              <a:rPr lang="en-US" dirty="0"/>
              <a:t>. Aurangzeb, displeased with English misuse of privileges, drove them out of their factory at </a:t>
            </a:r>
            <a:r>
              <a:rPr lang="en-US" dirty="0" err="1"/>
              <a:t>Hughli</a:t>
            </a:r>
            <a:r>
              <a:rPr lang="en-US" dirty="0"/>
              <a:t>. </a:t>
            </a:r>
          </a:p>
          <a:p>
            <a:r>
              <a:rPr lang="en-US" dirty="0"/>
              <a:t>Only after much persuasion at the court, EIC got permission to start new trade in Bengal in 1690.</a:t>
            </a:r>
          </a:p>
          <a:p>
            <a:endParaRPr lang="en-US" dirty="0"/>
          </a:p>
          <a:p>
            <a:endParaRPr lang="en-US" dirty="0"/>
          </a:p>
        </p:txBody>
      </p:sp>
    </p:spTree>
    <p:extLst>
      <p:ext uri="{BB962C8B-B14F-4D97-AF65-F5344CB8AC3E}">
        <p14:creationId xmlns:p14="http://schemas.microsoft.com/office/powerpoint/2010/main" val="129282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Seventeenth-Eighteenth</a:t>
            </a:r>
          </a:p>
        </p:txBody>
      </p:sp>
      <p:sp>
        <p:nvSpPr>
          <p:cNvPr id="3" name="Content Placeholder 2"/>
          <p:cNvSpPr>
            <a:spLocks noGrp="1"/>
          </p:cNvSpPr>
          <p:nvPr>
            <p:ph idx="1"/>
          </p:nvPr>
        </p:nvSpPr>
        <p:spPr>
          <a:xfrm>
            <a:off x="900112" y="1740470"/>
            <a:ext cx="7345363" cy="4325051"/>
          </a:xfrm>
          <a:blipFill>
            <a:blip r:embed="rId2">
              <a:alphaModFix amt="33000"/>
            </a:blip>
            <a:tile tx="0" ty="0" sx="100000" sy="100000" flip="none" algn="tl"/>
          </a:blipFill>
        </p:spPr>
        <p:txBody>
          <a:bodyPr>
            <a:normAutofit fontScale="77500" lnSpcReduction="20000"/>
          </a:bodyPr>
          <a:lstStyle/>
          <a:p>
            <a:r>
              <a:rPr lang="en-US" dirty="0"/>
              <a:t>Europeans not the only important international merchants in this period. </a:t>
            </a:r>
          </a:p>
          <a:p>
            <a:r>
              <a:rPr lang="en-US" dirty="0"/>
              <a:t>On the west coast, Gujarat and Malabar coast, merchants had long history of international trade. (Remember this when reading </a:t>
            </a:r>
            <a:r>
              <a:rPr lang="en-US" dirty="0" err="1"/>
              <a:t>Ghosh’s</a:t>
            </a:r>
            <a:r>
              <a:rPr lang="en-US" dirty="0"/>
              <a:t> novel)</a:t>
            </a:r>
          </a:p>
          <a:p>
            <a:r>
              <a:rPr lang="en-US" dirty="0"/>
              <a:t> Some of these traders rich enough to finance the state. </a:t>
            </a:r>
            <a:r>
              <a:rPr lang="en-US" dirty="0">
                <a:hlinkClick r:id="rId3"/>
              </a:rPr>
              <a:t>Jagat Seth</a:t>
            </a:r>
            <a:r>
              <a:rPr lang="en-US" dirty="0"/>
              <a:t> was one very important family in Bengal. </a:t>
            </a:r>
          </a:p>
          <a:p>
            <a:r>
              <a:rPr lang="en-US" dirty="0"/>
              <a:t>These traders depended upon political stability. They knew Mughal system and operated within it, were protected by it in their workings in India. Internationally, made arrangements with dominant maritime powers, whether Arab, Portuguese. Dutch or British. </a:t>
            </a:r>
          </a:p>
          <a:p>
            <a:r>
              <a:rPr lang="en-US" dirty="0"/>
              <a:t>Decline of Mughal authority in early 18th C hit these traders hard</a:t>
            </a:r>
          </a:p>
          <a:p>
            <a:endParaRPr lang="en-US" dirty="0"/>
          </a:p>
        </p:txBody>
      </p:sp>
    </p:spTree>
    <p:extLst>
      <p:ext uri="{BB962C8B-B14F-4D97-AF65-F5344CB8AC3E}">
        <p14:creationId xmlns:p14="http://schemas.microsoft.com/office/powerpoint/2010/main" val="104267010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Capital.thmx</Template>
  <TotalTime>181</TotalTime>
  <Words>1156</Words>
  <Application>Microsoft Office PowerPoint</Application>
  <PresentationFormat>On-screen Show (4:3)</PresentationFormat>
  <Paragraphs>71</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Brush Script MT</vt:lpstr>
      <vt:lpstr>Calibri</vt:lpstr>
      <vt:lpstr>Calibri Light</vt:lpstr>
      <vt:lpstr>Calisto MT</vt:lpstr>
      <vt:lpstr>Capital</vt:lpstr>
      <vt:lpstr>1_Office Theme</vt:lpstr>
      <vt:lpstr>Mughals to Europeans</vt:lpstr>
      <vt:lpstr>Lecture 2:  Keep in mind the Bigger Questions</vt:lpstr>
      <vt:lpstr>Changing Relations Over the Centuries</vt:lpstr>
      <vt:lpstr>SIXTEENTH Century (1500s)</vt:lpstr>
      <vt:lpstr>SEVENTEENTH century 1600s</vt:lpstr>
      <vt:lpstr>Seventeenth Century 2</vt:lpstr>
      <vt:lpstr>Seventeenth Century 3 </vt:lpstr>
      <vt:lpstr>Seventeenth Century, 4</vt:lpstr>
      <vt:lpstr>Seventeenth-Eighteenth</vt:lpstr>
      <vt:lpstr>Eighteenth Century Changes 1700s</vt:lpstr>
      <vt:lpstr>Eighteenth Century 2 </vt:lpstr>
      <vt:lpstr>Eighteenth Century 3</vt:lpstr>
      <vt:lpstr>Eighteenth Century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Mughals to Europeans</dc:title>
  <dc:creator>Sanjay Joshi</dc:creator>
  <cp:lastModifiedBy>Sanjay Joshi</cp:lastModifiedBy>
  <cp:revision>15</cp:revision>
  <dcterms:created xsi:type="dcterms:W3CDTF">2016-01-26T03:37:55Z</dcterms:created>
  <dcterms:modified xsi:type="dcterms:W3CDTF">2023-01-26T00:58:01Z</dcterms:modified>
</cp:coreProperties>
</file>