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6" r:id="rId3"/>
    <p:sldId id="259" r:id="rId4"/>
    <p:sldId id="258" r:id="rId5"/>
    <p:sldId id="257" r:id="rId6"/>
    <p:sldId id="260" r:id="rId7"/>
    <p:sldId id="262" r:id="rId8"/>
    <p:sldId id="261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73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7D290233-0DD1-4A80-BB1E-9ADC3556DBB6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7D290233-0DD1-4A80-BB1E-9ADC3556DBB6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7D290233-0DD1-4A80-BB1E-9ADC3556DBB6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.telegraph.co.uk/multimedia/archive/02415/Mughals_2415468b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bs.org/thestoryofindia/timeline/6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jan.ucc.nau.edu/~sj6/British%20in%20India%20Images.htm" TargetMode="Externa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 smtClean="0"/>
              <a:t>Quiz One Live 12 pm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sz="2800" smtClean="0"/>
              <a:t>A </a:t>
            </a:r>
            <a:r>
              <a:rPr lang="en-US" sz="2800" dirty="0"/>
              <a:t>week to </a:t>
            </a:r>
            <a:r>
              <a:rPr lang="en-US" sz="2800" dirty="0" smtClean="0"/>
              <a:t>complete (Feb 01)</a:t>
            </a:r>
            <a:endParaRPr lang="en-US" sz="2800" dirty="0"/>
          </a:p>
          <a:p>
            <a:r>
              <a:rPr lang="en-US" sz="2800" dirty="0"/>
              <a:t>•</a:t>
            </a:r>
            <a:r>
              <a:rPr lang="en-US" sz="2800" b="1" dirty="0"/>
              <a:t>TIMED: 45 minutes, ONE attempt</a:t>
            </a:r>
          </a:p>
          <a:p>
            <a:r>
              <a:rPr lang="en-US" sz="2800" dirty="0"/>
              <a:t>•1 map question with 6 locations, MATCHING </a:t>
            </a:r>
            <a:r>
              <a:rPr lang="en-US" sz="2800" dirty="0" smtClean="0"/>
              <a:t>(points</a:t>
            </a:r>
            <a:r>
              <a:rPr lang="en-US" sz="2800" dirty="0"/>
              <a:t>: </a:t>
            </a:r>
            <a:r>
              <a:rPr lang="en-US" sz="2800" dirty="0" smtClean="0"/>
              <a:t>3/10)</a:t>
            </a:r>
            <a:endParaRPr lang="en-US" sz="2800" dirty="0"/>
          </a:p>
          <a:p>
            <a:r>
              <a:rPr lang="en-US" sz="2800" dirty="0"/>
              <a:t>•7 Multiple choice </a:t>
            </a:r>
            <a:r>
              <a:rPr lang="en-US" sz="2800" dirty="0" smtClean="0"/>
              <a:t>(points</a:t>
            </a:r>
            <a:r>
              <a:rPr lang="en-US" sz="2800" dirty="0"/>
              <a:t>: </a:t>
            </a:r>
            <a:r>
              <a:rPr lang="en-US" sz="2800" dirty="0" smtClean="0"/>
              <a:t>7/10)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91678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blipFill>
            <a:blip r:embed="rId2">
              <a:alphaModFix amt="35000"/>
            </a:blip>
            <a:stretch>
              <a:fillRect/>
            </a:stretch>
          </a:blipFill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The British Raj in India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blipFill>
            <a:blip r:embed="rId2">
              <a:alphaModFix amt="20000"/>
            </a:blip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1765-1880s</a:t>
            </a:r>
          </a:p>
        </p:txBody>
      </p:sp>
    </p:spTree>
    <p:extLst>
      <p:ext uri="{BB962C8B-B14F-4D97-AF65-F5344CB8AC3E}">
        <p14:creationId xmlns:p14="http://schemas.microsoft.com/office/powerpoint/2010/main" val="2610216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135674"/>
          </a:xfrm>
          <a:blipFill>
            <a:blip r:embed="rId2">
              <a:alphaModFix amt="35000"/>
            </a:blip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Returning to Questions	</a:t>
            </a:r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554" y="1756150"/>
            <a:ext cx="8669750" cy="4798052"/>
          </a:xfrm>
        </p:spPr>
        <p:txBody>
          <a:bodyPr/>
          <a:lstStyle/>
          <a:p>
            <a:r>
              <a:rPr lang="en-US" dirty="0"/>
              <a:t>HOW?  </a:t>
            </a:r>
          </a:p>
          <a:p>
            <a:pPr lvl="1"/>
            <a:r>
              <a:rPr lang="en-US" dirty="0"/>
              <a:t>Decline Mughals</a:t>
            </a:r>
          </a:p>
          <a:p>
            <a:pPr lvl="1"/>
            <a:r>
              <a:rPr lang="en-US" dirty="0"/>
              <a:t>Rise of Regional Powers and Competition</a:t>
            </a:r>
          </a:p>
          <a:p>
            <a:pPr lvl="1"/>
            <a:r>
              <a:rPr lang="en-US" dirty="0"/>
              <a:t>Political Role of English and French Companies</a:t>
            </a:r>
          </a:p>
          <a:p>
            <a:pPr lvl="1"/>
            <a:r>
              <a:rPr lang="en-US" dirty="0"/>
              <a:t>1757 and 1764  DIWANI</a:t>
            </a:r>
          </a:p>
          <a:p>
            <a:r>
              <a:rPr lang="en-US" dirty="0"/>
              <a:t>EUROPEAN TRADE WAS PROFITABLE  For instance, in the 1710s, the British brought in about TWO MILLION POUNDS to Bengal alone.</a:t>
            </a:r>
          </a:p>
          <a:p>
            <a:r>
              <a:rPr lang="en-US" dirty="0"/>
              <a:t>By 1750s, Europeans were part of the landscape.  EIC first warehouse from 1618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751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>
              <a:alphaModFix amt="35000"/>
            </a:blip>
            <a:stretch>
              <a:fillRect/>
            </a:stretch>
          </a:blip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Recap HOW: Eighteenth Century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709110"/>
            <a:ext cx="7345363" cy="4641253"/>
          </a:xfrm>
          <a:blipFill>
            <a:blip r:embed="rId3">
              <a:alphaModFix amt="33000"/>
            </a:blip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US" sz="1600" dirty="0"/>
              <a:t>After loss at </a:t>
            </a:r>
            <a:r>
              <a:rPr lang="en-US" sz="1600" dirty="0" err="1"/>
              <a:t>Buxar</a:t>
            </a:r>
            <a:r>
              <a:rPr lang="en-US" sz="1600" dirty="0"/>
              <a:t> in 1764 the Mughal Emperor granted the EIC "rights" to collect taxes from the  province of Bengal (DIWANI), became RULERS of Bengal. </a:t>
            </a:r>
          </a:p>
          <a:p>
            <a:r>
              <a:rPr lang="en-US" sz="1600" dirty="0"/>
              <a:t>A CRITICAL step, for this revenue now financed their trade, wiped out the trade deficit they ran in India trade. Taxes from Bengal used to buy the cottons.</a:t>
            </a:r>
          </a:p>
          <a:p>
            <a:r>
              <a:rPr lang="en-US" sz="1600" dirty="0"/>
              <a:t>Led the EIC and the British Parliament to recognize desirability of expansion</a:t>
            </a:r>
          </a:p>
          <a:p>
            <a:r>
              <a:rPr lang="en-US" sz="1600" dirty="0"/>
              <a:t>Between 1765 and 1813, series of measures taken to DELIBERATELY, CALCULATIVELY expand their rule. SUBSIDIARY ALLIANCES, e.g..</a:t>
            </a:r>
            <a:br>
              <a:rPr lang="en-US" sz="1600" dirty="0"/>
            </a:br>
            <a:endParaRPr lang="en-US" sz="1600" dirty="0"/>
          </a:p>
          <a:p>
            <a:r>
              <a:rPr lang="en-US" sz="1600" dirty="0"/>
              <a:t>Also MILITARY ACTION. By  1799 BR EIC defeated the last major rival in Southern India -- TIPU and become the dominant force in India. </a:t>
            </a:r>
          </a:p>
          <a:p>
            <a:r>
              <a:rPr lang="en-US" sz="1600" dirty="0"/>
              <a:t>All of this was to have HUGE impact on the way India was RULED, on its ECONOMY, and on its PEOPLE.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15173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82199" y="244475"/>
            <a:ext cx="8861801" cy="1041400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WHY:  </a:t>
            </a:r>
            <a:r>
              <a:rPr lang="en-US" dirty="0" err="1">
                <a:solidFill>
                  <a:srgbClr val="FFFF00"/>
                </a:solidFill>
              </a:rPr>
              <a:t>Redux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82199" y="1285876"/>
            <a:ext cx="8861802" cy="5189538"/>
          </a:xfrm>
          <a:blipFill>
            <a:blip r:embed="rId4">
              <a:lum contrast="-45000"/>
            </a:blip>
            <a:stretch>
              <a:fillRect/>
            </a:stretch>
          </a:blipFill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SIMPLE ANSWER:  Profits</a:t>
            </a:r>
          </a:p>
          <a:p>
            <a:pPr lvl="1"/>
            <a:r>
              <a:rPr lang="en-US" b="1" dirty="0">
                <a:solidFill>
                  <a:srgbClr val="FFFF00"/>
                </a:solidFill>
              </a:rPr>
              <a:t>Change Terms of trade  No More Deficit</a:t>
            </a:r>
          </a:p>
          <a:p>
            <a:pPr lvl="1"/>
            <a:r>
              <a:rPr lang="en-US" b="1" dirty="0">
                <a:solidFill>
                  <a:srgbClr val="FFFF00"/>
                </a:solidFill>
              </a:rPr>
              <a:t>Annexation of Punjab in1848 , gave an </a:t>
            </a:r>
            <a:r>
              <a:rPr lang="en-US" b="1" i="1" dirty="0">
                <a:solidFill>
                  <a:srgbClr val="FFFF00"/>
                </a:solidFill>
              </a:rPr>
              <a:t>ANNUAL</a:t>
            </a:r>
            <a:r>
              <a:rPr lang="en-US" b="1" dirty="0">
                <a:solidFill>
                  <a:srgbClr val="FFFF00"/>
                </a:solidFill>
              </a:rPr>
              <a:t> surplus of 5 </a:t>
            </a:r>
            <a:r>
              <a:rPr lang="en-US" b="1" i="1" dirty="0">
                <a:solidFill>
                  <a:srgbClr val="FFFF00"/>
                </a:solidFill>
              </a:rPr>
              <a:t>million</a:t>
            </a:r>
            <a:r>
              <a:rPr lang="en-US" b="1" dirty="0">
                <a:solidFill>
                  <a:srgbClr val="FFFF00"/>
                </a:solidFill>
              </a:rPr>
              <a:t> rupees, after costs of military and administration.  A small principality like Nagpur yielded 4 million rupees</a:t>
            </a:r>
          </a:p>
          <a:p>
            <a:pPr lvl="1"/>
            <a:r>
              <a:rPr lang="en-US" b="1" dirty="0">
                <a:solidFill>
                  <a:srgbClr val="FFFF00"/>
                </a:solidFill>
              </a:rPr>
              <a:t>LOOT:  Folks like Clive made personal fortunes</a:t>
            </a:r>
          </a:p>
          <a:p>
            <a:r>
              <a:rPr lang="en-US" b="1" dirty="0">
                <a:solidFill>
                  <a:srgbClr val="FFFF00"/>
                </a:solidFill>
              </a:rPr>
              <a:t>WHY ANNEXATION?  </a:t>
            </a:r>
          </a:p>
          <a:p>
            <a:pPr lvl="1"/>
            <a:r>
              <a:rPr lang="en-US" b="1" dirty="0">
                <a:solidFill>
                  <a:srgbClr val="FFFF00"/>
                </a:solidFill>
              </a:rPr>
              <a:t>Profits from tax collections fuel greater annexation efforts</a:t>
            </a:r>
          </a:p>
          <a:p>
            <a:pPr lvl="1"/>
            <a:r>
              <a:rPr lang="en-US" b="1" dirty="0">
                <a:solidFill>
                  <a:srgbClr val="FFFF00"/>
                </a:solidFill>
              </a:rPr>
              <a:t>Anglo-French rivalries play a part</a:t>
            </a:r>
          </a:p>
          <a:p>
            <a:r>
              <a:rPr lang="en-US" b="1" dirty="0">
                <a:solidFill>
                  <a:srgbClr val="FFFF00"/>
                </a:solidFill>
              </a:rPr>
              <a:t>LOGIC of MERCANTILE CAPITALISM</a:t>
            </a:r>
          </a:p>
          <a:p>
            <a:pPr lvl="1"/>
            <a:r>
              <a:rPr lang="en-US" b="1" dirty="0">
                <a:solidFill>
                  <a:srgbClr val="FFFF00"/>
                </a:solidFill>
              </a:rPr>
              <a:t>This was product of a certain PHASE, once the industrial revolution occurs, less of an emphasis on territorial expansion</a:t>
            </a:r>
          </a:p>
          <a:p>
            <a:pPr lvl="1"/>
            <a:r>
              <a:rPr lang="en-US" b="1" dirty="0">
                <a:solidFill>
                  <a:srgbClr val="FFFF00"/>
                </a:solidFill>
              </a:rPr>
              <a:t>This is what we will see after 1857 in India, and characterizing the colonial enterprise in China and Japan where direct annexation is not practiced.</a:t>
            </a:r>
          </a:p>
          <a:p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829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WHAT? Is the Impact of this on India and Indians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487" y="1709110"/>
            <a:ext cx="8638395" cy="4860772"/>
          </a:xfrm>
          <a:blipFill>
            <a:blip r:embed="rId3"/>
            <a:stretch>
              <a:fillRect/>
            </a:stretch>
          </a:blipFill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DRAIN OF WEALTH  Earlier exports led to influx of wealth.  Now each ounce of spice, each yard of cotton, was a net DRAIN from India to Britain.</a:t>
            </a:r>
          </a:p>
          <a:p>
            <a:r>
              <a:rPr lang="en-US" b="1" dirty="0">
                <a:solidFill>
                  <a:srgbClr val="FFFF00"/>
                </a:solidFill>
              </a:rPr>
              <a:t>For Indians </a:t>
            </a:r>
            <a:r>
              <a:rPr lang="en-US" b="1" dirty="0" err="1">
                <a:solidFill>
                  <a:srgbClr val="FFFF00"/>
                </a:solidFill>
              </a:rPr>
              <a:t>conseq</a:t>
            </a:r>
            <a:r>
              <a:rPr lang="en-US" b="1" dirty="0">
                <a:solidFill>
                  <a:srgbClr val="FFFF00"/>
                </a:solidFill>
              </a:rPr>
              <a:t> of such plunder were heavy. The Famine of 1770 in Bengal wipes out ONE THIRD of the population</a:t>
            </a:r>
          </a:p>
          <a:p>
            <a:r>
              <a:rPr lang="en-US" b="1" dirty="0">
                <a:solidFill>
                  <a:srgbClr val="FFFF00"/>
                </a:solidFill>
              </a:rPr>
              <a:t>Led to tax reforms, but now the PERMANENT SETTLEMENT 1793 creates PRIVATE PROPERTY in land. </a:t>
            </a:r>
          </a:p>
          <a:p>
            <a:pPr lvl="1"/>
            <a:r>
              <a:rPr lang="en-US" b="1" dirty="0">
                <a:solidFill>
                  <a:srgbClr val="FFFF00"/>
                </a:solidFill>
              </a:rPr>
              <a:t>ZAMINDARS = “lords of the land” became OWNERS of land.</a:t>
            </a:r>
          </a:p>
          <a:p>
            <a:r>
              <a:rPr lang="en-US" b="1" dirty="0">
                <a:solidFill>
                  <a:srgbClr val="FFFF00"/>
                </a:solidFill>
              </a:rPr>
              <a:t>With Industrial Revolution in 19</a:t>
            </a:r>
            <a:r>
              <a:rPr lang="en-US" b="1" baseline="30000" dirty="0">
                <a:solidFill>
                  <a:srgbClr val="FFFF00"/>
                </a:solidFill>
              </a:rPr>
              <a:t>th</a:t>
            </a:r>
            <a:r>
              <a:rPr lang="en-US" b="1" dirty="0">
                <a:solidFill>
                  <a:srgbClr val="FFFF00"/>
                </a:solidFill>
              </a:rPr>
              <a:t> Century, Indian artisans out of work.  DEINDUSTRIALIZATION of India.</a:t>
            </a:r>
          </a:p>
          <a:p>
            <a:r>
              <a:rPr lang="en-US" b="1" dirty="0">
                <a:solidFill>
                  <a:srgbClr val="FFFF00"/>
                </a:solidFill>
              </a:rPr>
              <a:t>Taxes in Cash. Peasants now forced to grow crops for a market, at terms very unfavorable to them.  Forced COMMERCIALIZATION of Agriculture.</a:t>
            </a:r>
          </a:p>
        </p:txBody>
      </p:sp>
    </p:spTree>
    <p:extLst>
      <p:ext uri="{BB962C8B-B14F-4D97-AF65-F5344CB8AC3E}">
        <p14:creationId xmlns:p14="http://schemas.microsoft.com/office/powerpoint/2010/main" val="651982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3">
              <a:alphaModFix amt="34000"/>
            </a:blip>
            <a:stretch>
              <a:fillRect/>
            </a:stretch>
          </a:blip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7030A0"/>
                </a:solidFill>
              </a:rPr>
              <a:t>Impacts: New Ideologies of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43" y="1584008"/>
            <a:ext cx="8591361" cy="4970194"/>
          </a:xfrm>
          <a:blipFill dpi="0" rotWithShape="1">
            <a:blip r:embed="rId2">
              <a:alphaModFix amt="34000"/>
            </a:blip>
            <a:srcRect/>
            <a:stretch>
              <a:fillRect/>
            </a:stretch>
          </a:blipFill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Early Englishmen in India not really interested in "civilizing" Indians, </a:t>
            </a:r>
            <a:r>
              <a:rPr lang="en-US" b="1" dirty="0">
                <a:solidFill>
                  <a:srgbClr val="C00000"/>
                </a:solidFill>
                <a:hlinkClick r:id="rId4"/>
              </a:rPr>
              <a:t>many adopted Indian lifestyles and customs</a:t>
            </a:r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With status and role as RULERS, things change</a:t>
            </a:r>
          </a:p>
          <a:p>
            <a:r>
              <a:rPr lang="en-US" b="1" dirty="0">
                <a:solidFill>
                  <a:srgbClr val="C00000"/>
                </a:solidFill>
              </a:rPr>
              <a:t>Late 18</a:t>
            </a:r>
            <a:r>
              <a:rPr lang="en-US" b="1" baseline="30000" dirty="0">
                <a:solidFill>
                  <a:srgbClr val="C00000"/>
                </a:solidFill>
              </a:rPr>
              <a:t>th</a:t>
            </a:r>
            <a:r>
              <a:rPr lang="en-US" b="1" dirty="0">
                <a:solidFill>
                  <a:srgbClr val="C00000"/>
                </a:solidFill>
              </a:rPr>
              <a:t> C saw ORIENTALIST scholar-administrators such as WILLIAM JONES, NATHANIEL HALHED etc.  Appreciate but </a:t>
            </a:r>
            <a:r>
              <a:rPr lang="en-US" b="1" dirty="0" err="1">
                <a:solidFill>
                  <a:srgbClr val="C00000"/>
                </a:solidFill>
              </a:rPr>
              <a:t>exotify</a:t>
            </a:r>
            <a:r>
              <a:rPr lang="en-US" b="1" dirty="0">
                <a:solidFill>
                  <a:srgbClr val="C00000"/>
                </a:solidFill>
              </a:rPr>
              <a:t> and REIFY “Indian Culture”  The “Invention of Traditions.</a:t>
            </a:r>
          </a:p>
          <a:p>
            <a:r>
              <a:rPr lang="en-US" b="1" dirty="0">
                <a:solidFill>
                  <a:srgbClr val="C00000"/>
                </a:solidFill>
              </a:rPr>
              <a:t>19</a:t>
            </a:r>
            <a:r>
              <a:rPr lang="en-US" b="1" baseline="30000" dirty="0">
                <a:solidFill>
                  <a:srgbClr val="C00000"/>
                </a:solidFill>
              </a:rPr>
              <a:t>th</a:t>
            </a:r>
            <a:r>
              <a:rPr lang="en-US" b="1" dirty="0">
                <a:solidFill>
                  <a:srgbClr val="C00000"/>
                </a:solidFill>
              </a:rPr>
              <a:t> C saw decline of Orientalists and rise of ANGLICISTS, influenced my evangelical and utilitarian ideas. Little respect for Indian traditions.  Promote westernization.  MACAULAY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689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>
              <a:alphaModFix amt="43000"/>
            </a:blip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Impacts: 1857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132" y="1584008"/>
            <a:ext cx="8716784" cy="5064273"/>
          </a:xfrm>
          <a:blipFill dpi="0" rotWithShape="1">
            <a:blip r:embed="rId3">
              <a:alphaModFix amt="43000"/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In 1857, dispossessed rulers, some landlords, peasants, artisans and soldiers contribute to a great uprising, the REVOLT OF 1857.</a:t>
            </a:r>
          </a:p>
          <a:p>
            <a:r>
              <a:rPr lang="en-US" dirty="0"/>
              <a:t>Anti Colonial, but not NATIONALIST, sought to RESTORE, not create a nation.</a:t>
            </a:r>
          </a:p>
          <a:p>
            <a:r>
              <a:rPr lang="en-US" dirty="0"/>
              <a:t>Almost succeeded in unseating the British, but failed due to lack of coordination and large pockets of quiescence.</a:t>
            </a:r>
          </a:p>
          <a:p>
            <a:r>
              <a:rPr lang="en-US" dirty="0"/>
              <a:t>Revolt was violent.  But put down with even greater ferocity and </a:t>
            </a:r>
            <a:r>
              <a:rPr lang="en-US" dirty="0">
                <a:hlinkClick r:id="rId4"/>
              </a:rPr>
              <a:t>violence</a:t>
            </a:r>
            <a:r>
              <a:rPr lang="en-US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56080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Impacts:  Changing Attitudes and Policies after 1857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488" y="1709110"/>
            <a:ext cx="8654072" cy="4892131"/>
          </a:xfr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500"/>
                      </a14:imgEffect>
                      <a14:imgEffect>
                        <a14:saturation sat="375000"/>
                      </a14:imgEffect>
                      <a14:imgEffect>
                        <a14:brightnessContrast bright="62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>
            <a:normAutofit fontScale="85000" lnSpcReduction="10000"/>
          </a:bodyPr>
          <a:lstStyle/>
          <a:p>
            <a:r>
              <a:rPr lang="en-US" b="1" dirty="0">
                <a:solidFill>
                  <a:srgbClr val="FFC000"/>
                </a:solidFill>
                <a:hlinkClick r:id="rId5"/>
              </a:rPr>
              <a:t>Strict separation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and emphasis of hierarchy between whites and natives:  separate neighborhoods, whites-only social clubs.  Indians excluded.</a:t>
            </a:r>
          </a:p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Emergence of so-called “scientific” racism help emphasize these divisions.</a:t>
            </a:r>
          </a:p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New Communications.  Railways, Telegraph Postal Service help consolidate British rule, and introduced for that purpose</a:t>
            </a:r>
          </a:p>
          <a:p>
            <a:pPr lvl="1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Railways (all imported with loans guaranteed by Indian taxes), e.g. ran from PORTS to producing areas, apart from connecting areas of strategic importance to the rulers.</a:t>
            </a:r>
          </a:p>
          <a:p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Unforseen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consequence of connecting Indians from different parts of the country, especially a western-educated elite NATIONALISTS.  </a:t>
            </a:r>
          </a:p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Thus British rule unwittingly create the forces that were to undermine in the next century. </a:t>
            </a:r>
          </a:p>
          <a:p>
            <a:pPr lvl="1"/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3003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181</TotalTime>
  <Words>817</Words>
  <Application>Microsoft Office PowerPoint</Application>
  <PresentationFormat>On-screen Show (4:3)</PresentationFormat>
  <Paragraphs>57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Brush Script MT</vt:lpstr>
      <vt:lpstr>Calisto MT</vt:lpstr>
      <vt:lpstr>Capital</vt:lpstr>
      <vt:lpstr>Quiz One Live 12 pm</vt:lpstr>
      <vt:lpstr>The British Raj in India</vt:lpstr>
      <vt:lpstr>Returning to Questions </vt:lpstr>
      <vt:lpstr>Recap HOW: Eighteenth Century </vt:lpstr>
      <vt:lpstr>WHY:  Redux</vt:lpstr>
      <vt:lpstr>WHAT? Is the Impact of this on India and Indians</vt:lpstr>
      <vt:lpstr>Impacts: New Ideologies of Rule</vt:lpstr>
      <vt:lpstr>Impacts: 1857</vt:lpstr>
      <vt:lpstr>Impacts:  Changing Attitudes and Policies after 1857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British Raj in India</dc:title>
  <dc:creator>Sanjay Joshi</dc:creator>
  <cp:lastModifiedBy>Sanjay Joshi</cp:lastModifiedBy>
  <cp:revision>21</cp:revision>
  <dcterms:created xsi:type="dcterms:W3CDTF">2016-01-28T04:06:04Z</dcterms:created>
  <dcterms:modified xsi:type="dcterms:W3CDTF">2024-01-25T16:29:25Z</dcterms:modified>
</cp:coreProperties>
</file>