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71" r:id="rId6"/>
    <p:sldId id="265" r:id="rId7"/>
    <p:sldId id="258" r:id="rId8"/>
    <p:sldId id="277" r:id="rId9"/>
    <p:sldId id="261" r:id="rId10"/>
    <p:sldId id="263" r:id="rId11"/>
    <p:sldId id="262" r:id="rId12"/>
    <p:sldId id="266" r:id="rId13"/>
    <p:sldId id="264" r:id="rId14"/>
    <p:sldId id="273" r:id="rId15"/>
    <p:sldId id="274" r:id="rId16"/>
    <p:sldId id="275" r:id="rId17"/>
    <p:sldId id="27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8DF0-72A6-4315-B5C9-B179F3EEE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3242-59C5-46D5-AFB8-B4D3A6E89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DB19-58A6-44E7-A096-DFAF6E790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386D-3ACD-4808-B24B-921BDF78D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074D9-A553-48BF-87F8-E1DE14A50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B21C-9112-4A58-B6F3-999E7B4F6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0169-99A5-40B6-96E9-A20811F28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CFBD7-FEBA-4DD5-97CB-12F1A1A22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0147-5CC7-4FB9-9F5C-143BD6B23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20CB-341C-4DAC-8E13-8E76527EC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B276F-6944-44D5-9E01-543DD5908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DB45A7-F854-4D3C-B35A-E02AB1F549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n.ucc.nau.edu/~sj6/tradchina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eeworldmaps.net/asia/china/china-map-physica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WORyToTo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lWORyToTo4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FFFF00"/>
                </a:solidFill>
              </a:rPr>
              <a:t>“Traditional” China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CF4A16A-F9B3-BAF4-D4AA-DB53357E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763000" cy="11430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In interests of full disclosure: Some of the following is shamelessly appropriated from Dr. John Leung’s original set of slides on </a:t>
            </a:r>
            <a:r>
              <a:rPr lang="en-US" sz="24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Traditional China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Significance of Confucianism for our comprehension of Modern China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Orthodoxy: tremendous and deep influence on Chinese society, values, and state</a:t>
            </a:r>
          </a:p>
          <a:p>
            <a:pPr>
              <a:buFont typeface="Wingdings" charset="2"/>
              <a:buChar char="ü"/>
            </a:pPr>
            <a:r>
              <a:rPr lang="en-US" sz="2800" dirty="0"/>
              <a:t>Notion of MANDATE OF HEAVEN.  But mandate of heaven could be withdrawn and as “heaven sees as people see” implied that if people dissatisfied, then rebellion justified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Enduring tradition but also target of change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Manchu monarchy adopted and adapted itself to the Confucian order and its teachings – hence in the modern period rebellion against the Manchu imperial system also involved to some degree rebellion vs. Confucianism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Other cultural influences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 Philosophical traditions: Daoism, Buddhism (introduced in 1</a:t>
            </a:r>
            <a:r>
              <a:rPr lang="en-US" sz="2800" baseline="30000" dirty="0"/>
              <a:t>st</a:t>
            </a:r>
            <a:r>
              <a:rPr lang="en-US" sz="2800" dirty="0"/>
              <a:t> C CE; processes of Sinicization; becomes one of the major pillars of cultural connection between China – including the Chinese state – and the rest of Asia;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unquestionably the most populous religious system in China, if not in Asia; Buddhism’s varieties – not a monolithic system of belief in China)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r>
              <a:rPr lang="en-US" sz="3200"/>
              <a:t>Society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344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Hierarchies: Classes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Gentry (two intertwined types: govt &amp; landed)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Peasant farmers (the vast majority;  differentiated by economic prosperity)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Industrial workers, artisans, and the commercial class: Culturally demeaned but real historical growth; Commercial economies mostly medium and small; industry run the gamut from peasant household-based “cottage industries” to large scale productivity industries (e.g., mining.) Limited mechanization until late-19</a:t>
            </a:r>
            <a:r>
              <a:rPr lang="en-US" sz="2800" baseline="30000" dirty="0"/>
              <a:t>th</a:t>
            </a:r>
            <a:r>
              <a:rPr lang="en-US" sz="2800" dirty="0"/>
              <a:t> 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Patriarchy dominant throughout traditional Chinese (esp. Han) society. Reinforced by “neo-Confucian” ethics since 12</a:t>
            </a:r>
            <a:r>
              <a:rPr lang="en-US" sz="2800" baseline="30000" dirty="0"/>
              <a:t>th</a:t>
            </a:r>
            <a:r>
              <a:rPr lang="en-US" sz="280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65368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3200"/>
              <a:t>Political Structures &amp;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(Vohra, pp. 2-3; 7; 10-11; 12-14)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Monarchies and dynasties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SCHOLAR-GENTRY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Bureaucracy: Officials chosen for “merit” (however that maybe defined) vs. a nobility-dominated govt. has been a characteristic of MOST (not all) of traditional Chinese political history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Bureaucracy existed UNDER monarchy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“Mandate of Heaven” concept applied to the legitimation of imperial rule and dynastic prolongation (compare w/ “Divine Right of Kings” in Western tradition of monarchical absolutism)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Constant tension between Central govt. (centralism) and the politics and power of the regions: Persistent regionalism; several times resulted in political division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China Compared, ca. 1600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638800"/>
          </a:xfrm>
        </p:spPr>
        <p:txBody>
          <a:bodyPr/>
          <a:lstStyle/>
          <a:p>
            <a:r>
              <a:rPr lang="en-US" sz="2800" dirty="0"/>
              <a:t>In1600 China one of the largest, most sophisticated realms in the world. </a:t>
            </a:r>
          </a:p>
          <a:p>
            <a:r>
              <a:rPr lang="en-US" sz="2800" dirty="0"/>
              <a:t>Larger than Russia in 1600, by when India was not yet fully integrated under Mughals and American empires in decline, only Ottomans comparable</a:t>
            </a:r>
          </a:p>
          <a:p>
            <a:r>
              <a:rPr lang="en-US" sz="2800" dirty="0"/>
              <a:t>Technologically, Chinese skills in printing, manufacture (porcelain and silk, e.g.) unparalleled </a:t>
            </a:r>
          </a:p>
          <a:p>
            <a:r>
              <a:rPr lang="en-US" sz="2800" dirty="0"/>
              <a:t>Nearby societies either conquered or  </a:t>
            </a:r>
            <a:r>
              <a:rPr lang="en-US" sz="2800" dirty="0" err="1"/>
              <a:t>modelled</a:t>
            </a:r>
            <a:r>
              <a:rPr lang="en-US" sz="2800" dirty="0"/>
              <a:t> their own states and societies on Chinese models.</a:t>
            </a:r>
          </a:p>
          <a:p>
            <a:r>
              <a:rPr lang="en-US" sz="2800" dirty="0"/>
              <a:t>Not for nothing then did the Chinese consider themselves the MIDDLE </a:t>
            </a:r>
            <a:r>
              <a:rPr lang="en-US" dirty="0"/>
              <a:t>KINGDOM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Changes and World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/>
              <a:t>1644 the Han Ming Dynasty gives way to the Manchu Qing</a:t>
            </a:r>
          </a:p>
          <a:p>
            <a:r>
              <a:rPr lang="en-US" dirty="0"/>
              <a:t>Qing/Manchus  adopted “traditional” ideologies and practices of government, patronize Confucian scholars etc.</a:t>
            </a:r>
          </a:p>
          <a:p>
            <a:r>
              <a:rPr lang="en-US" dirty="0"/>
              <a:t>Also maintain idea of “middle kingdom” and label of but as </a:t>
            </a:r>
            <a:r>
              <a:rPr lang="en-US" dirty="0" err="1"/>
              <a:t>Vohra</a:t>
            </a:r>
            <a:r>
              <a:rPr lang="en-US" dirty="0"/>
              <a:t> tells us, in practice deal with different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7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Misrepresentations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/>
              <a:t>Manchu policies were misrepresented by Western traders</a:t>
            </a:r>
          </a:p>
          <a:p>
            <a:r>
              <a:rPr lang="en-US" sz="2800" dirty="0"/>
              <a:t>Chinese conceptions of law were different.  Few written law codes.  Law based on  COLLECTIVE and not INDIVIDUAL responsibility. Thus, family or lineage or even clan or tribe could be punished. </a:t>
            </a:r>
          </a:p>
          <a:p>
            <a:r>
              <a:rPr lang="en-US" sz="2800" dirty="0"/>
              <a:t>Not xenophobic, but a Chinese way of looking at the world shaped by own history. Not interested in outside world, because they did not need need anything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Times Were a </a:t>
            </a:r>
            <a:r>
              <a:rPr lang="en-US" dirty="0" err="1"/>
              <a:t>Changin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715000"/>
          </a:xfrm>
        </p:spPr>
        <p:txBody>
          <a:bodyPr/>
          <a:lstStyle/>
          <a:p>
            <a:r>
              <a:rPr lang="en-US" dirty="0"/>
              <a:t>First SILK and then TEA make China trade very attractive to Western traders</a:t>
            </a:r>
          </a:p>
          <a:p>
            <a:r>
              <a:rPr lang="en-US" dirty="0"/>
              <a:t>Imbalance of Trade, so large outflow of precious metal from West to China</a:t>
            </a:r>
          </a:p>
          <a:p>
            <a:r>
              <a:rPr lang="en-US" dirty="0"/>
              <a:t>Need to balance this trade</a:t>
            </a:r>
          </a:p>
          <a:p>
            <a:r>
              <a:rPr lang="en-US" dirty="0"/>
              <a:t>Found in OPIUM, a commodity the EIC could grow in India (that they controlled by early 19thC)</a:t>
            </a:r>
          </a:p>
          <a:p>
            <a:r>
              <a:rPr lang="en-US" dirty="0"/>
              <a:t>Opium leads to war, the first war on drugs with the British and the US as the drug runners.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/>
              <a:t>Geography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Society</a:t>
            </a:r>
          </a:p>
          <a:p>
            <a:r>
              <a:rPr lang="en-US" dirty="0"/>
              <a:t>Culture and Ideologies</a:t>
            </a:r>
          </a:p>
          <a:p>
            <a:r>
              <a:rPr lang="en-US" dirty="0"/>
              <a:t>Political Structures and Systems</a:t>
            </a:r>
          </a:p>
          <a:p>
            <a:r>
              <a:rPr lang="en-US" dirty="0"/>
              <a:t>Changes and World Views</a:t>
            </a:r>
          </a:p>
          <a:p>
            <a:r>
              <a:rPr lang="en-US" dirty="0"/>
              <a:t>Misrepresentations and Lead Up </a:t>
            </a:r>
            <a:r>
              <a:rPr lang="en-US"/>
              <a:t>to War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0D71-28F1-FE01-4F50-9C7F659E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Physical Features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B80B16-EA8C-0534-0919-816938B50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026" y="1600200"/>
            <a:ext cx="6871947" cy="5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76DA04-BE52-7ED4-EE20-3692A976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of China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EAC875-503C-75B1-E888-B7DC4A9EB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582918"/>
            <a:ext cx="3389670" cy="25422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38EA51-BC9A-E951-3684-A120980FB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417638"/>
            <a:ext cx="4038600" cy="5440362"/>
          </a:xfrm>
        </p:spPr>
        <p:txBody>
          <a:bodyPr/>
          <a:lstStyle/>
          <a:p>
            <a:pPr marL="400050"/>
            <a:r>
              <a:rPr lang="en-US" sz="2000" b="1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Lucida Sans" panose="020B0602030504020204" pitchFamily="34" charset="0"/>
              </a:rPr>
              <a:t>Outlying regions</a:t>
            </a:r>
          </a:p>
          <a:p>
            <a:pPr marL="400050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NW: XINJIANG (desert, mountains, but strategically important to defend China proper)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 NORTH: MONGOLIA (OUTER MONGOLIA independent)  Again, strategically important frontier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NE of BEIJING: MANCHURIA: historically not China proper, land of JURCHEN tribal groups, 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TIBET: not conquered or annexed till the 18th C,  ambiguous and contested place within China even today, with many claiming it as Chinese occupied. 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67516-315F-D5E6-FA04-32F392BF84BF}"/>
              </a:ext>
            </a:extLst>
          </p:cNvPr>
          <p:cNvSpPr txBox="1"/>
          <p:nvPr/>
        </p:nvSpPr>
        <p:spPr>
          <a:xfrm>
            <a:off x="152400" y="38100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China “proper”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of the Huang he (Yellow) river.  Yellow River basin “cradle of Chinese civilization”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Central, along JANGTZE river: most fertile, most populous, milder climate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South</a:t>
            </a:r>
            <a:r>
              <a:rPr 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more of a residual category: mild climate, mountains, but pretty good for people</a:t>
            </a:r>
          </a:p>
        </p:txBody>
      </p:sp>
    </p:spTree>
    <p:extLst>
      <p:ext uri="{BB962C8B-B14F-4D97-AF65-F5344CB8AC3E}">
        <p14:creationId xmlns:p14="http://schemas.microsoft.com/office/powerpoint/2010/main" val="404181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867400"/>
          </a:xfrm>
        </p:spPr>
        <p:txBody>
          <a:bodyPr/>
          <a:lstStyle/>
          <a:p>
            <a:r>
              <a:rPr lang="en-US" sz="3000" dirty="0"/>
              <a:t>A continuous recorded history of a political and cultural formation that arose as early 1300 BCE </a:t>
            </a:r>
          </a:p>
          <a:p>
            <a:r>
              <a:rPr lang="en-US" sz="3000" dirty="0"/>
              <a:t>Difference with South Asia (India):  political control over most of “China proper” since about 211 BCE</a:t>
            </a:r>
          </a:p>
          <a:p>
            <a:r>
              <a:rPr lang="en-US" sz="3000" dirty="0"/>
              <a:t>Though important not to OVERPLAY this. </a:t>
            </a:r>
          </a:p>
          <a:p>
            <a:r>
              <a:rPr lang="en-US" sz="3000" dirty="0"/>
              <a:t>Cannot assume homogeneity, or that a single ideology -- social, political, or cultural -- pervaded the entire area.</a:t>
            </a:r>
          </a:p>
          <a:p>
            <a:r>
              <a:rPr lang="en-US" sz="3000" dirty="0"/>
              <a:t>Many divisions too, ethnically between Han and others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7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001000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Ethnic co-existence and contestation: “The Chinese” is a modern social and political “construction.” “China” traditionally (and now) is a multiethnic and multicultural entity, fraught with issues of co-existence and contestation.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(Periods of non-Han rule of all or parts of China)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Northern dynasties   386-581 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Liao   907-1125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Jin	   1115-1234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Mongol/Yuan 1206-1368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Manchu/Qing  1644-1911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	(Total: 933 in 2231 yrs. = 42%)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Many ethnicities: e.g. H</a:t>
            </a:r>
            <a:r>
              <a:rPr lang="en-US" sz="2400" dirty="0"/>
              <a:t>an, Meng (Mongol), Uighur, Zang (Tibetan), Man (Manchu), etc.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/>
              <a:t>Thought &amp; Culture  </a:t>
            </a:r>
            <a:r>
              <a:rPr lang="en-US" sz="2800" dirty="0"/>
              <a:t>(Vohra, pp. 5-10)</a:t>
            </a:r>
            <a:br>
              <a:rPr lang="en-US" sz="2800" dirty="0"/>
            </a:b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10200"/>
          </a:xfrm>
        </p:spPr>
        <p:txBody>
          <a:bodyPr/>
          <a:lstStyle/>
          <a:p>
            <a:r>
              <a:rPr lang="en-US" dirty="0"/>
              <a:t>“Confucianism” – dominant ideology of Chinese society and state since 1</a:t>
            </a:r>
            <a:r>
              <a:rPr lang="en-US" baseline="30000" dirty="0"/>
              <a:t>st</a:t>
            </a:r>
            <a:r>
              <a:rPr lang="en-US" dirty="0"/>
              <a:t> Century BCE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Original teachers: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Kong </a:t>
            </a:r>
            <a:r>
              <a:rPr lang="en-US" dirty="0" err="1"/>
              <a:t>Qiu</a:t>
            </a:r>
            <a:r>
              <a:rPr lang="en-US" dirty="0"/>
              <a:t> (“Confucius”) ca. 550-480 BCE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Meng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(“Mencius”)  ca. 370-290 BCE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Xun</a:t>
            </a:r>
            <a:r>
              <a:rPr lang="en-US" dirty="0"/>
              <a:t> Qing (“</a:t>
            </a:r>
            <a:r>
              <a:rPr lang="en-US" dirty="0" err="1"/>
              <a:t>Xun</a:t>
            </a:r>
            <a:r>
              <a:rPr lang="en-US" dirty="0"/>
              <a:t> </a:t>
            </a:r>
            <a:r>
              <a:rPr lang="en-US" i="1" dirty="0" err="1"/>
              <a:t>zi</a:t>
            </a:r>
            <a:r>
              <a:rPr lang="en-US" dirty="0"/>
              <a:t>”)     ca. 313-238 BCE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>
                <a:ea typeface="SimSun" pitchFamily="2" charset="-122"/>
              </a:rPr>
              <a:t>Five Cardinal Relationships: Father-son; Sovereign-subject; husband-wife; older brother-younger; friend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EE7A-A1EA-8041-D150-6A81047D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Confucius and the –ism 6:30 to 8:18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A683-7BF4-BE54-1CE2-D3BE1E09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https://www.youtube.com/watch?v=ylWORyToTo4</a:t>
            </a:r>
            <a:endParaRPr lang="en-US" dirty="0"/>
          </a:p>
          <a:p>
            <a:r>
              <a:rPr lang="en-US" dirty="0"/>
              <a:t>6:30 to 8:18</a:t>
            </a:r>
          </a:p>
        </p:txBody>
      </p:sp>
      <p:pic>
        <p:nvPicPr>
          <p:cNvPr id="4" name="Online Media 3" title="2,000 Years of Chinese History! The Mandate of Heaven and Confucius: World History #7">
            <a:hlinkClick r:id="" action="ppaction://media"/>
            <a:extLst>
              <a:ext uri="{FF2B5EF4-FFF2-40B4-BE49-F238E27FC236}">
                <a16:creationId xmlns:a16="http://schemas.microsoft.com/office/drawing/2014/main" id="{F29B05F8-9461-7004-5E50-01E2E72DA5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597058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229600" cy="5440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What does “Confucianism” mean? It is both Philosophy and Orthodoxy – the underpinning of a concept of a rigid universal social and state order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/>
              <a:t>IMPERIAL CONFUCIANISM emerged as a mix of Confucian and LEGALIST ideas, emphasize the importance of laws, strict punishment, and political control.  The establishment of Imperial order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800" dirty="0"/>
              <a:t>Helps sustain support of auxiliary social systems (govt. endorsement, bureaucracy, education, examination system – ladder of success)</a:t>
            </a:r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800" dirty="0"/>
              <a:t>Extension of Confucian cultural influence and the expansion of the Chinese empire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1249</Words>
  <Application>Microsoft Office PowerPoint</Application>
  <PresentationFormat>On-screen Show (4:3)</PresentationFormat>
  <Paragraphs>92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Default Design</vt:lpstr>
      <vt:lpstr>“Traditional” China</vt:lpstr>
      <vt:lpstr>Overview</vt:lpstr>
      <vt:lpstr>Physical Features</vt:lpstr>
      <vt:lpstr>Regions of China</vt:lpstr>
      <vt:lpstr>History</vt:lpstr>
      <vt:lpstr>PowerPoint Presentation</vt:lpstr>
      <vt:lpstr>Thought &amp; Culture  (Vohra, pp. 5-10) </vt:lpstr>
      <vt:lpstr>Confucius and the –ism 6:30 to 8:18 </vt:lpstr>
      <vt:lpstr>PowerPoint Presentation</vt:lpstr>
      <vt:lpstr>PowerPoint Presentation</vt:lpstr>
      <vt:lpstr>PowerPoint Presentation</vt:lpstr>
      <vt:lpstr>Society</vt:lpstr>
      <vt:lpstr>Political Structures &amp; Systems</vt:lpstr>
      <vt:lpstr>China Compared, ca. 1600</vt:lpstr>
      <vt:lpstr>Changes and World View</vt:lpstr>
      <vt:lpstr>Misrepresentations</vt:lpstr>
      <vt:lpstr>Times Were a Changin’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Characteristics and Aspects of Traditional China</dc:title>
  <dc:creator>jkl</dc:creator>
  <cp:lastModifiedBy>Sanjay Joshi</cp:lastModifiedBy>
  <cp:revision>29</cp:revision>
  <dcterms:created xsi:type="dcterms:W3CDTF">2010-01-29T03:32:12Z</dcterms:created>
  <dcterms:modified xsi:type="dcterms:W3CDTF">2024-01-29T06:50:56Z</dcterms:modified>
</cp:coreProperties>
</file>