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6" r:id="rId7"/>
    <p:sldId id="265" r:id="rId8"/>
    <p:sldId id="262" r:id="rId9"/>
    <p:sldId id="263" r:id="rId10"/>
    <p:sldId id="271" r:id="rId11"/>
    <p:sldId id="273" r:id="rId12"/>
    <p:sldId id="268" r:id="rId13"/>
    <p:sldId id="269"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90" d="100"/>
          <a:sy n="90" d="100"/>
        </p:scale>
        <p:origin x="134" y="-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29A53-3B83-4579-8D41-3A0336C9A1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7A28A1-D0CE-4F0F-9F23-37C9F55883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A9E958-A774-4AD7-A789-98EB5F3938FC}"/>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5" name="Footer Placeholder 4">
            <a:extLst>
              <a:ext uri="{FF2B5EF4-FFF2-40B4-BE49-F238E27FC236}">
                <a16:creationId xmlns:a16="http://schemas.microsoft.com/office/drawing/2014/main" id="{B06C4457-EC16-4167-9ECD-DE84261FD4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45726-3508-4905-964A-DA1455E04274}"/>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482102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7AB92-A0DB-430F-A70F-3DD50D43F8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B5E1B2-72D7-433E-BDB1-5BA2F61151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4618F8-FCF4-47DA-8F4E-5ABA8334E823}"/>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5" name="Footer Placeholder 4">
            <a:extLst>
              <a:ext uri="{FF2B5EF4-FFF2-40B4-BE49-F238E27FC236}">
                <a16:creationId xmlns:a16="http://schemas.microsoft.com/office/drawing/2014/main" id="{30EA329F-A063-475C-BB08-4AC131B8DD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A733F-90AE-4483-AB59-798A6012B8A7}"/>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2428663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1C55302-AE20-489A-8DAB-3266897529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00516D-C329-4394-9AD8-E8C810A442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57D2ED-347F-41AD-8ED4-11A188E45793}"/>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5" name="Footer Placeholder 4">
            <a:extLst>
              <a:ext uri="{FF2B5EF4-FFF2-40B4-BE49-F238E27FC236}">
                <a16:creationId xmlns:a16="http://schemas.microsoft.com/office/drawing/2014/main" id="{1E6CA0C4-E26D-4090-B890-5500A5C18A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B73ED-122E-4F99-8135-2392445C3A29}"/>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2957167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0C28B-A7D8-4E6B-9AC1-1651FF8C42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3E8F06-0D85-497D-A921-4EDAA05440F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4AF367-65A4-49D5-B16A-F4B4C417ADAB}"/>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5" name="Footer Placeholder 4">
            <a:extLst>
              <a:ext uri="{FF2B5EF4-FFF2-40B4-BE49-F238E27FC236}">
                <a16:creationId xmlns:a16="http://schemas.microsoft.com/office/drawing/2014/main" id="{736DBEE0-DFEA-44BF-A77B-D1323F0FB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F40E4F-2522-4799-94F2-30C34610447A}"/>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2258691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4070C-5F9A-417B-84C5-51C38302D1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0992A9-BC47-4C89-A817-7A249FFF895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6AC712-1A79-4584-A8F1-7C139A04ABEF}"/>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5" name="Footer Placeholder 4">
            <a:extLst>
              <a:ext uri="{FF2B5EF4-FFF2-40B4-BE49-F238E27FC236}">
                <a16:creationId xmlns:a16="http://schemas.microsoft.com/office/drawing/2014/main" id="{941FD8DE-3AD1-41FB-9648-D309A4BDAB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ACC2D7-6F6C-4583-99CA-57A2CCCCEC4F}"/>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4065548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90061-4406-4A6E-8619-5EA4AFF61D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D7AB91-A327-4528-BA08-669F013D78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17ECF8-AFC0-44E7-A272-F4E225413B1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4F3556A-13E3-4DDB-948A-62BFAFC7FFC9}"/>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6" name="Footer Placeholder 5">
            <a:extLst>
              <a:ext uri="{FF2B5EF4-FFF2-40B4-BE49-F238E27FC236}">
                <a16:creationId xmlns:a16="http://schemas.microsoft.com/office/drawing/2014/main" id="{AB46BACE-6406-404D-8417-D237535AFA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926F58-0ACF-49AF-A22E-4390F75E6C77}"/>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827420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C27FB-0C31-450D-9376-1C21FC83927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2F3F17-E223-4AD1-BB7B-02FD4423CB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D7EF391-07F7-4FD5-A4F9-72DBDB2F76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2E25D76-97AF-4478-89DE-BF29AF73C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68C083-CA47-48CA-AD4E-D365D16745A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242D8-BE54-4F7F-BB81-85507CB94F75}"/>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8" name="Footer Placeholder 7">
            <a:extLst>
              <a:ext uri="{FF2B5EF4-FFF2-40B4-BE49-F238E27FC236}">
                <a16:creationId xmlns:a16="http://schemas.microsoft.com/office/drawing/2014/main" id="{9CAC07B8-48F5-4FDB-9977-8A034BBE67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E3A7778-261B-4B06-8EC3-FCD0250D050C}"/>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3301418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9DADE-6839-4DE0-9995-B7748A6BA43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8977D-39C4-4F5F-9282-EB4B8BAD952F}"/>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4" name="Footer Placeholder 3">
            <a:extLst>
              <a:ext uri="{FF2B5EF4-FFF2-40B4-BE49-F238E27FC236}">
                <a16:creationId xmlns:a16="http://schemas.microsoft.com/office/drawing/2014/main" id="{B833CD8B-CF5B-42EE-8FD9-7EF1F65EEF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98281C7-39F0-4BDC-BBA3-89B6BF98289B}"/>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4060275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364F65-A121-4500-AE5A-E9A3F75E3655}"/>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3" name="Footer Placeholder 2">
            <a:extLst>
              <a:ext uri="{FF2B5EF4-FFF2-40B4-BE49-F238E27FC236}">
                <a16:creationId xmlns:a16="http://schemas.microsoft.com/office/drawing/2014/main" id="{04FD2503-2E0C-4DAB-96EB-15BAAEC177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56C6BAF-4C6A-420F-97F7-2FE6C2D118B7}"/>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253659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59C55-3C25-4748-B339-6402E5E04C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30AB1D-3E56-40F8-8FB7-FFC12E5BDF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05C545-12D3-4809-B7A8-13D6B531C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2A937A-9279-49A0-9EB6-7F3726D1A663}"/>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6" name="Footer Placeholder 5">
            <a:extLst>
              <a:ext uri="{FF2B5EF4-FFF2-40B4-BE49-F238E27FC236}">
                <a16:creationId xmlns:a16="http://schemas.microsoft.com/office/drawing/2014/main" id="{80B15B41-37F4-4EE6-BBD8-E48222AF29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3FFE9F-E07C-4380-8096-547D6E2614DF}"/>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10014542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A3B7E-F8F1-4FD9-AADB-8EBE342F9D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2927961-84C7-4F1E-9950-8077842CB5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D25F0B-4E8A-41B8-A356-2852E82F82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88F601-4122-4570-80EC-4B1FB01E8DEA}"/>
              </a:ext>
            </a:extLst>
          </p:cNvPr>
          <p:cNvSpPr>
            <a:spLocks noGrp="1"/>
          </p:cNvSpPr>
          <p:nvPr>
            <p:ph type="dt" sz="half" idx="10"/>
          </p:nvPr>
        </p:nvSpPr>
        <p:spPr/>
        <p:txBody>
          <a:bodyPr/>
          <a:lstStyle/>
          <a:p>
            <a:fld id="{4F84E8FF-B17A-41FE-9657-A0316358DEAE}" type="datetimeFigureOut">
              <a:rPr lang="en-US" smtClean="0"/>
              <a:t>4/20/2023</a:t>
            </a:fld>
            <a:endParaRPr lang="en-US"/>
          </a:p>
        </p:txBody>
      </p:sp>
      <p:sp>
        <p:nvSpPr>
          <p:cNvPr id="6" name="Footer Placeholder 5">
            <a:extLst>
              <a:ext uri="{FF2B5EF4-FFF2-40B4-BE49-F238E27FC236}">
                <a16:creationId xmlns:a16="http://schemas.microsoft.com/office/drawing/2014/main" id="{49898089-2CEF-4AB3-96A6-123CE691C3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07818A-9EAC-4B7A-A965-35D9FAA0BCF4}"/>
              </a:ext>
            </a:extLst>
          </p:cNvPr>
          <p:cNvSpPr>
            <a:spLocks noGrp="1"/>
          </p:cNvSpPr>
          <p:nvPr>
            <p:ph type="sldNum" sz="quarter" idx="12"/>
          </p:nvPr>
        </p:nvSpPr>
        <p:spPr/>
        <p:txBody>
          <a:bodyPr/>
          <a:lstStyle/>
          <a:p>
            <a:fld id="{56B2E552-2E3B-46EB-97C5-DB5D29492823}" type="slidenum">
              <a:rPr lang="en-US" smtClean="0"/>
              <a:t>‹#›</a:t>
            </a:fld>
            <a:endParaRPr lang="en-US"/>
          </a:p>
        </p:txBody>
      </p:sp>
    </p:spTree>
    <p:extLst>
      <p:ext uri="{BB962C8B-B14F-4D97-AF65-F5344CB8AC3E}">
        <p14:creationId xmlns:p14="http://schemas.microsoft.com/office/powerpoint/2010/main" val="2545904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0000"/>
            <a:lum/>
          </a:blip>
          <a:srcRect/>
          <a:stretch>
            <a:fillRect t="-13000" b="-13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EA94A5-FBD4-402E-BC48-D58B1A94DE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41EB4D-4B22-4BE5-81D0-299AB925E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D7ED4-693F-4521-B5DC-89ABF48597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4E8FF-B17A-41FE-9657-A0316358DEAE}" type="datetimeFigureOut">
              <a:rPr lang="en-US" smtClean="0"/>
              <a:t>4/20/2023</a:t>
            </a:fld>
            <a:endParaRPr lang="en-US"/>
          </a:p>
        </p:txBody>
      </p:sp>
      <p:sp>
        <p:nvSpPr>
          <p:cNvPr id="5" name="Footer Placeholder 4">
            <a:extLst>
              <a:ext uri="{FF2B5EF4-FFF2-40B4-BE49-F238E27FC236}">
                <a16:creationId xmlns:a16="http://schemas.microsoft.com/office/drawing/2014/main" id="{F70473BB-A04A-4BAD-805C-82D63B89DA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745644-8CA9-4B9E-ABD1-C5E31465B4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B2E552-2E3B-46EB-97C5-DB5D29492823}" type="slidenum">
              <a:rPr lang="en-US" smtClean="0"/>
              <a:t>‹#›</a:t>
            </a:fld>
            <a:endParaRPr lang="en-US"/>
          </a:p>
        </p:txBody>
      </p:sp>
    </p:spTree>
    <p:extLst>
      <p:ext uri="{BB962C8B-B14F-4D97-AF65-F5344CB8AC3E}">
        <p14:creationId xmlns:p14="http://schemas.microsoft.com/office/powerpoint/2010/main" val="4284625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pewresearch.org/fact-tank/2021/07/08/eight-in-ten-indians-limit-meat-in-their-diets-and-four-in-ten-consider-themselves-vegetarian/" TargetMode="External"/><Relationship Id="rId2" Type="http://schemas.openxmlformats.org/officeDocument/2006/relationships/hyperlink" Target="https://www.bbc.com/news/world-asia-india-43581122" TargetMode="External"/><Relationship Id="rId1" Type="http://schemas.openxmlformats.org/officeDocument/2006/relationships/slideLayout" Target="../slideLayouts/slideLayout2.xml"/><Relationship Id="rId4" Type="http://schemas.openxmlformats.org/officeDocument/2006/relationships/hyperlink" Target="https://edtimes.in/india-has-70-non-vegetarian-population-but-is-considered-vegetarian-wh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jan.ucc.nau.edu/~sj6/HINDU%20NATIONALISM.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3000" b="-1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FE8E35-FBCA-428D-B48C-B923B85B1338}"/>
              </a:ext>
            </a:extLst>
          </p:cNvPr>
          <p:cNvSpPr>
            <a:spLocks noGrp="1"/>
          </p:cNvSpPr>
          <p:nvPr>
            <p:ph type="ctrTitle"/>
          </p:nvPr>
        </p:nvSpPr>
        <p:spPr/>
        <p:txBody>
          <a:bodyPr/>
          <a:lstStyle/>
          <a:p>
            <a:r>
              <a:rPr lang="en-US" b="1" dirty="0">
                <a:highlight>
                  <a:srgbClr val="FFFF00"/>
                </a:highlight>
              </a:rPr>
              <a:t>Hindu Nationalism Revisited</a:t>
            </a:r>
          </a:p>
        </p:txBody>
      </p:sp>
      <p:sp>
        <p:nvSpPr>
          <p:cNvPr id="3" name="Subtitle 2">
            <a:extLst>
              <a:ext uri="{FF2B5EF4-FFF2-40B4-BE49-F238E27FC236}">
                <a16:creationId xmlns:a16="http://schemas.microsoft.com/office/drawing/2014/main" id="{4F6CAFF6-86FE-4998-9A81-AC71DE43C36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63186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30EE6-5331-4981-BFE6-D4E22D129060}"/>
              </a:ext>
            </a:extLst>
          </p:cNvPr>
          <p:cNvSpPr>
            <a:spLocks noGrp="1"/>
          </p:cNvSpPr>
          <p:nvPr>
            <p:ph type="title"/>
          </p:nvPr>
        </p:nvSpPr>
        <p:spPr>
          <a:xfrm>
            <a:off x="838200" y="1"/>
            <a:ext cx="10515600" cy="1257299"/>
          </a:xfrm>
        </p:spPr>
        <p:txBody>
          <a:bodyPr/>
          <a:lstStyle/>
          <a:p>
            <a:r>
              <a:rPr lang="en-US" dirty="0" smtClean="0"/>
              <a:t>Political </a:t>
            </a:r>
            <a:r>
              <a:rPr lang="en-US" dirty="0"/>
              <a:t>Contexts</a:t>
            </a:r>
          </a:p>
        </p:txBody>
      </p:sp>
      <p:sp>
        <p:nvSpPr>
          <p:cNvPr id="3" name="Content Placeholder 2">
            <a:extLst>
              <a:ext uri="{FF2B5EF4-FFF2-40B4-BE49-F238E27FC236}">
                <a16:creationId xmlns:a16="http://schemas.microsoft.com/office/drawing/2014/main" id="{CCD5A107-C312-4383-969C-0A0983125D36}"/>
              </a:ext>
            </a:extLst>
          </p:cNvPr>
          <p:cNvSpPr>
            <a:spLocks noGrp="1"/>
          </p:cNvSpPr>
          <p:nvPr>
            <p:ph idx="1"/>
          </p:nvPr>
        </p:nvSpPr>
        <p:spPr>
          <a:xfrm>
            <a:off x="118533" y="914400"/>
            <a:ext cx="12216342" cy="6076950"/>
          </a:xfrm>
        </p:spPr>
        <p:txBody>
          <a:bodyPr>
            <a:normAutofit/>
          </a:bodyPr>
          <a:lstStyle/>
          <a:p>
            <a:r>
              <a:rPr lang="en-US" sz="3200" dirty="0" smtClean="0"/>
              <a:t>Populist </a:t>
            </a:r>
            <a:r>
              <a:rPr lang="en-US" sz="3200" dirty="0"/>
              <a:t>politics and legitimization of sectarian politics</a:t>
            </a:r>
          </a:p>
          <a:p>
            <a:pPr lvl="1"/>
            <a:r>
              <a:rPr lang="en-US" sz="2800" dirty="0"/>
              <a:t>Role of Indira </a:t>
            </a:r>
            <a:r>
              <a:rPr lang="en-US" sz="2800" dirty="0" smtClean="0"/>
              <a:t>and Rajiv Gandhi  (see earlier </a:t>
            </a:r>
            <a:r>
              <a:rPr lang="en-US" sz="2800" dirty="0" err="1" smtClean="0"/>
              <a:t>powerpoints</a:t>
            </a:r>
            <a:r>
              <a:rPr lang="en-US" sz="2800" dirty="0" smtClean="0"/>
              <a:t>)</a:t>
            </a:r>
          </a:p>
          <a:p>
            <a:pPr lvl="2"/>
            <a:r>
              <a:rPr lang="en-US" sz="2400" i="1" dirty="0"/>
              <a:t>Mr. Gandhi appeared to perfectly embody a pseudo-socialist elite that claimed to supervise post-colonial India’s attempt to catch up with the modern West but that in reality single-mindedly pursued its own interests</a:t>
            </a:r>
            <a:r>
              <a:rPr lang="en-US" sz="2400" i="1" dirty="0" smtClean="0"/>
              <a:t>.</a:t>
            </a:r>
            <a:r>
              <a:rPr lang="en-US" dirty="0" smtClean="0"/>
              <a:t> (Mishra, Op. Ed.)</a:t>
            </a:r>
          </a:p>
          <a:p>
            <a:pPr lvl="1"/>
            <a:r>
              <a:rPr lang="en-US" sz="2800" dirty="0" smtClean="0"/>
              <a:t>The “Congress System” with power and prestige concentrated in the “high command”</a:t>
            </a:r>
          </a:p>
          <a:p>
            <a:pPr lvl="2"/>
            <a:r>
              <a:rPr lang="en-US" sz="2400" i="1" dirty="0"/>
              <a:t>There seemed no possibility of dialogue with a metropolitan ruling class of such Godlike aloofness, which had cruelly stranded us in history while itself moving serenely toward convergence with the prosperous West. This sense of abandonment became more wounding as India began in the 1990s to embrace global capitalism together with a quasi-American ethic of individualism amid a colossal population shift from rural to urban areas. Satellite television and the internet spawned previously inconceivable fantasies of private wealth and consumption, even as inequality, corruption and nepotism grew and India’s social hierarchies appeared as entrenched as </a:t>
            </a:r>
            <a:r>
              <a:rPr lang="en-US" sz="2400" i="1" dirty="0"/>
              <a:t>ever </a:t>
            </a:r>
            <a:r>
              <a:rPr lang="en-US" dirty="0"/>
              <a:t>(Mishra Op Ed</a:t>
            </a:r>
            <a:r>
              <a:rPr lang="en-US" dirty="0" smtClean="0"/>
              <a:t>.)</a:t>
            </a:r>
            <a:endParaRPr lang="en-US" dirty="0"/>
          </a:p>
          <a:p>
            <a:pPr lvl="1"/>
            <a:endParaRPr lang="en-US" dirty="0"/>
          </a:p>
          <a:p>
            <a:endParaRPr lang="en-US" dirty="0"/>
          </a:p>
        </p:txBody>
      </p:sp>
    </p:spTree>
    <p:extLst>
      <p:ext uri="{BB962C8B-B14F-4D97-AF65-F5344CB8AC3E}">
        <p14:creationId xmlns:p14="http://schemas.microsoft.com/office/powerpoint/2010/main" val="1812793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Socio-Cultural and Economic Context</a:t>
            </a:r>
            <a:endParaRPr lang="en-US" dirty="0"/>
          </a:p>
        </p:txBody>
      </p:sp>
      <p:sp>
        <p:nvSpPr>
          <p:cNvPr id="3" name="Content Placeholder 2"/>
          <p:cNvSpPr>
            <a:spLocks noGrp="1"/>
          </p:cNvSpPr>
          <p:nvPr>
            <p:ph idx="1"/>
          </p:nvPr>
        </p:nvSpPr>
        <p:spPr/>
        <p:txBody>
          <a:bodyPr>
            <a:normAutofit fontScale="92500" lnSpcReduction="20000"/>
          </a:bodyPr>
          <a:lstStyle/>
          <a:p>
            <a:r>
              <a:rPr lang="en-US" dirty="0"/>
              <a:t>Caste Mobilization</a:t>
            </a:r>
          </a:p>
          <a:p>
            <a:r>
              <a:rPr lang="en-US" dirty="0"/>
              <a:t>“</a:t>
            </a:r>
            <a:r>
              <a:rPr lang="en-US" dirty="0" err="1"/>
              <a:t>Mandir</a:t>
            </a:r>
            <a:r>
              <a:rPr lang="en-US" dirty="0"/>
              <a:t>” a direct response to “Mandal”  (See “Two Themes in Indian Politics” for details)</a:t>
            </a:r>
          </a:p>
          <a:p>
            <a:r>
              <a:rPr lang="en-US" dirty="0"/>
              <a:t>Economic: Neo Liberalism</a:t>
            </a:r>
          </a:p>
          <a:p>
            <a:r>
              <a:rPr lang="en-US" i="1" dirty="0"/>
              <a:t>India is a grotesquely unequal society. Its constitution, and much political rhetoric, upholds the notion that all individuals are equal and possess the same right to education and job opportunities; but the everyday experience of most Indians testify to appalling violations of this principle. A great majority of Indians, forced to inhabit the vast gap between a glossy democratic ideal and a squalid undemocratic reality, have long stored up deep feelings of injury, weakness, inferiority, degradation, inadequacy and envy; these stem from defeats or humiliation suffered at the hands of those of higher status than themselves in a rigid hierarchy</a:t>
            </a:r>
            <a:r>
              <a:rPr lang="en-US" dirty="0"/>
              <a:t>. (Mishra Op Ed)</a:t>
            </a:r>
          </a:p>
          <a:p>
            <a:endParaRPr lang="en-US" dirty="0"/>
          </a:p>
        </p:txBody>
      </p:sp>
    </p:spTree>
    <p:extLst>
      <p:ext uri="{BB962C8B-B14F-4D97-AF65-F5344CB8AC3E}">
        <p14:creationId xmlns:p14="http://schemas.microsoft.com/office/powerpoint/2010/main" val="11828049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04F2E-4B56-4F76-83FC-7B66C38B8D2D}"/>
              </a:ext>
            </a:extLst>
          </p:cNvPr>
          <p:cNvSpPr>
            <a:spLocks noGrp="1"/>
          </p:cNvSpPr>
          <p:nvPr>
            <p:ph type="title"/>
          </p:nvPr>
        </p:nvSpPr>
        <p:spPr/>
        <p:txBody>
          <a:bodyPr/>
          <a:lstStyle/>
          <a:p>
            <a:r>
              <a:rPr lang="en-US" dirty="0"/>
              <a:t>Modi’s India</a:t>
            </a:r>
          </a:p>
        </p:txBody>
      </p:sp>
      <p:sp>
        <p:nvSpPr>
          <p:cNvPr id="3" name="Content Placeholder 2">
            <a:extLst>
              <a:ext uri="{FF2B5EF4-FFF2-40B4-BE49-F238E27FC236}">
                <a16:creationId xmlns:a16="http://schemas.microsoft.com/office/drawing/2014/main" id="{5A080B5F-B38D-406D-8982-DA6D3E0A44E2}"/>
              </a:ext>
            </a:extLst>
          </p:cNvPr>
          <p:cNvSpPr>
            <a:spLocks noGrp="1"/>
          </p:cNvSpPr>
          <p:nvPr>
            <p:ph idx="1"/>
          </p:nvPr>
        </p:nvSpPr>
        <p:spPr>
          <a:xfrm>
            <a:off x="0" y="1295400"/>
            <a:ext cx="12001500" cy="5562599"/>
          </a:xfrm>
        </p:spPr>
        <p:txBody>
          <a:bodyPr>
            <a:normAutofit fontScale="85000" lnSpcReduction="10000"/>
          </a:bodyPr>
          <a:lstStyle/>
          <a:p>
            <a:r>
              <a:rPr lang="en-US" dirty="0" smtClean="0"/>
              <a:t>Playing on </a:t>
            </a:r>
            <a:r>
              <a:rPr lang="en-US" i="1" dirty="0" err="1" smtClean="0"/>
              <a:t>Ressentiment</a:t>
            </a:r>
            <a:r>
              <a:rPr lang="en-US" i="1" dirty="0" smtClean="0"/>
              <a:t> (a </a:t>
            </a:r>
            <a:r>
              <a:rPr lang="en-US" i="1" dirty="0"/>
              <a:t>psychological state arising from suppressed feelings of envy and hatred that cannot be acted </a:t>
            </a:r>
            <a:r>
              <a:rPr lang="en-US" i="1" dirty="0" smtClean="0"/>
              <a:t>upon)</a:t>
            </a:r>
          </a:p>
          <a:p>
            <a:pPr lvl="1"/>
            <a:r>
              <a:rPr lang="en-US" dirty="0" smtClean="0"/>
              <a:t>He </a:t>
            </a:r>
            <a:r>
              <a:rPr lang="en-US" dirty="0"/>
              <a:t>may have failed to create job opportunities for disadvantaged Indians. But he has sanctioned them, with his own vengeful contempt for English-speaking elites, to raucously talk back to, and shout down, the already privileged. In lieu of any liberation from injustice, he has emancipated the darkest of emotions; he has licensed his supporters to explicitly hate a range of people from perfidious Pakistanis and Indian Muslims to their “anti-national” Indian appeasers (Mishra Op Ed)</a:t>
            </a:r>
          </a:p>
          <a:p>
            <a:r>
              <a:rPr lang="en-US" dirty="0" smtClean="0"/>
              <a:t>Populism (compare with Indira?)</a:t>
            </a:r>
          </a:p>
          <a:p>
            <a:pPr lvl="1"/>
            <a:r>
              <a:rPr lang="en-US" dirty="0"/>
              <a:t>From the beginning, he was careful to present himself to his primary audience of stragglers as one of them: a self-made individual who had to overcome hurdles thrown in his way by an arrogant and venal elite that indulged treasonous Muslims while pouring contempt on salt-of-the-earth Hindus like himself. Boasting of his 56-inch chest, he promised to transform India into an international superpower and to reinsert Hindus into the grand march of history. (Mishra </a:t>
            </a:r>
            <a:r>
              <a:rPr lang="en-US" dirty="0" err="1"/>
              <a:t>Op.Ed</a:t>
            </a:r>
            <a:r>
              <a:rPr lang="en-US" dirty="0" smtClean="0"/>
              <a:t>.)</a:t>
            </a:r>
            <a:endParaRPr lang="en-US" dirty="0"/>
          </a:p>
          <a:p>
            <a:r>
              <a:rPr lang="en-US" dirty="0" smtClean="0"/>
              <a:t>Modi </a:t>
            </a:r>
            <a:r>
              <a:rPr lang="en-US" dirty="0"/>
              <a:t>Centric politics.  Even RSS plays a secondary role</a:t>
            </a:r>
          </a:p>
          <a:p>
            <a:r>
              <a:rPr lang="en-US" dirty="0" smtClean="0"/>
              <a:t>Illiberal</a:t>
            </a:r>
            <a:r>
              <a:rPr lang="en-US" dirty="0"/>
              <a:t>:  </a:t>
            </a:r>
            <a:r>
              <a:rPr lang="en-US" dirty="0" smtClean="0"/>
              <a:t>Contempt for old elites, specially </a:t>
            </a:r>
            <a:r>
              <a:rPr lang="en-US" dirty="0" err="1" smtClean="0"/>
              <a:t>Nehruvian</a:t>
            </a:r>
            <a:r>
              <a:rPr lang="en-US" dirty="0" smtClean="0"/>
              <a:t> liberals.  No hesitation in dog whistles about minorities, or expressing support for more explicit statements denigrating Muslims or threatening violence toward them</a:t>
            </a:r>
          </a:p>
          <a:p>
            <a:r>
              <a:rPr lang="en-US" dirty="0" smtClean="0"/>
              <a:t>Nehru a particular target of attack, Gandhi sporadically “to test the waters” of public opinion</a:t>
            </a:r>
            <a:endParaRPr lang="en-US" dirty="0"/>
          </a:p>
          <a:p>
            <a:pPr lvl="1"/>
            <a:endParaRPr lang="en-US" dirty="0"/>
          </a:p>
          <a:p>
            <a:endParaRPr lang="en-US" dirty="0"/>
          </a:p>
        </p:txBody>
      </p:sp>
    </p:spTree>
    <p:extLst>
      <p:ext uri="{BB962C8B-B14F-4D97-AF65-F5344CB8AC3E}">
        <p14:creationId xmlns:p14="http://schemas.microsoft.com/office/powerpoint/2010/main" val="2625377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F6756-182B-4566-88E9-E6820A75A430}"/>
              </a:ext>
            </a:extLst>
          </p:cNvPr>
          <p:cNvSpPr>
            <a:spLocks noGrp="1"/>
          </p:cNvSpPr>
          <p:nvPr>
            <p:ph type="title"/>
          </p:nvPr>
        </p:nvSpPr>
        <p:spPr/>
        <p:txBody>
          <a:bodyPr/>
          <a:lstStyle/>
          <a:p>
            <a:r>
              <a:rPr lang="en-US" dirty="0"/>
              <a:t>Social Media</a:t>
            </a:r>
          </a:p>
        </p:txBody>
      </p:sp>
      <p:sp>
        <p:nvSpPr>
          <p:cNvPr id="3" name="Content Placeholder 2">
            <a:extLst>
              <a:ext uri="{FF2B5EF4-FFF2-40B4-BE49-F238E27FC236}">
                <a16:creationId xmlns:a16="http://schemas.microsoft.com/office/drawing/2014/main" id="{D52B8472-058F-441F-9719-B41837029982}"/>
              </a:ext>
            </a:extLst>
          </p:cNvPr>
          <p:cNvSpPr>
            <a:spLocks noGrp="1"/>
          </p:cNvSpPr>
          <p:nvPr>
            <p:ph idx="1"/>
          </p:nvPr>
        </p:nvSpPr>
        <p:spPr/>
        <p:txBody>
          <a:bodyPr/>
          <a:lstStyle/>
          <a:p>
            <a:r>
              <a:rPr lang="en-US" dirty="0"/>
              <a:t>Adept at use of social media</a:t>
            </a:r>
          </a:p>
          <a:p>
            <a:pPr lvl="1"/>
            <a:r>
              <a:rPr lang="en-US" dirty="0"/>
              <a:t>With cheap smartphones in the hands of the poorest of Indians…. Mr. Modi is preternaturally alert to the fact that the smartphone’s screen is pulling hundreds of millions of Indians, who have barely emerged from illiteracy, into a wonderland of fantasy and myth.... After decades of Western-educated and emotionally constricted Indian leaders, Mr. Modi uninhibitedly participates — whether speaking tearfully of his poverty-stricken past or boasting of his bromance with Barack Obama — in digital media’s quasi-egalitarian culture of exhibitionism. (Mishra Op Ed</a:t>
            </a:r>
            <a:r>
              <a:rPr lang="en-US" dirty="0" smtClean="0"/>
              <a:t>.)</a:t>
            </a:r>
            <a:endParaRPr lang="en-US" dirty="0"/>
          </a:p>
        </p:txBody>
      </p:sp>
    </p:spTree>
    <p:extLst>
      <p:ext uri="{BB962C8B-B14F-4D97-AF65-F5344CB8AC3E}">
        <p14:creationId xmlns:p14="http://schemas.microsoft.com/office/powerpoint/2010/main" val="13020694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60BF4-6736-4CE8-A9E2-58022EF9E585}"/>
              </a:ext>
            </a:extLst>
          </p:cNvPr>
          <p:cNvSpPr>
            <a:spLocks noGrp="1"/>
          </p:cNvSpPr>
          <p:nvPr>
            <p:ph type="title"/>
          </p:nvPr>
        </p:nvSpPr>
        <p:spPr/>
        <p:txBody>
          <a:bodyPr/>
          <a:lstStyle/>
          <a:p>
            <a:r>
              <a:rPr lang="en-US" dirty="0"/>
              <a:t>Intolerance and Move to Hindu Rashtra</a:t>
            </a:r>
          </a:p>
        </p:txBody>
      </p:sp>
      <p:sp>
        <p:nvSpPr>
          <p:cNvPr id="3" name="Content Placeholder 2">
            <a:extLst>
              <a:ext uri="{FF2B5EF4-FFF2-40B4-BE49-F238E27FC236}">
                <a16:creationId xmlns:a16="http://schemas.microsoft.com/office/drawing/2014/main" id="{6D084A2B-6291-4DBB-B601-0618D2C48F5E}"/>
              </a:ext>
            </a:extLst>
          </p:cNvPr>
          <p:cNvSpPr>
            <a:spLocks noGrp="1"/>
          </p:cNvSpPr>
          <p:nvPr>
            <p:ph idx="1"/>
          </p:nvPr>
        </p:nvSpPr>
        <p:spPr>
          <a:xfrm>
            <a:off x="0" y="1262743"/>
            <a:ext cx="12192000" cy="5664926"/>
          </a:xfrm>
        </p:spPr>
        <p:txBody>
          <a:bodyPr/>
          <a:lstStyle/>
          <a:p>
            <a:r>
              <a:rPr lang="en-US" i="1" dirty="0" err="1"/>
              <a:t>Ghar</a:t>
            </a:r>
            <a:r>
              <a:rPr lang="en-US" i="1" dirty="0"/>
              <a:t> </a:t>
            </a:r>
            <a:r>
              <a:rPr lang="en-US" i="1" dirty="0" err="1" smtClean="0"/>
              <a:t>Waps</a:t>
            </a:r>
            <a:r>
              <a:rPr lang="en-US" dirty="0" err="1" smtClean="0"/>
              <a:t>i</a:t>
            </a:r>
            <a:r>
              <a:rPr lang="en-US" dirty="0" smtClean="0"/>
              <a:t>:  “return home” of Muslims and Christians “back” to Hindu faith.  Not a great success says </a:t>
            </a:r>
            <a:r>
              <a:rPr lang="en-US" dirty="0" err="1" smtClean="0"/>
              <a:t>Sahgal</a:t>
            </a:r>
            <a:r>
              <a:rPr lang="en-US" dirty="0" smtClean="0"/>
              <a:t>.</a:t>
            </a:r>
            <a:endParaRPr lang="en-US" dirty="0"/>
          </a:p>
          <a:p>
            <a:r>
              <a:rPr lang="en-US" i="1" dirty="0"/>
              <a:t>Love </a:t>
            </a:r>
            <a:r>
              <a:rPr lang="en-US" i="1" dirty="0" smtClean="0"/>
              <a:t>Jihad</a:t>
            </a:r>
            <a:r>
              <a:rPr lang="en-US" dirty="0" smtClean="0"/>
              <a:t>: restrict marriages across religious (but even caste) lines (See next slide set for more details)</a:t>
            </a:r>
            <a:endParaRPr lang="en-US" dirty="0"/>
          </a:p>
          <a:p>
            <a:r>
              <a:rPr lang="en-US" dirty="0"/>
              <a:t>Cow </a:t>
            </a:r>
            <a:r>
              <a:rPr lang="en-US" dirty="0" smtClean="0"/>
              <a:t>Protection:  See readings on “Hindutva in the News” for next week</a:t>
            </a:r>
            <a:endParaRPr lang="en-US" dirty="0"/>
          </a:p>
          <a:p>
            <a:r>
              <a:rPr lang="en-US" dirty="0" smtClean="0"/>
              <a:t>Citizenship:  Discriminatory “Citizenship Amendment  Act” passed 2019  (again, see next slide set)</a:t>
            </a:r>
          </a:p>
          <a:p>
            <a:r>
              <a:rPr lang="en-US" dirty="0" smtClean="0"/>
              <a:t>Any criticism represented as acts of an “antinational” “</a:t>
            </a:r>
            <a:r>
              <a:rPr lang="en-US" i="1" dirty="0" err="1" smtClean="0"/>
              <a:t>tukde</a:t>
            </a:r>
            <a:r>
              <a:rPr lang="en-US" i="1" dirty="0" smtClean="0"/>
              <a:t> </a:t>
            </a:r>
            <a:r>
              <a:rPr lang="en-US" i="1" dirty="0" err="1" smtClean="0"/>
              <a:t>tukde</a:t>
            </a:r>
            <a:r>
              <a:rPr lang="en-US" dirty="0" smtClean="0"/>
              <a:t> gang” who want to break India apart</a:t>
            </a:r>
            <a:endParaRPr lang="en-US" dirty="0"/>
          </a:p>
          <a:p>
            <a:r>
              <a:rPr lang="en-US" dirty="0"/>
              <a:t>Hinduization of Polity:  No meat on Hindu Religious festivals, although </a:t>
            </a:r>
            <a:r>
              <a:rPr lang="en-US" dirty="0">
                <a:hlinkClick r:id="rId2"/>
              </a:rPr>
              <a:t>only about 20% of Indians are vegetarians</a:t>
            </a:r>
            <a:r>
              <a:rPr lang="en-US" dirty="0"/>
              <a:t>  Also see </a:t>
            </a:r>
            <a:r>
              <a:rPr lang="en-US" dirty="0">
                <a:hlinkClick r:id="rId3"/>
              </a:rPr>
              <a:t>this</a:t>
            </a:r>
            <a:r>
              <a:rPr lang="en-US" dirty="0"/>
              <a:t> and </a:t>
            </a:r>
            <a:r>
              <a:rPr lang="en-US" dirty="0">
                <a:hlinkClick r:id="rId4"/>
              </a:rPr>
              <a:t>this</a:t>
            </a:r>
            <a:endParaRPr lang="en-US" dirty="0"/>
          </a:p>
        </p:txBody>
      </p:sp>
    </p:spTree>
    <p:extLst>
      <p:ext uri="{BB962C8B-B14F-4D97-AF65-F5344CB8AC3E}">
        <p14:creationId xmlns:p14="http://schemas.microsoft.com/office/powerpoint/2010/main" val="39661495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Paths to the Future?	</a:t>
            </a:r>
            <a:endParaRPr lang="en-US" dirty="0"/>
          </a:p>
        </p:txBody>
      </p:sp>
      <p:sp>
        <p:nvSpPr>
          <p:cNvPr id="3" name="Content Placeholder 2"/>
          <p:cNvSpPr>
            <a:spLocks noGrp="1"/>
          </p:cNvSpPr>
          <p:nvPr>
            <p:ph idx="1"/>
          </p:nvPr>
        </p:nvSpPr>
        <p:spPr>
          <a:xfrm>
            <a:off x="0" y="1236618"/>
            <a:ext cx="11353800" cy="5503816"/>
          </a:xfrm>
        </p:spPr>
        <p:txBody>
          <a:bodyPr>
            <a:normAutofit fontScale="92500" lnSpcReduction="20000"/>
          </a:bodyPr>
          <a:lstStyle/>
          <a:p>
            <a:r>
              <a:rPr lang="en-US" dirty="0" smtClean="0"/>
              <a:t>ASHRAF, says criticism of Hindu Nationalism is a</a:t>
            </a:r>
          </a:p>
          <a:p>
            <a:pPr lvl="1"/>
            <a:r>
              <a:rPr lang="en-US" dirty="0" smtClean="0"/>
              <a:t>“ ….warning </a:t>
            </a:r>
            <a:r>
              <a:rPr lang="en-US" dirty="0"/>
              <a:t>to the Hindus to save their religion from being appropriated for political purposes. Else they will, with time, learn to hate and kill and devastate India. This has been Pakistan’s experience. With the genie of radical Islam let out by President </a:t>
            </a:r>
            <a:r>
              <a:rPr lang="en-US" dirty="0" err="1"/>
              <a:t>Ziaul</a:t>
            </a:r>
            <a:r>
              <a:rPr lang="en-US" dirty="0"/>
              <a:t> </a:t>
            </a:r>
            <a:r>
              <a:rPr lang="en-US" dirty="0" err="1"/>
              <a:t>Haque</a:t>
            </a:r>
            <a:r>
              <a:rPr lang="en-US" dirty="0"/>
              <a:t>, decades of bloodshed and instability </a:t>
            </a:r>
            <a:r>
              <a:rPr lang="en-US" dirty="0" smtClean="0"/>
              <a:t>followed”</a:t>
            </a:r>
          </a:p>
          <a:p>
            <a:pPr lvl="1"/>
            <a:r>
              <a:rPr lang="en-US" dirty="0" smtClean="0"/>
              <a:t>He ends with </a:t>
            </a:r>
            <a:r>
              <a:rPr lang="en-US" dirty="0" err="1" smtClean="0"/>
              <a:t>Fahmida</a:t>
            </a:r>
            <a:r>
              <a:rPr lang="en-US" dirty="0" smtClean="0"/>
              <a:t> </a:t>
            </a:r>
            <a:r>
              <a:rPr lang="en-US" dirty="0" err="1" smtClean="0"/>
              <a:t>Riaz</a:t>
            </a:r>
            <a:r>
              <a:rPr lang="en-US" dirty="0"/>
              <a:t> </a:t>
            </a:r>
            <a:r>
              <a:rPr lang="en-US" dirty="0" smtClean="0"/>
              <a:t>poem:</a:t>
            </a:r>
          </a:p>
          <a:p>
            <a:pPr marL="914400" lvl="2" indent="0">
              <a:buNone/>
            </a:pPr>
            <a:r>
              <a:rPr lang="en-US" sz="1900" dirty="0"/>
              <a:t>Raising the flag of religion,</a:t>
            </a:r>
          </a:p>
          <a:p>
            <a:pPr marL="914400" lvl="2" indent="0">
              <a:buNone/>
            </a:pPr>
            <a:r>
              <a:rPr lang="en-US" sz="1900" dirty="0"/>
              <a:t>I guess now you’ll be setting up Hindu Raj?</a:t>
            </a:r>
          </a:p>
          <a:p>
            <a:pPr marL="914400" lvl="2" indent="0">
              <a:buNone/>
            </a:pPr>
            <a:r>
              <a:rPr lang="en-US" sz="1900" dirty="0"/>
              <a:t>You too will commence to muddle everything up</a:t>
            </a:r>
          </a:p>
          <a:p>
            <a:pPr marL="914400" lvl="2" indent="0">
              <a:buNone/>
            </a:pPr>
            <a:r>
              <a:rPr lang="en-US" sz="1900" dirty="0"/>
              <a:t>You, too, will ravage your beautiful garden.</a:t>
            </a:r>
          </a:p>
          <a:p>
            <a:pPr marL="914400" lvl="2" indent="0">
              <a:buNone/>
            </a:pPr>
            <a:r>
              <a:rPr lang="en-US" sz="1900" dirty="0"/>
              <a:t>You, too, will sit and ponder –</a:t>
            </a:r>
          </a:p>
          <a:p>
            <a:pPr marL="914400" lvl="2" indent="0">
              <a:buNone/>
            </a:pPr>
            <a:r>
              <a:rPr lang="en-US" sz="1900" dirty="0"/>
              <a:t>I can tell preparations are afoot –</a:t>
            </a:r>
          </a:p>
          <a:p>
            <a:pPr marL="914400" lvl="2" indent="0">
              <a:buNone/>
            </a:pPr>
            <a:r>
              <a:rPr lang="en-US" sz="1900" dirty="0"/>
              <a:t>who is truly Hindu, who is not.</a:t>
            </a:r>
          </a:p>
          <a:p>
            <a:pPr marL="914400" lvl="2" indent="0">
              <a:buNone/>
            </a:pPr>
            <a:r>
              <a:rPr lang="en-US" sz="1900" dirty="0"/>
              <a:t>I guess you’ll be passing fatwas soon</a:t>
            </a:r>
            <a:r>
              <a:rPr lang="en-US" dirty="0" smtClean="0"/>
              <a:t>!</a:t>
            </a:r>
          </a:p>
          <a:p>
            <a:r>
              <a:rPr lang="en-US" dirty="0" smtClean="0"/>
              <a:t>Think of the contrasts with the India of Gandhi and Nehru</a:t>
            </a:r>
          </a:p>
          <a:p>
            <a:r>
              <a:rPr lang="en-US" dirty="0" smtClean="0"/>
              <a:t>Hindu Nationalism as Fascism?  See </a:t>
            </a:r>
            <a:r>
              <a:rPr lang="en-US" dirty="0" err="1" smtClean="0"/>
              <a:t>Sahgal</a:t>
            </a:r>
            <a:r>
              <a:rPr lang="en-US" dirty="0" smtClean="0"/>
              <a:t>, Sarkar, among others</a:t>
            </a:r>
          </a:p>
          <a:p>
            <a:pPr lvl="1"/>
            <a:r>
              <a:rPr lang="en-US" dirty="0" smtClean="0"/>
              <a:t>Is there a reason that scholars who take GENDER seriously are making this comparison most vocally? </a:t>
            </a:r>
          </a:p>
        </p:txBody>
      </p:sp>
    </p:spTree>
    <p:extLst>
      <p:ext uri="{BB962C8B-B14F-4D97-AF65-F5344CB8AC3E}">
        <p14:creationId xmlns:p14="http://schemas.microsoft.com/office/powerpoint/2010/main" val="1877871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647EE-F690-49AC-B4F4-A4AB66C6ABB1}"/>
              </a:ext>
            </a:extLst>
          </p:cNvPr>
          <p:cNvSpPr>
            <a:spLocks noGrp="1"/>
          </p:cNvSpPr>
          <p:nvPr>
            <p:ph type="title"/>
          </p:nvPr>
        </p:nvSpPr>
        <p:spPr/>
        <p:txBody>
          <a:bodyPr/>
          <a:lstStyle/>
          <a:p>
            <a:r>
              <a:rPr lang="en-US" dirty="0"/>
              <a:t>Overview	</a:t>
            </a:r>
          </a:p>
        </p:txBody>
      </p:sp>
      <p:sp>
        <p:nvSpPr>
          <p:cNvPr id="3" name="Content Placeholder 2">
            <a:extLst>
              <a:ext uri="{FF2B5EF4-FFF2-40B4-BE49-F238E27FC236}">
                <a16:creationId xmlns:a16="http://schemas.microsoft.com/office/drawing/2014/main" id="{37750952-D3F5-4A94-8854-93C6F3DAE604}"/>
              </a:ext>
            </a:extLst>
          </p:cNvPr>
          <p:cNvSpPr>
            <a:spLocks noGrp="1"/>
          </p:cNvSpPr>
          <p:nvPr>
            <p:ph idx="1"/>
          </p:nvPr>
        </p:nvSpPr>
        <p:spPr/>
        <p:txBody>
          <a:bodyPr/>
          <a:lstStyle/>
          <a:p>
            <a:r>
              <a:rPr lang="en-US" sz="3600" dirty="0"/>
              <a:t>Being familiar with the information (and readings for) the slides on “</a:t>
            </a:r>
            <a:r>
              <a:rPr lang="en-US" sz="3600" dirty="0">
                <a:hlinkClick r:id="rId2"/>
              </a:rPr>
              <a:t>Hindu Nationalism: An Overview</a:t>
            </a:r>
            <a:r>
              <a:rPr lang="en-US" sz="3600" dirty="0"/>
              <a:t>” is </a:t>
            </a:r>
            <a:r>
              <a:rPr lang="en-US" sz="3600" b="1" dirty="0"/>
              <a:t>critical</a:t>
            </a:r>
          </a:p>
          <a:p>
            <a:r>
              <a:rPr lang="en-US" sz="3600" dirty="0"/>
              <a:t>Will start with HOW the many readings for today relate to lecture</a:t>
            </a:r>
          </a:p>
          <a:p>
            <a:r>
              <a:rPr lang="en-US" sz="3600" dirty="0"/>
              <a:t>Will then discuss them in the context of set of themes about rise of Hindu nationalism in India</a:t>
            </a:r>
          </a:p>
          <a:p>
            <a:endParaRPr lang="en-US" b="1" dirty="0"/>
          </a:p>
        </p:txBody>
      </p:sp>
    </p:spTree>
    <p:extLst>
      <p:ext uri="{BB962C8B-B14F-4D97-AF65-F5344CB8AC3E}">
        <p14:creationId xmlns:p14="http://schemas.microsoft.com/office/powerpoint/2010/main" val="2907427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223A3-DF9E-4E35-A2EF-26F0318CB1FE}"/>
              </a:ext>
            </a:extLst>
          </p:cNvPr>
          <p:cNvSpPr>
            <a:spLocks noGrp="1"/>
          </p:cNvSpPr>
          <p:nvPr>
            <p:ph type="title"/>
          </p:nvPr>
        </p:nvSpPr>
        <p:spPr/>
        <p:txBody>
          <a:bodyPr/>
          <a:lstStyle/>
          <a:p>
            <a:r>
              <a:rPr lang="en-US" dirty="0"/>
              <a:t>Readings</a:t>
            </a:r>
          </a:p>
        </p:txBody>
      </p:sp>
      <p:sp>
        <p:nvSpPr>
          <p:cNvPr id="3" name="Content Placeholder 2">
            <a:extLst>
              <a:ext uri="{FF2B5EF4-FFF2-40B4-BE49-F238E27FC236}">
                <a16:creationId xmlns:a16="http://schemas.microsoft.com/office/drawing/2014/main" id="{14CB02B1-32DA-4607-AE73-A3E9E389C98C}"/>
              </a:ext>
            </a:extLst>
          </p:cNvPr>
          <p:cNvSpPr>
            <a:spLocks noGrp="1"/>
          </p:cNvSpPr>
          <p:nvPr>
            <p:ph idx="1"/>
          </p:nvPr>
        </p:nvSpPr>
        <p:spPr>
          <a:xfrm>
            <a:off x="838199" y="1825624"/>
            <a:ext cx="10848975" cy="4937125"/>
          </a:xfrm>
        </p:spPr>
        <p:txBody>
          <a:bodyPr>
            <a:normAutofit/>
          </a:bodyPr>
          <a:lstStyle/>
          <a:p>
            <a:r>
              <a:rPr lang="en-US" dirty="0"/>
              <a:t>SAHGAL  presents an overview of the rise of Hindu Nationalism highlighting some themes, particularly gender</a:t>
            </a:r>
          </a:p>
          <a:p>
            <a:r>
              <a:rPr lang="en-US" dirty="0"/>
              <a:t>TWO articles by PANKAJ MISHRA trace both the HISTORICAL rise of Hindu Nationalism (focusing on the destruction of the BABRI mosque in Dec 1992) and its more contemporary manifestations with Modi’s victory in 2019</a:t>
            </a:r>
          </a:p>
          <a:p>
            <a:r>
              <a:rPr lang="en-US" dirty="0" smtClean="0"/>
              <a:t>Finally</a:t>
            </a:r>
            <a:r>
              <a:rPr lang="en-US" dirty="0"/>
              <a:t>, ASHRAF, points out how growing intolerance is harming not only Muslims but India itself, and its Hindu population </a:t>
            </a:r>
          </a:p>
        </p:txBody>
      </p:sp>
    </p:spTree>
    <p:extLst>
      <p:ext uri="{BB962C8B-B14F-4D97-AF65-F5344CB8AC3E}">
        <p14:creationId xmlns:p14="http://schemas.microsoft.com/office/powerpoint/2010/main" val="1109343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3470BD-4308-44D8-A803-3AA911C13B01}"/>
              </a:ext>
            </a:extLst>
          </p:cNvPr>
          <p:cNvSpPr>
            <a:spLocks noGrp="1"/>
          </p:cNvSpPr>
          <p:nvPr>
            <p:ph type="title"/>
          </p:nvPr>
        </p:nvSpPr>
        <p:spPr/>
        <p:txBody>
          <a:bodyPr/>
          <a:lstStyle/>
          <a:p>
            <a:r>
              <a:rPr lang="en-US" dirty="0"/>
              <a:t>THEMES in Hindu Nationalism	</a:t>
            </a:r>
          </a:p>
        </p:txBody>
      </p:sp>
      <p:sp>
        <p:nvSpPr>
          <p:cNvPr id="3" name="Content Placeholder 2">
            <a:extLst>
              <a:ext uri="{FF2B5EF4-FFF2-40B4-BE49-F238E27FC236}">
                <a16:creationId xmlns:a16="http://schemas.microsoft.com/office/drawing/2014/main" id="{9E36155D-F4EB-4E38-804B-B4CDEB1BD287}"/>
              </a:ext>
            </a:extLst>
          </p:cNvPr>
          <p:cNvSpPr>
            <a:spLocks noGrp="1"/>
          </p:cNvSpPr>
          <p:nvPr>
            <p:ph idx="1"/>
          </p:nvPr>
        </p:nvSpPr>
        <p:spPr/>
        <p:txBody>
          <a:bodyPr/>
          <a:lstStyle/>
          <a:p>
            <a:r>
              <a:rPr lang="en-US" dirty="0"/>
              <a:t>HISTORY of Hindu nationalism</a:t>
            </a:r>
          </a:p>
          <a:p>
            <a:pPr lvl="1"/>
            <a:r>
              <a:rPr lang="en-US" dirty="0"/>
              <a:t>Differences between Hinduism and Hindutva</a:t>
            </a:r>
          </a:p>
          <a:p>
            <a:pPr lvl="1"/>
            <a:r>
              <a:rPr lang="en-US" dirty="0"/>
              <a:t>History:  Colonialism, the RSS, HMS, Savarkar and the idea of TWO INDIAs</a:t>
            </a:r>
          </a:p>
          <a:p>
            <a:pPr lvl="1"/>
            <a:r>
              <a:rPr lang="en-US" dirty="0"/>
              <a:t>FEAR of Muslims: No </a:t>
            </a:r>
            <a:r>
              <a:rPr lang="en-US" dirty="0" err="1"/>
              <a:t>Hindtuva</a:t>
            </a:r>
            <a:r>
              <a:rPr lang="en-US" dirty="0"/>
              <a:t> without ANTI MUSLIM agenda</a:t>
            </a:r>
          </a:p>
          <a:p>
            <a:pPr lvl="1"/>
            <a:r>
              <a:rPr lang="en-US" dirty="0"/>
              <a:t>Recap:  MARGINALIZATION of Hindu Nationalism under Nehru</a:t>
            </a:r>
          </a:p>
          <a:p>
            <a:r>
              <a:rPr lang="en-US" dirty="0"/>
              <a:t>RECENT Rise of Hindu Nationalism (1980s to the present)</a:t>
            </a:r>
          </a:p>
          <a:p>
            <a:pPr lvl="1"/>
            <a:r>
              <a:rPr lang="en-US" dirty="0"/>
              <a:t>Role of AYODHYA campaign</a:t>
            </a:r>
          </a:p>
          <a:p>
            <a:pPr lvl="1"/>
            <a:r>
              <a:rPr lang="en-US" dirty="0"/>
              <a:t>Recap: Caste, rise of OBCs and Dalits</a:t>
            </a:r>
          </a:p>
          <a:p>
            <a:pPr lvl="1"/>
            <a:r>
              <a:rPr lang="en-US" dirty="0"/>
              <a:t>Aggressive Hindu Nationalism under Narendra Modi</a:t>
            </a:r>
          </a:p>
        </p:txBody>
      </p:sp>
    </p:spTree>
    <p:extLst>
      <p:ext uri="{BB962C8B-B14F-4D97-AF65-F5344CB8AC3E}">
        <p14:creationId xmlns:p14="http://schemas.microsoft.com/office/powerpoint/2010/main" val="4070056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05C4D4-1EAB-4448-81A8-C0758354620E}"/>
              </a:ext>
            </a:extLst>
          </p:cNvPr>
          <p:cNvSpPr>
            <a:spLocks noGrp="1"/>
          </p:cNvSpPr>
          <p:nvPr>
            <p:ph type="title"/>
          </p:nvPr>
        </p:nvSpPr>
        <p:spPr/>
        <p:txBody>
          <a:bodyPr/>
          <a:lstStyle/>
          <a:p>
            <a:r>
              <a:rPr lang="en-US" dirty="0"/>
              <a:t>Hindutva and Hinduism	</a:t>
            </a:r>
          </a:p>
        </p:txBody>
      </p:sp>
      <p:sp>
        <p:nvSpPr>
          <p:cNvPr id="3" name="Content Placeholder 2">
            <a:extLst>
              <a:ext uri="{FF2B5EF4-FFF2-40B4-BE49-F238E27FC236}">
                <a16:creationId xmlns:a16="http://schemas.microsoft.com/office/drawing/2014/main" id="{CAD2C23F-2089-4C02-AE1F-D36AFDD77060}"/>
              </a:ext>
            </a:extLst>
          </p:cNvPr>
          <p:cNvSpPr>
            <a:spLocks noGrp="1"/>
          </p:cNvSpPr>
          <p:nvPr>
            <p:ph idx="1"/>
          </p:nvPr>
        </p:nvSpPr>
        <p:spPr>
          <a:xfrm>
            <a:off x="295275" y="1333500"/>
            <a:ext cx="11058525" cy="5524499"/>
          </a:xfrm>
        </p:spPr>
        <p:txBody>
          <a:bodyPr>
            <a:normAutofit fontScale="85000" lnSpcReduction="20000"/>
          </a:bodyPr>
          <a:lstStyle/>
          <a:p>
            <a:r>
              <a:rPr lang="en-US" dirty="0"/>
              <a:t>HINDUTVA quite different from the ideas and practice of Hinduism (Hindu dharma).  No sect, deity, orthodoxy, or caste</a:t>
            </a:r>
          </a:p>
          <a:p>
            <a:pPr lvl="1"/>
            <a:r>
              <a:rPr lang="en-US" sz="2900" dirty="0"/>
              <a:t>Product of colonial ideas (See Mishra, p. 191) that then inspired upper caste Hindu nationalists (Pandey references this too) </a:t>
            </a:r>
          </a:p>
          <a:p>
            <a:pPr lvl="1"/>
            <a:r>
              <a:rPr lang="en-US" sz="2900" dirty="0"/>
              <a:t>In 1924, SAVARKAR distinguished HINDUTVA from Hinduism too</a:t>
            </a:r>
          </a:p>
          <a:p>
            <a:pPr lvl="1"/>
            <a:r>
              <a:rPr lang="en-US" sz="2900" dirty="0"/>
              <a:t>RSS builds its ideology on HINDUTVA not HINDUISM, calls itself a cultural not a religious organization</a:t>
            </a:r>
          </a:p>
          <a:p>
            <a:pPr lvl="1"/>
            <a:r>
              <a:rPr lang="en-US" sz="2900" dirty="0"/>
              <a:t>1994 Supreme Court too says HINDUTVA not religious (Sahgal:20)</a:t>
            </a:r>
          </a:p>
          <a:p>
            <a:r>
              <a:rPr lang="en-US" dirty="0"/>
              <a:t>But lines ARE blurred.  Hindutva definition </a:t>
            </a:r>
            <a:r>
              <a:rPr lang="en-US" b="1" dirty="0"/>
              <a:t>CREATED </a:t>
            </a:r>
            <a:r>
              <a:rPr lang="en-US" dirty="0"/>
              <a:t>to </a:t>
            </a:r>
            <a:r>
              <a:rPr lang="en-US" b="1" i="1" dirty="0"/>
              <a:t>EXCLUDE</a:t>
            </a:r>
            <a:r>
              <a:rPr lang="en-US" dirty="0"/>
              <a:t> Muslims (and Christians) and its </a:t>
            </a:r>
            <a:r>
              <a:rPr lang="en-US" b="1" dirty="0"/>
              <a:t>AIM</a:t>
            </a:r>
            <a:r>
              <a:rPr lang="en-US" dirty="0"/>
              <a:t> is to create a </a:t>
            </a:r>
            <a:r>
              <a:rPr lang="en-US" b="1" i="1" dirty="0"/>
              <a:t>HINDU RASHTRA </a:t>
            </a:r>
            <a:r>
              <a:rPr lang="en-US" dirty="0"/>
              <a:t>(a Hindu nation)</a:t>
            </a:r>
          </a:p>
          <a:p>
            <a:r>
              <a:rPr lang="en-US" sz="4000" b="0" i="0" u="none" strike="noStrike" baseline="0" dirty="0" err="1"/>
              <a:t>Golwakar</a:t>
            </a:r>
            <a:r>
              <a:rPr lang="en-US" sz="4000" b="0" i="0" u="none" strike="noStrike" baseline="0" dirty="0"/>
              <a:t>, leader of RSS and great admirer of Hitler, had this to say:</a:t>
            </a:r>
          </a:p>
          <a:p>
            <a:pPr marR="7200" lvl="1"/>
            <a:r>
              <a:rPr lang="en-US" b="0" i="1" u="none" strike="noStrike" baseline="0" dirty="0"/>
              <a:t>The foreign races in Hindustan must either adopt the Hindu culture and language, must learn to respect and hold in reverence Hindu religion, must entertain no idea but those of the glorification of the Hindu race and culture, i.e. of the Hindu nation and must lose their separate existence to merge in the Hindu race, or may stay in the country, wholly subordinated to the Hindu nation, claiming nothing, deserving no privileges, far less any preferential treatment -- not even citizen's rights. There is, at least should be, no other course for them to adopt. (Mishra: 193)</a:t>
            </a:r>
            <a:endParaRPr lang="en-US" dirty="0"/>
          </a:p>
          <a:p>
            <a:endParaRPr lang="en-US" dirty="0"/>
          </a:p>
        </p:txBody>
      </p:sp>
    </p:spTree>
    <p:extLst>
      <p:ext uri="{BB962C8B-B14F-4D97-AF65-F5344CB8AC3E}">
        <p14:creationId xmlns:p14="http://schemas.microsoft.com/office/powerpoint/2010/main" val="3523782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05359-8665-4A2E-83F3-065A6F20CBDF}"/>
              </a:ext>
            </a:extLst>
          </p:cNvPr>
          <p:cNvSpPr>
            <a:spLocks noGrp="1"/>
          </p:cNvSpPr>
          <p:nvPr>
            <p:ph type="title"/>
          </p:nvPr>
        </p:nvSpPr>
        <p:spPr/>
        <p:txBody>
          <a:bodyPr/>
          <a:lstStyle/>
          <a:p>
            <a:r>
              <a:rPr lang="en-US" dirty="0"/>
              <a:t>Creating a Fear of Muslims</a:t>
            </a:r>
          </a:p>
        </p:txBody>
      </p:sp>
      <p:sp>
        <p:nvSpPr>
          <p:cNvPr id="3" name="Content Placeholder 2">
            <a:extLst>
              <a:ext uri="{FF2B5EF4-FFF2-40B4-BE49-F238E27FC236}">
                <a16:creationId xmlns:a16="http://schemas.microsoft.com/office/drawing/2014/main" id="{AC1082CA-EC07-452C-8296-AE3A942DAB98}"/>
              </a:ext>
            </a:extLst>
          </p:cNvPr>
          <p:cNvSpPr>
            <a:spLocks noGrp="1"/>
          </p:cNvSpPr>
          <p:nvPr>
            <p:ph idx="1"/>
          </p:nvPr>
        </p:nvSpPr>
        <p:spPr/>
        <p:txBody>
          <a:bodyPr>
            <a:normAutofit lnSpcReduction="10000"/>
          </a:bodyPr>
          <a:lstStyle/>
          <a:p>
            <a:r>
              <a:rPr lang="en-US" dirty="0"/>
              <a:t>Hindutva PREMISED on creating a fear of a Muslim minority, </a:t>
            </a:r>
            <a:r>
              <a:rPr lang="en-US" sz="2800" b="0" i="0" u="none" strike="noStrike" baseline="0" dirty="0"/>
              <a:t>whether that fear is the idea of rising Muslim demographic, of Muslim terrorism, or “appeasement” of minorities</a:t>
            </a:r>
          </a:p>
          <a:p>
            <a:r>
              <a:rPr lang="en-US" sz="2800" b="0" i="0" u="none" strike="noStrike" baseline="0" dirty="0"/>
              <a:t>WITHOUT stoking that fear, there is NO BASIS for Hindu Nationalism (i.e. making Hindus speaking different languages, with different cultures, divided by class, caste and gender, feel they are “one people”)</a:t>
            </a:r>
          </a:p>
          <a:p>
            <a:pPr lvl="1"/>
            <a:r>
              <a:rPr lang="en-US" dirty="0"/>
              <a:t>“They hope to unite Hindu society by constantly invoking such real and imagined threats as are posed by the evangelical Christians and militant Muslims” (Mishra: 196-97)</a:t>
            </a:r>
          </a:p>
          <a:p>
            <a:pPr lvl="1"/>
            <a:r>
              <a:rPr lang="en-US" dirty="0"/>
              <a:t>“VD Savarkar made hatred of Muslims central to this philosophy, but Hindus also had to emulate their strength”  (Sahgal: 20)</a:t>
            </a:r>
          </a:p>
          <a:p>
            <a:pPr lvl="1"/>
            <a:endParaRPr lang="en-US" dirty="0"/>
          </a:p>
        </p:txBody>
      </p:sp>
    </p:spTree>
    <p:extLst>
      <p:ext uri="{BB962C8B-B14F-4D97-AF65-F5344CB8AC3E}">
        <p14:creationId xmlns:p14="http://schemas.microsoft.com/office/powerpoint/2010/main" val="368523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E8DD6-082E-40ED-9E1C-8C779F220B14}"/>
              </a:ext>
            </a:extLst>
          </p:cNvPr>
          <p:cNvSpPr>
            <a:spLocks noGrp="1"/>
          </p:cNvSpPr>
          <p:nvPr>
            <p:ph type="title"/>
          </p:nvPr>
        </p:nvSpPr>
        <p:spPr/>
        <p:txBody>
          <a:bodyPr/>
          <a:lstStyle/>
          <a:p>
            <a:r>
              <a:rPr lang="en-US" dirty="0"/>
              <a:t>The RSS</a:t>
            </a:r>
          </a:p>
        </p:txBody>
      </p:sp>
      <p:sp>
        <p:nvSpPr>
          <p:cNvPr id="3" name="Content Placeholder 2">
            <a:extLst>
              <a:ext uri="{FF2B5EF4-FFF2-40B4-BE49-F238E27FC236}">
                <a16:creationId xmlns:a16="http://schemas.microsoft.com/office/drawing/2014/main" id="{69474D3C-6672-4E96-87F6-82F27D4B552B}"/>
              </a:ext>
            </a:extLst>
          </p:cNvPr>
          <p:cNvSpPr>
            <a:spLocks noGrp="1"/>
          </p:cNvSpPr>
          <p:nvPr>
            <p:ph idx="1"/>
          </p:nvPr>
        </p:nvSpPr>
        <p:spPr>
          <a:xfrm>
            <a:off x="247650" y="1438275"/>
            <a:ext cx="11601450" cy="5124450"/>
          </a:xfrm>
        </p:spPr>
        <p:txBody>
          <a:bodyPr/>
          <a:lstStyle/>
          <a:p>
            <a:r>
              <a:rPr lang="en-US" dirty="0" err="1"/>
              <a:t>Rashtriya</a:t>
            </a:r>
            <a:r>
              <a:rPr lang="en-US" dirty="0"/>
              <a:t> </a:t>
            </a:r>
            <a:r>
              <a:rPr lang="en-US" dirty="0" err="1"/>
              <a:t>Swayamsewak</a:t>
            </a:r>
            <a:r>
              <a:rPr lang="en-US" dirty="0"/>
              <a:t> Sangh (National Volunteers Corps)</a:t>
            </a:r>
          </a:p>
          <a:p>
            <a:r>
              <a:rPr lang="en-US" dirty="0"/>
              <a:t>Created in 1925, to promote Hindu unity and create a Hindu Rashtra</a:t>
            </a:r>
          </a:p>
          <a:p>
            <a:r>
              <a:rPr lang="en-US" dirty="0"/>
              <a:t>Cadre based, from local neighborhood committees to national organization</a:t>
            </a:r>
          </a:p>
          <a:p>
            <a:r>
              <a:rPr lang="en-US" dirty="0"/>
              <a:t>Calls itself a “cultural” organization.  Never contested elections</a:t>
            </a:r>
          </a:p>
          <a:p>
            <a:r>
              <a:rPr lang="en-US" dirty="0"/>
              <a:t>At the center of a “family” of organizations including political party (formerly BJS, now BJP) a women’s organization, labor, student, religious and youth organizations</a:t>
            </a:r>
          </a:p>
          <a:p>
            <a:pPr lvl="1"/>
            <a:r>
              <a:rPr lang="en-US" dirty="0"/>
              <a:t>All nominally independent, but run by organizers appointed by the RSS</a:t>
            </a:r>
          </a:p>
          <a:p>
            <a:r>
              <a:rPr lang="en-US" dirty="0"/>
              <a:t>Defended Hindus and attacked Muslims during partition riots</a:t>
            </a:r>
          </a:p>
          <a:p>
            <a:r>
              <a:rPr lang="en-US" dirty="0"/>
              <a:t>Banned for a year after implicated in (though legally cleared of) the plot to assassinate Mahatma Gandhi in January 1948</a:t>
            </a:r>
          </a:p>
        </p:txBody>
      </p:sp>
    </p:spTree>
    <p:extLst>
      <p:ext uri="{BB962C8B-B14F-4D97-AF65-F5344CB8AC3E}">
        <p14:creationId xmlns:p14="http://schemas.microsoft.com/office/powerpoint/2010/main" val="376556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349DA-CB30-4DD9-9A26-17CBC3945D61}"/>
              </a:ext>
            </a:extLst>
          </p:cNvPr>
          <p:cNvSpPr>
            <a:spLocks noGrp="1"/>
          </p:cNvSpPr>
          <p:nvPr>
            <p:ph type="title"/>
          </p:nvPr>
        </p:nvSpPr>
        <p:spPr/>
        <p:txBody>
          <a:bodyPr/>
          <a:lstStyle/>
          <a:p>
            <a:r>
              <a:rPr lang="en-US" dirty="0"/>
              <a:t>Marginalization: 1950s-mid 80s</a:t>
            </a:r>
          </a:p>
        </p:txBody>
      </p:sp>
      <p:sp>
        <p:nvSpPr>
          <p:cNvPr id="3" name="Content Placeholder 2">
            <a:extLst>
              <a:ext uri="{FF2B5EF4-FFF2-40B4-BE49-F238E27FC236}">
                <a16:creationId xmlns:a16="http://schemas.microsoft.com/office/drawing/2014/main" id="{B8483293-2017-406F-8269-C229E1691327}"/>
              </a:ext>
            </a:extLst>
          </p:cNvPr>
          <p:cNvSpPr>
            <a:spLocks noGrp="1"/>
          </p:cNvSpPr>
          <p:nvPr>
            <p:ph idx="1"/>
          </p:nvPr>
        </p:nvSpPr>
        <p:spPr>
          <a:xfrm>
            <a:off x="-1" y="1526960"/>
            <a:ext cx="12073631" cy="5331040"/>
          </a:xfrm>
        </p:spPr>
        <p:txBody>
          <a:bodyPr>
            <a:normAutofit/>
          </a:bodyPr>
          <a:lstStyle/>
          <a:p>
            <a:r>
              <a:rPr lang="en-US" dirty="0"/>
              <a:t>The JANA SANGH (BJS) had little electoral success. The INC won every national election from 1951-52 to 1977</a:t>
            </a:r>
          </a:p>
          <a:p>
            <a:r>
              <a:rPr lang="en-US" dirty="0"/>
              <a:t>INC had its own Hindu traditionalists, who were anti Nehru but WITHIN the party (reference PANDEY essay)</a:t>
            </a:r>
          </a:p>
          <a:p>
            <a:r>
              <a:rPr lang="en-US" dirty="0"/>
              <a:t>The BJS won only 3 of 499 Parliamentary seats in 52; 4 of 505 in 1957; 14 of 508 in 1962; 35 of 523 in 1967 (after Nehru’s death) and; 21 of  521 in 1971 (after a split in the INC)</a:t>
            </a:r>
          </a:p>
          <a:p>
            <a:r>
              <a:rPr lang="en-US" dirty="0"/>
              <a:t>For the 1977 elections, many parties dissolved their original identities to form the JANATA party, the BJS among them.  The Janata Party (that included former BJS) won 295 of 544 seats in Parliament</a:t>
            </a:r>
          </a:p>
          <a:p>
            <a:r>
              <a:rPr lang="en-US" dirty="0"/>
              <a:t>Post Janata, RSS helped to recreate a political affiliate, now called the </a:t>
            </a:r>
            <a:r>
              <a:rPr lang="en-US" dirty="0" err="1"/>
              <a:t>Bharatiya</a:t>
            </a:r>
            <a:r>
              <a:rPr lang="en-US" dirty="0"/>
              <a:t> Janata Party (BJP) but won only 2 of 543 seats in the national elections of 1984</a:t>
            </a:r>
          </a:p>
          <a:p>
            <a:endParaRPr lang="en-US" dirty="0"/>
          </a:p>
          <a:p>
            <a:endParaRPr lang="en-US" dirty="0"/>
          </a:p>
          <a:p>
            <a:endParaRPr lang="en-US" dirty="0"/>
          </a:p>
        </p:txBody>
      </p:sp>
    </p:spTree>
    <p:extLst>
      <p:ext uri="{BB962C8B-B14F-4D97-AF65-F5344CB8AC3E}">
        <p14:creationId xmlns:p14="http://schemas.microsoft.com/office/powerpoint/2010/main" val="1349825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6813D-67E7-4A2F-A22B-1E4BF4509A41}"/>
              </a:ext>
            </a:extLst>
          </p:cNvPr>
          <p:cNvSpPr>
            <a:spLocks noGrp="1"/>
          </p:cNvSpPr>
          <p:nvPr>
            <p:ph type="title"/>
          </p:nvPr>
        </p:nvSpPr>
        <p:spPr/>
        <p:txBody>
          <a:bodyPr/>
          <a:lstStyle/>
          <a:p>
            <a:r>
              <a:rPr lang="en-US" dirty="0"/>
              <a:t>Revival: 1980s to the Present</a:t>
            </a:r>
          </a:p>
        </p:txBody>
      </p:sp>
      <p:sp>
        <p:nvSpPr>
          <p:cNvPr id="3" name="Content Placeholder 2">
            <a:extLst>
              <a:ext uri="{FF2B5EF4-FFF2-40B4-BE49-F238E27FC236}">
                <a16:creationId xmlns:a16="http://schemas.microsoft.com/office/drawing/2014/main" id="{C8E9C8BC-6374-4EE7-9611-B16CAEF13FF2}"/>
              </a:ext>
            </a:extLst>
          </p:cNvPr>
          <p:cNvSpPr>
            <a:spLocks noGrp="1"/>
          </p:cNvSpPr>
          <p:nvPr>
            <p:ph idx="1"/>
          </p:nvPr>
        </p:nvSpPr>
        <p:spPr>
          <a:xfrm>
            <a:off x="209550" y="1314450"/>
            <a:ext cx="11696700" cy="5543549"/>
          </a:xfrm>
        </p:spPr>
        <p:txBody>
          <a:bodyPr>
            <a:normAutofit fontScale="92500" lnSpcReduction="10000"/>
          </a:bodyPr>
          <a:lstStyle/>
          <a:p>
            <a:r>
              <a:rPr lang="en-US" dirty="0"/>
              <a:t>BJP seats rose from 2 to 85/543 in the elections of 1989, and then 120 of 543 in 1991</a:t>
            </a:r>
          </a:p>
          <a:p>
            <a:r>
              <a:rPr lang="en-US" dirty="0"/>
              <a:t>Short lived Government in 1996 when won 161 of 543 seats</a:t>
            </a:r>
          </a:p>
          <a:p>
            <a:r>
              <a:rPr lang="en-US" dirty="0"/>
              <a:t>Made possible by the AYODHYA movement, and the destruction of the Babri Mosque in December 1992 (see “Hindu Nationalism: An Overview” and “Two Themes in Indian Politics” for details, plus of course Mishra’s essay)</a:t>
            </a:r>
          </a:p>
          <a:p>
            <a:pPr lvl="1"/>
            <a:r>
              <a:rPr lang="en-US" dirty="0"/>
              <a:t>The </a:t>
            </a:r>
            <a:r>
              <a:rPr lang="en-US" dirty="0" err="1"/>
              <a:t>Ramjanmabhoomi</a:t>
            </a:r>
            <a:r>
              <a:rPr lang="en-US" dirty="0"/>
              <a:t> movement grew into the metanarrative of contemporary Hindutva. From small beginnings, it became a transnational movement, a massive source of fundraising and newly awakened martial religiosity. (Sahgal: 24)</a:t>
            </a:r>
          </a:p>
          <a:p>
            <a:r>
              <a:rPr lang="en-US" dirty="0"/>
              <a:t>Full five-year term in office after 1998 elections with 182/543 seats</a:t>
            </a:r>
          </a:p>
          <a:p>
            <a:r>
              <a:rPr lang="en-US" dirty="0"/>
              <a:t>Lost to INC under Sonia Gandhi in 2004, 138/543 seats. MANMOHAN SINGH became Prime Minister.  Seats declined further to 116/543 in 2009 elections</a:t>
            </a:r>
          </a:p>
          <a:p>
            <a:r>
              <a:rPr lang="en-US" dirty="0"/>
              <a:t>Won handsomely under Modi in 2014, with 282/543 seats and majority increased further in 2019 with 303/543 seats</a:t>
            </a:r>
          </a:p>
          <a:p>
            <a:pPr marL="0" indent="0">
              <a:buNone/>
            </a:pPr>
            <a:endParaRPr lang="en-US" dirty="0"/>
          </a:p>
          <a:p>
            <a:endParaRPr lang="en-US" dirty="0"/>
          </a:p>
        </p:txBody>
      </p:sp>
    </p:spTree>
    <p:extLst>
      <p:ext uri="{BB962C8B-B14F-4D97-AF65-F5344CB8AC3E}">
        <p14:creationId xmlns:p14="http://schemas.microsoft.com/office/powerpoint/2010/main" val="57378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3258</TotalTime>
  <Words>2060</Words>
  <Application>Microsoft Office PowerPoint</Application>
  <PresentationFormat>Widescreen</PresentationFormat>
  <Paragraphs>101</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Hindu Nationalism Revisited</vt:lpstr>
      <vt:lpstr>Overview </vt:lpstr>
      <vt:lpstr>Readings</vt:lpstr>
      <vt:lpstr>THEMES in Hindu Nationalism </vt:lpstr>
      <vt:lpstr>Hindutva and Hinduism </vt:lpstr>
      <vt:lpstr>Creating a Fear of Muslims</vt:lpstr>
      <vt:lpstr>The RSS</vt:lpstr>
      <vt:lpstr>Marginalization: 1950s-mid 80s</vt:lpstr>
      <vt:lpstr>Revival: 1980s to the Present</vt:lpstr>
      <vt:lpstr>Political Contexts</vt:lpstr>
      <vt:lpstr>Socio-Cultural and Economic Context</vt:lpstr>
      <vt:lpstr>Modi’s India</vt:lpstr>
      <vt:lpstr>Social Media</vt:lpstr>
      <vt:lpstr>Intolerance and Move to Hindu Rashtra</vt:lpstr>
      <vt:lpstr>Paths to the Future?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Hindu Nationalism Revisited</dc:title>
  <dc:creator>Sanjay Joshi</dc:creator>
  <cp:lastModifiedBy>Sanjay Joshi</cp:lastModifiedBy>
  <cp:revision>22</cp:revision>
  <dcterms:created xsi:type="dcterms:W3CDTF">2022-04-19T03:30:31Z</dcterms:created>
  <dcterms:modified xsi:type="dcterms:W3CDTF">2023-04-20T18:11:30Z</dcterms:modified>
</cp:coreProperties>
</file>