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2" r:id="rId5"/>
    <p:sldId id="264" r:id="rId6"/>
    <p:sldId id="263" r:id="rId7"/>
    <p:sldId id="265" r:id="rId8"/>
    <p:sldId id="266" r:id="rId9"/>
    <p:sldId id="267" r:id="rId10"/>
    <p:sldId id="268"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5" d="100"/>
          <a:sy n="55" d="100"/>
        </p:scale>
        <p:origin x="619"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6A13A0-99DA-43F7-B3B4-FC82D486771D}"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239114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A13A0-99DA-43F7-B3B4-FC82D486771D}"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280859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A13A0-99DA-43F7-B3B4-FC82D486771D}"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118450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A13A0-99DA-43F7-B3B4-FC82D486771D}"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232267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6A13A0-99DA-43F7-B3B4-FC82D486771D}"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182517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6A13A0-99DA-43F7-B3B4-FC82D486771D}"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295583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6A13A0-99DA-43F7-B3B4-FC82D486771D}"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216624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6A13A0-99DA-43F7-B3B4-FC82D486771D}"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285203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A13A0-99DA-43F7-B3B4-FC82D486771D}"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249249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A13A0-99DA-43F7-B3B4-FC82D486771D}"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298197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A13A0-99DA-43F7-B3B4-FC82D486771D}"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276378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A13A0-99DA-43F7-B3B4-FC82D486771D}" type="datetimeFigureOut">
              <a:rPr lang="en-US" smtClean="0"/>
              <a:t>11/29/2022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C0612-D1B2-4DB0-9F0E-8A5BD658D543}" type="slidenum">
              <a:rPr lang="en-US" smtClean="0"/>
              <a:t>‹#›</a:t>
            </a:fld>
            <a:endParaRPr lang="en-US"/>
          </a:p>
        </p:txBody>
      </p:sp>
    </p:spTree>
    <p:extLst>
      <p:ext uri="{BB962C8B-B14F-4D97-AF65-F5344CB8AC3E}">
        <p14:creationId xmlns:p14="http://schemas.microsoft.com/office/powerpoint/2010/main" val="56723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2.bp.blogspot.com/-029PczW-SNA/VHK4tGNhTXI/AAAAAAAAAQw/5TLxupvOj6o/s1600/68.jpg" TargetMode="External"/><Relationship Id="rId2" Type="http://schemas.openxmlformats.org/officeDocument/2006/relationships/hyperlink" Target="https://depts.washington.edu/silkroad/cities/india/delhi/sultanate/sultanate.html" TargetMode="External"/><Relationship Id="rId1" Type="http://schemas.openxmlformats.org/officeDocument/2006/relationships/slideLayout" Target="../slideLayouts/slideLayout2.xml"/><Relationship Id="rId4" Type="http://schemas.openxmlformats.org/officeDocument/2006/relationships/hyperlink" Target="http://www.angelfire.com/sd/urdumedi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jan.ucc.nau.edu/~sj6/The%20Classical%20Age.ppt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Jat_people"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Hindus and </a:t>
            </a:r>
            <a:r>
              <a:rPr lang="en-US" smtClean="0"/>
              <a:t>Muslims 1000-1500 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0557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conversion?</a:t>
            </a:r>
            <a:endParaRPr lang="en-US" dirty="0"/>
          </a:p>
        </p:txBody>
      </p:sp>
      <p:sp>
        <p:nvSpPr>
          <p:cNvPr id="3" name="Content Placeholder 2"/>
          <p:cNvSpPr>
            <a:spLocks noGrp="1"/>
          </p:cNvSpPr>
          <p:nvPr>
            <p:ph idx="1"/>
          </p:nvPr>
        </p:nvSpPr>
        <p:spPr>
          <a:xfrm>
            <a:off x="838200" y="1825624"/>
            <a:ext cx="11098876" cy="4874433"/>
          </a:xfrm>
        </p:spPr>
        <p:txBody>
          <a:bodyPr/>
          <a:lstStyle/>
          <a:p>
            <a:r>
              <a:rPr lang="en-US" dirty="0" smtClean="0"/>
              <a:t>SLOW </a:t>
            </a:r>
            <a:r>
              <a:rPr lang="en-US" dirty="0"/>
              <a:t>and long drawn process marked by TWO phases, </a:t>
            </a:r>
            <a:endParaRPr lang="en-US" dirty="0" smtClean="0"/>
          </a:p>
          <a:p>
            <a:pPr lvl="1"/>
            <a:r>
              <a:rPr lang="en-US" dirty="0" smtClean="0"/>
              <a:t>FIRST </a:t>
            </a:r>
            <a:r>
              <a:rPr lang="en-US" dirty="0"/>
              <a:t>phase, </a:t>
            </a:r>
            <a:r>
              <a:rPr lang="en-US" dirty="0" smtClean="0"/>
              <a:t>from 13 </a:t>
            </a:r>
            <a:r>
              <a:rPr lang="en-US" dirty="0"/>
              <a:t>to 19</a:t>
            </a:r>
            <a:r>
              <a:rPr lang="en-US" baseline="30000" dirty="0"/>
              <a:t>th</a:t>
            </a:r>
            <a:r>
              <a:rPr lang="en-US" dirty="0"/>
              <a:t> centuries, </a:t>
            </a:r>
            <a:r>
              <a:rPr lang="en-US" dirty="0" smtClean="0"/>
              <a:t>ACCRETION</a:t>
            </a:r>
            <a:r>
              <a:rPr lang="en-US" dirty="0"/>
              <a:t>, </a:t>
            </a:r>
            <a:r>
              <a:rPr lang="en-US" dirty="0" smtClean="0"/>
              <a:t>when being </a:t>
            </a:r>
            <a:r>
              <a:rPr lang="en-US" dirty="0"/>
              <a:t>Muslim did not mean an adherence to ONLY Islamic beliefs, but also a variety of other local beliefs and </a:t>
            </a:r>
            <a:r>
              <a:rPr lang="en-US" dirty="0" smtClean="0"/>
              <a:t>practices</a:t>
            </a:r>
            <a:endParaRPr lang="en-US" dirty="0"/>
          </a:p>
          <a:p>
            <a:pPr lvl="1"/>
            <a:r>
              <a:rPr lang="en-US" dirty="0" smtClean="0"/>
              <a:t>NAMES e.g., </a:t>
            </a:r>
            <a:r>
              <a:rPr lang="en-US" dirty="0"/>
              <a:t>(bottom </a:t>
            </a:r>
            <a:r>
              <a:rPr lang="en-US" dirty="0" smtClean="0"/>
              <a:t>p. 113): from </a:t>
            </a:r>
            <a:r>
              <a:rPr lang="en-US" dirty="0"/>
              <a:t>13</a:t>
            </a:r>
            <a:r>
              <a:rPr lang="en-US" baseline="30000" dirty="0"/>
              <a:t>th</a:t>
            </a:r>
            <a:r>
              <a:rPr lang="en-US" dirty="0"/>
              <a:t> to 15</a:t>
            </a:r>
            <a:r>
              <a:rPr lang="en-US" baseline="30000" dirty="0"/>
              <a:t>th</a:t>
            </a:r>
            <a:r>
              <a:rPr lang="en-US" dirty="0"/>
              <a:t> centuries only 10% names of a particular community professing to be Muslims in Punjab had ISLAMIC names.  </a:t>
            </a:r>
            <a:r>
              <a:rPr lang="en-US" dirty="0" smtClean="0"/>
              <a:t>In 15</a:t>
            </a:r>
            <a:r>
              <a:rPr lang="en-US" baseline="30000" dirty="0" smtClean="0"/>
              <a:t>th</a:t>
            </a:r>
            <a:r>
              <a:rPr lang="en-US" dirty="0" smtClean="0"/>
              <a:t> </a:t>
            </a:r>
            <a:r>
              <a:rPr lang="en-US" dirty="0"/>
              <a:t>to 17</a:t>
            </a:r>
            <a:r>
              <a:rPr lang="en-US" baseline="30000" dirty="0"/>
              <a:t>th</a:t>
            </a:r>
            <a:r>
              <a:rPr lang="en-US" dirty="0"/>
              <a:t> </a:t>
            </a:r>
            <a:r>
              <a:rPr lang="en-US" dirty="0" smtClean="0"/>
              <a:t>C </a:t>
            </a:r>
            <a:r>
              <a:rPr lang="en-US" dirty="0"/>
              <a:t>56%, and only by early 19</a:t>
            </a:r>
            <a:r>
              <a:rPr lang="en-US" baseline="30000" dirty="0"/>
              <a:t>th</a:t>
            </a:r>
            <a:r>
              <a:rPr lang="en-US" dirty="0"/>
              <a:t> C were all names Muslim names </a:t>
            </a:r>
            <a:endParaRPr lang="en-US" dirty="0" smtClean="0"/>
          </a:p>
          <a:p>
            <a:pPr lvl="1"/>
            <a:r>
              <a:rPr lang="en-US" dirty="0" smtClean="0"/>
              <a:t>SECOND PHASE</a:t>
            </a:r>
            <a:r>
              <a:rPr lang="en-US" dirty="0"/>
              <a:t>19</a:t>
            </a:r>
            <a:r>
              <a:rPr lang="en-US" baseline="30000" dirty="0"/>
              <a:t>th</a:t>
            </a:r>
            <a:r>
              <a:rPr lang="en-US" dirty="0"/>
              <a:t> </a:t>
            </a:r>
            <a:r>
              <a:rPr lang="en-US" dirty="0" smtClean="0"/>
              <a:t>C improved </a:t>
            </a:r>
            <a:r>
              <a:rPr lang="en-US" dirty="0"/>
              <a:t>communications, </a:t>
            </a:r>
            <a:r>
              <a:rPr lang="en-US" dirty="0" smtClean="0"/>
              <a:t>and politics saw </a:t>
            </a:r>
            <a:r>
              <a:rPr lang="en-US" dirty="0"/>
              <a:t>a REFORM movement emerging, making </a:t>
            </a:r>
            <a:r>
              <a:rPr lang="en-US" dirty="0" smtClean="0"/>
              <a:t>people </a:t>
            </a:r>
            <a:r>
              <a:rPr lang="en-US" dirty="0"/>
              <a:t>more </a:t>
            </a:r>
            <a:r>
              <a:rPr lang="en-US" dirty="0" smtClean="0"/>
              <a:t>conscious of identity </a:t>
            </a:r>
            <a:r>
              <a:rPr lang="en-US" dirty="0"/>
              <a:t>as </a:t>
            </a:r>
            <a:r>
              <a:rPr lang="en-US" dirty="0" smtClean="0"/>
              <a:t>MUSLIMS.  Reforms urged </a:t>
            </a:r>
            <a:r>
              <a:rPr lang="en-US" dirty="0"/>
              <a:t>adherence to Islamic principles as laid out in the </a:t>
            </a:r>
            <a:r>
              <a:rPr lang="en-US" dirty="0" smtClean="0"/>
              <a:t>Quran</a:t>
            </a:r>
          </a:p>
          <a:p>
            <a:pPr lvl="1"/>
            <a:r>
              <a:rPr lang="en-US" dirty="0"/>
              <a:t>CONVERSION to ISLAM, much the same PROCESS that “conversion” to </a:t>
            </a:r>
            <a:r>
              <a:rPr lang="en-US" dirty="0" smtClean="0"/>
              <a:t>Hinduism, closely related to economic life, and though political power plays a role in both, not the </a:t>
            </a:r>
            <a:r>
              <a:rPr lang="en-US" smtClean="0"/>
              <a:t>determinant factor</a:t>
            </a:r>
            <a:endParaRPr lang="en-US" dirty="0"/>
          </a:p>
          <a:p>
            <a:pPr lvl="1"/>
            <a:endParaRPr lang="en-US" dirty="0"/>
          </a:p>
          <a:p>
            <a:endParaRPr lang="en-US" dirty="0"/>
          </a:p>
        </p:txBody>
      </p:sp>
    </p:spTree>
    <p:extLst>
      <p:ext uri="{BB962C8B-B14F-4D97-AF65-F5344CB8AC3E}">
        <p14:creationId xmlns:p14="http://schemas.microsoft.com/office/powerpoint/2010/main" val="133773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Eaton: Two </a:t>
            </a:r>
            <a:r>
              <a:rPr lang="en-US" dirty="0"/>
              <a:t>concentrations of </a:t>
            </a:r>
            <a:r>
              <a:rPr lang="en-US" dirty="0" smtClean="0"/>
              <a:t>Muslim populations in East </a:t>
            </a:r>
            <a:r>
              <a:rPr lang="en-US" dirty="0"/>
              <a:t>and </a:t>
            </a:r>
            <a:r>
              <a:rPr lang="en-US" dirty="0" smtClean="0"/>
              <a:t>West</a:t>
            </a:r>
            <a:endParaRPr lang="en-US" dirty="0"/>
          </a:p>
        </p:txBody>
      </p:sp>
      <p:pic>
        <p:nvPicPr>
          <p:cNvPr id="6" name="Content Placeholder 5"/>
          <p:cNvPicPr>
            <a:picLocks noGrp="1" noChangeAspect="1"/>
          </p:cNvPicPr>
          <p:nvPr>
            <p:ph sz="half" idx="1"/>
          </p:nvPr>
        </p:nvPicPr>
        <p:blipFill>
          <a:blip r:embed="rId2"/>
          <a:stretch>
            <a:fillRect/>
          </a:stretch>
        </p:blipFill>
        <p:spPr>
          <a:xfrm>
            <a:off x="431194" y="1825625"/>
            <a:ext cx="5401860" cy="4888684"/>
          </a:xfrm>
          <a:prstGeom prst="rect">
            <a:avLst/>
          </a:prstGeom>
        </p:spPr>
      </p:pic>
      <p:pic>
        <p:nvPicPr>
          <p:cNvPr id="7" name="Content Placeholder 6"/>
          <p:cNvPicPr>
            <a:picLocks noGrp="1" noChangeAspect="1"/>
          </p:cNvPicPr>
          <p:nvPr>
            <p:ph sz="half" idx="2"/>
          </p:nvPr>
        </p:nvPicPr>
        <p:blipFill>
          <a:blip r:embed="rId3"/>
          <a:stretch>
            <a:fillRect/>
          </a:stretch>
        </p:blipFill>
        <p:spPr>
          <a:xfrm>
            <a:off x="6876816" y="1825625"/>
            <a:ext cx="4476983" cy="5164098"/>
          </a:xfrm>
          <a:prstGeom prst="rect">
            <a:avLst/>
          </a:prstGeom>
        </p:spPr>
      </p:pic>
    </p:spTree>
    <p:extLst>
      <p:ext uri="{BB962C8B-B14F-4D97-AF65-F5344CB8AC3E}">
        <p14:creationId xmlns:p14="http://schemas.microsoft.com/office/powerpoint/2010/main" val="184751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10342"/>
          </a:xfrm>
        </p:spPr>
        <p:txBody>
          <a:bodyPr/>
          <a:lstStyle/>
          <a:p>
            <a:r>
              <a:rPr lang="en-US" dirty="0" smtClean="0"/>
              <a:t>Start with more recent history! </a:t>
            </a:r>
            <a:endParaRPr lang="en-US" dirty="0"/>
          </a:p>
        </p:txBody>
      </p:sp>
      <p:sp>
        <p:nvSpPr>
          <p:cNvPr id="4" name="Content Placeholder 3"/>
          <p:cNvSpPr>
            <a:spLocks noGrp="1"/>
          </p:cNvSpPr>
          <p:nvPr>
            <p:ph sz="half" idx="1"/>
          </p:nvPr>
        </p:nvSpPr>
        <p:spPr>
          <a:xfrm>
            <a:off x="234400" y="1110343"/>
            <a:ext cx="6466846" cy="5757244"/>
          </a:xfrm>
        </p:spPr>
        <p:txBody>
          <a:bodyPr/>
          <a:lstStyle/>
          <a:p>
            <a:r>
              <a:rPr lang="en-US" dirty="0"/>
              <a:t>1947 </a:t>
            </a:r>
            <a:r>
              <a:rPr lang="en-US" dirty="0" smtClean="0"/>
              <a:t>the British leave India, but leave behind a partitioned subcontinent</a:t>
            </a:r>
          </a:p>
          <a:p>
            <a:r>
              <a:rPr lang="en-US" dirty="0" smtClean="0"/>
              <a:t>Two countries (later three): India, Pakistan (1971, also Bangladesh)</a:t>
            </a:r>
          </a:p>
          <a:p>
            <a:r>
              <a:rPr lang="en-US" dirty="0" smtClean="0"/>
              <a:t>Pakistan created as homeland for Indian Muslims from Muslim majority areas of the subcontinent</a:t>
            </a:r>
          </a:p>
          <a:p>
            <a:r>
              <a:rPr lang="en-US" dirty="0" smtClean="0"/>
              <a:t>Partition saw unbelievable amount of violence between Hindus and Muslims, over a million die and 10-15 million forced to move</a:t>
            </a:r>
          </a:p>
          <a:p>
            <a:r>
              <a:rPr lang="en-US" dirty="0" smtClean="0"/>
              <a:t>Created antagonisms that have been read back into history</a:t>
            </a:r>
          </a:p>
          <a:p>
            <a:endParaRPr lang="en-US" dirty="0"/>
          </a:p>
        </p:txBody>
      </p:sp>
      <p:pic>
        <p:nvPicPr>
          <p:cNvPr id="6" name="Content Placeholder 5"/>
          <p:cNvPicPr>
            <a:picLocks noGrp="1" noChangeAspect="1"/>
          </p:cNvPicPr>
          <p:nvPr>
            <p:ph sz="half" idx="2"/>
          </p:nvPr>
        </p:nvPicPr>
        <p:blipFill>
          <a:blip r:embed="rId2"/>
          <a:stretch>
            <a:fillRect/>
          </a:stretch>
        </p:blipFill>
        <p:spPr>
          <a:xfrm>
            <a:off x="6877420" y="1005840"/>
            <a:ext cx="5080180" cy="5861747"/>
          </a:xfrm>
          <a:prstGeom prst="rect">
            <a:avLst/>
          </a:prstGeom>
        </p:spPr>
      </p:pic>
    </p:spTree>
    <p:extLst>
      <p:ext uri="{BB962C8B-B14F-4D97-AF65-F5344CB8AC3E}">
        <p14:creationId xmlns:p14="http://schemas.microsoft.com/office/powerpoint/2010/main" val="305731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who are Hindus?</a:t>
            </a:r>
            <a:endParaRPr lang="en-US" dirty="0"/>
          </a:p>
        </p:txBody>
      </p:sp>
      <p:sp>
        <p:nvSpPr>
          <p:cNvPr id="3" name="Content Placeholder 2"/>
          <p:cNvSpPr>
            <a:spLocks noGrp="1"/>
          </p:cNvSpPr>
          <p:nvPr>
            <p:ph idx="1"/>
          </p:nvPr>
        </p:nvSpPr>
        <p:spPr>
          <a:xfrm>
            <a:off x="838200" y="1541418"/>
            <a:ext cx="10515600" cy="5316582"/>
          </a:xfrm>
        </p:spPr>
        <p:txBody>
          <a:bodyPr>
            <a:normAutofit/>
          </a:bodyPr>
          <a:lstStyle/>
          <a:p>
            <a:r>
              <a:rPr lang="en-US" dirty="0" smtClean="0"/>
              <a:t>The category “Hindu” describes a whole range of devotional and ritual practices</a:t>
            </a:r>
            <a:r>
              <a:rPr lang="en-US" b="0" i="0" u="none" strike="noStrike" baseline="0" dirty="0" smtClean="0"/>
              <a:t> </a:t>
            </a:r>
          </a:p>
          <a:p>
            <a:r>
              <a:rPr lang="en-US" dirty="0" smtClean="0"/>
              <a:t>It describes folks divided by caste</a:t>
            </a:r>
          </a:p>
          <a:p>
            <a:r>
              <a:rPr lang="en-US" b="0" i="0" u="none" strike="noStrike" baseline="0" dirty="0" smtClean="0"/>
              <a:t>Describes</a:t>
            </a:r>
            <a:r>
              <a:rPr lang="en-US" b="0" i="0" u="none" strike="noStrike" dirty="0" smtClean="0"/>
              <a:t> a range of folk whose history is a history of migration</a:t>
            </a:r>
          </a:p>
          <a:p>
            <a:r>
              <a:rPr lang="en-US" baseline="0" dirty="0" smtClean="0"/>
              <a:t>So,</a:t>
            </a:r>
            <a:r>
              <a:rPr lang="en-US" dirty="0" smtClean="0"/>
              <a:t> who is Hindu?</a:t>
            </a:r>
          </a:p>
          <a:p>
            <a:pPr lvl="1"/>
            <a:r>
              <a:rPr lang="en-US" b="1" dirty="0" err="1" smtClean="0"/>
              <a:t>Dasas</a:t>
            </a:r>
            <a:r>
              <a:rPr lang="en-US" b="1" dirty="0" smtClean="0"/>
              <a:t> </a:t>
            </a:r>
            <a:r>
              <a:rPr lang="en-US" b="1" dirty="0"/>
              <a:t>of Vedic </a:t>
            </a:r>
            <a:r>
              <a:rPr lang="en-US" b="1" dirty="0" smtClean="0"/>
              <a:t>period?</a:t>
            </a:r>
            <a:endParaRPr lang="en-US" b="1" dirty="0"/>
          </a:p>
          <a:p>
            <a:pPr lvl="1"/>
            <a:r>
              <a:rPr lang="en-US" b="1" dirty="0" smtClean="0"/>
              <a:t>Animists </a:t>
            </a:r>
            <a:r>
              <a:rPr lang="en-US" b="1" dirty="0"/>
              <a:t>whose practices incorporated thru </a:t>
            </a:r>
            <a:r>
              <a:rPr lang="en-US" b="1" dirty="0" smtClean="0"/>
              <a:t>PURANAS?</a:t>
            </a:r>
            <a:endParaRPr lang="en-US" b="1" dirty="0"/>
          </a:p>
          <a:p>
            <a:pPr lvl="1"/>
            <a:r>
              <a:rPr lang="en-US" b="1" dirty="0" smtClean="0"/>
              <a:t>Lower </a:t>
            </a:r>
            <a:r>
              <a:rPr lang="en-US" b="1" dirty="0"/>
              <a:t>castes who were not allowed even to listed to </a:t>
            </a:r>
            <a:r>
              <a:rPr lang="en-US" b="1" dirty="0" smtClean="0"/>
              <a:t>Vedas?</a:t>
            </a:r>
            <a:endParaRPr lang="en-US" b="1" dirty="0"/>
          </a:p>
          <a:p>
            <a:pPr lvl="1"/>
            <a:r>
              <a:rPr lang="en-US" b="1" dirty="0" smtClean="0"/>
              <a:t>Buddhists?</a:t>
            </a:r>
            <a:endParaRPr lang="en-US" b="1" dirty="0"/>
          </a:p>
          <a:p>
            <a:pPr lvl="1"/>
            <a:r>
              <a:rPr lang="en-US" b="1" dirty="0" smtClean="0"/>
              <a:t>Bactrians, Scythians</a:t>
            </a:r>
            <a:r>
              <a:rPr lang="en-US" b="1" dirty="0"/>
              <a:t>, </a:t>
            </a:r>
            <a:r>
              <a:rPr lang="en-US" b="1" dirty="0" smtClean="0"/>
              <a:t>Huns?</a:t>
            </a:r>
            <a:endParaRPr lang="en-US" b="1" dirty="0"/>
          </a:p>
          <a:p>
            <a:pPr lvl="1"/>
            <a:r>
              <a:rPr lang="en-US" b="1" dirty="0" err="1" smtClean="0"/>
              <a:t>Rajputs</a:t>
            </a:r>
            <a:r>
              <a:rPr lang="en-US" b="1" dirty="0"/>
              <a:t>, who were very recent migrants</a:t>
            </a:r>
          </a:p>
          <a:p>
            <a:endParaRPr lang="en-US" dirty="0"/>
          </a:p>
        </p:txBody>
      </p:sp>
    </p:spTree>
    <p:extLst>
      <p:ext uri="{BB962C8B-B14F-4D97-AF65-F5344CB8AC3E}">
        <p14:creationId xmlns:p14="http://schemas.microsoft.com/office/powerpoint/2010/main" val="296711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“Hindu” India?</a:t>
            </a:r>
            <a:endParaRPr lang="en-US" dirty="0"/>
          </a:p>
        </p:txBody>
      </p:sp>
      <p:sp>
        <p:nvSpPr>
          <p:cNvPr id="3" name="Content Placeholder 2"/>
          <p:cNvSpPr>
            <a:spLocks noGrp="1"/>
          </p:cNvSpPr>
          <p:nvPr>
            <p:ph idx="1"/>
          </p:nvPr>
        </p:nvSpPr>
        <p:spPr>
          <a:xfrm>
            <a:off x="235131" y="1436914"/>
            <a:ext cx="11390811" cy="5421085"/>
          </a:xfrm>
        </p:spPr>
        <p:txBody>
          <a:bodyPr>
            <a:normAutofit/>
          </a:bodyPr>
          <a:lstStyle/>
          <a:p>
            <a:r>
              <a:rPr lang="en-US" dirty="0"/>
              <a:t>Islam represented as “foreign” </a:t>
            </a:r>
            <a:r>
              <a:rPr lang="en-US" dirty="0" smtClean="0"/>
              <a:t> to India, </a:t>
            </a:r>
            <a:r>
              <a:rPr lang="en-US" dirty="0"/>
              <a:t>but we have also discussed the problem of who is “foreign” going all the way back to the Arya migrants ca. 1500 </a:t>
            </a:r>
            <a:r>
              <a:rPr lang="en-US" dirty="0" smtClean="0"/>
              <a:t>BCE, through to </a:t>
            </a:r>
            <a:r>
              <a:rPr lang="en-US" dirty="0"/>
              <a:t>the 6th or 7th CE migrants, the Huns, who became the archetypical Hindus, the “Rajput”</a:t>
            </a:r>
          </a:p>
          <a:p>
            <a:r>
              <a:rPr lang="en-US" dirty="0"/>
              <a:t>Most </a:t>
            </a:r>
            <a:r>
              <a:rPr lang="en-US" dirty="0" smtClean="0"/>
              <a:t>importantly, ca. </a:t>
            </a:r>
            <a:r>
              <a:rPr lang="en-US" smtClean="0"/>
              <a:t>1000 CE, </a:t>
            </a:r>
            <a:r>
              <a:rPr lang="en-US" dirty="0"/>
              <a:t>there was no notion of Hindu unity and certainly none of “India" being defended against foreigners</a:t>
            </a:r>
          </a:p>
          <a:p>
            <a:r>
              <a:rPr lang="en-US" dirty="0"/>
              <a:t>Example: The raids of Mahmud of </a:t>
            </a:r>
            <a:r>
              <a:rPr lang="en-US" dirty="0" err="1"/>
              <a:t>Ghazni</a:t>
            </a:r>
            <a:r>
              <a:rPr lang="en-US" dirty="0"/>
              <a:t> end in 1030 with his death. Between these raids and the next major invasion from the North West (Muhammad of </a:t>
            </a:r>
            <a:r>
              <a:rPr lang="en-US" dirty="0" err="1"/>
              <a:t>Ghur</a:t>
            </a:r>
            <a:r>
              <a:rPr lang="en-US" dirty="0"/>
              <a:t>), there was a gap of almost a hundred and fifty years. In this period Rajput power and authority increased across north India. Yet, no attempt made to fortify the passes in the North west through which invaders came, nor any attempt at a unified response. </a:t>
            </a:r>
            <a:r>
              <a:rPr lang="en-US" dirty="0" err="1"/>
              <a:t>Rajputs</a:t>
            </a:r>
            <a:r>
              <a:rPr lang="en-US" dirty="0"/>
              <a:t> were divided, lot of infighting, and for them war had almost become sport</a:t>
            </a:r>
          </a:p>
          <a:p>
            <a:endParaRPr lang="en-US" dirty="0"/>
          </a:p>
        </p:txBody>
      </p:sp>
    </p:spTree>
    <p:extLst>
      <p:ext uri="{BB962C8B-B14F-4D97-AF65-F5344CB8AC3E}">
        <p14:creationId xmlns:p14="http://schemas.microsoft.com/office/powerpoint/2010/main" val="1386842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1469"/>
          </a:xfrm>
        </p:spPr>
        <p:txBody>
          <a:bodyPr/>
          <a:lstStyle/>
          <a:p>
            <a:r>
              <a:rPr lang="en-US" dirty="0" smtClean="0"/>
              <a:t>Cultural Developments in the Sultanate Era</a:t>
            </a:r>
            <a:endParaRPr lang="en-US" dirty="0"/>
          </a:p>
        </p:txBody>
      </p:sp>
      <p:sp>
        <p:nvSpPr>
          <p:cNvPr id="3" name="Content Placeholder 2"/>
          <p:cNvSpPr>
            <a:spLocks noGrp="1"/>
          </p:cNvSpPr>
          <p:nvPr>
            <p:ph idx="1"/>
          </p:nvPr>
        </p:nvSpPr>
        <p:spPr>
          <a:xfrm>
            <a:off x="838200" y="1087394"/>
            <a:ext cx="10515600" cy="5770605"/>
          </a:xfrm>
        </p:spPr>
        <p:txBody>
          <a:bodyPr>
            <a:normAutofit fontScale="85000" lnSpcReduction="20000"/>
          </a:bodyPr>
          <a:lstStyle/>
          <a:p>
            <a:r>
              <a:rPr lang="en-US" dirty="0" smtClean="0"/>
              <a:t>Continue the decentralized polities of previous 500 years or so but culturally a period of incredibly rich fusion</a:t>
            </a:r>
          </a:p>
          <a:p>
            <a:r>
              <a:rPr lang="en-US" dirty="0" smtClean="0"/>
              <a:t>Critical developments in art </a:t>
            </a:r>
            <a:r>
              <a:rPr lang="en-US" dirty="0"/>
              <a:t>and </a:t>
            </a:r>
            <a:r>
              <a:rPr lang="en-US" dirty="0" smtClean="0">
                <a:hlinkClick r:id="rId2"/>
              </a:rPr>
              <a:t>architecture</a:t>
            </a:r>
            <a:r>
              <a:rPr lang="en-US" dirty="0" smtClean="0"/>
              <a:t>, with a </a:t>
            </a:r>
            <a:r>
              <a:rPr lang="en-US" dirty="0"/>
              <a:t>new kind of dome and arch </a:t>
            </a:r>
            <a:r>
              <a:rPr lang="en-US" dirty="0" smtClean="0"/>
              <a:t>introduced to India</a:t>
            </a:r>
          </a:p>
          <a:p>
            <a:r>
              <a:rPr lang="en-US" dirty="0" smtClean="0"/>
              <a:t>Innovations </a:t>
            </a:r>
            <a:r>
              <a:rPr lang="en-US" dirty="0"/>
              <a:t>in art, </a:t>
            </a:r>
            <a:r>
              <a:rPr lang="en-US" dirty="0" smtClean="0"/>
              <a:t>with a </a:t>
            </a:r>
            <a:r>
              <a:rPr lang="en-US" dirty="0"/>
              <a:t>new school of </a:t>
            </a:r>
            <a:r>
              <a:rPr lang="en-US" dirty="0" smtClean="0">
                <a:hlinkClick r:id="rId3"/>
              </a:rPr>
              <a:t>miniature </a:t>
            </a:r>
            <a:r>
              <a:rPr lang="en-US" dirty="0">
                <a:hlinkClick r:id="rId3"/>
              </a:rPr>
              <a:t>paintings </a:t>
            </a:r>
            <a:r>
              <a:rPr lang="en-US" dirty="0"/>
              <a:t>developed, </a:t>
            </a:r>
            <a:r>
              <a:rPr lang="en-US" dirty="0" smtClean="0"/>
              <a:t>that fuse </a:t>
            </a:r>
            <a:r>
              <a:rPr lang="en-US" dirty="0"/>
              <a:t>into one what has come to be known as the Indo-Islamic </a:t>
            </a:r>
            <a:r>
              <a:rPr lang="en-US" dirty="0" smtClean="0"/>
              <a:t>style</a:t>
            </a:r>
          </a:p>
          <a:p>
            <a:r>
              <a:rPr lang="en-US" dirty="0" smtClean="0"/>
              <a:t>Major </a:t>
            </a:r>
            <a:r>
              <a:rPr lang="en-US" dirty="0"/>
              <a:t>literary and </a:t>
            </a:r>
            <a:r>
              <a:rPr lang="en-US" dirty="0" smtClean="0"/>
              <a:t>technological and scientific </a:t>
            </a:r>
            <a:r>
              <a:rPr lang="en-US" dirty="0"/>
              <a:t>changes, with exchange of ideas between </a:t>
            </a:r>
            <a:r>
              <a:rPr lang="en-US" dirty="0" smtClean="0"/>
              <a:t>Indian scholars and those of the Islamic world </a:t>
            </a:r>
          </a:p>
          <a:p>
            <a:r>
              <a:rPr lang="en-US" dirty="0" smtClean="0"/>
              <a:t>Modern regional </a:t>
            </a:r>
            <a:r>
              <a:rPr lang="en-US" dirty="0"/>
              <a:t>languages developed in this period, as did important forms of music </a:t>
            </a:r>
            <a:r>
              <a:rPr lang="en-US" dirty="0" smtClean="0"/>
              <a:t>and  cuisine</a:t>
            </a:r>
          </a:p>
          <a:p>
            <a:r>
              <a:rPr lang="en-US" dirty="0" smtClean="0"/>
              <a:t>What </a:t>
            </a:r>
            <a:r>
              <a:rPr lang="en-US" dirty="0"/>
              <a:t>we know of as the Classical music of North India was created with significant inputs from one of </a:t>
            </a:r>
            <a:r>
              <a:rPr lang="en-US" dirty="0" smtClean="0"/>
              <a:t>nobles </a:t>
            </a:r>
            <a:r>
              <a:rPr lang="en-US" dirty="0"/>
              <a:t>of the </a:t>
            </a:r>
            <a:r>
              <a:rPr lang="en-US" dirty="0" err="1" smtClean="0"/>
              <a:t>Allaudin</a:t>
            </a:r>
            <a:r>
              <a:rPr lang="en-US" dirty="0" smtClean="0"/>
              <a:t> </a:t>
            </a:r>
            <a:r>
              <a:rPr lang="en-US" dirty="0" err="1" smtClean="0"/>
              <a:t>Khalji’s</a:t>
            </a:r>
            <a:r>
              <a:rPr lang="en-US" dirty="0" smtClean="0"/>
              <a:t> court </a:t>
            </a:r>
            <a:r>
              <a:rPr lang="en-US" dirty="0">
                <a:hlinkClick r:id="rId4"/>
              </a:rPr>
              <a:t>AMIR </a:t>
            </a:r>
            <a:r>
              <a:rPr lang="en-US" dirty="0" smtClean="0">
                <a:hlinkClick r:id="rId4"/>
              </a:rPr>
              <a:t>KHUSRAU</a:t>
            </a:r>
            <a:endParaRPr lang="en-US" dirty="0"/>
          </a:p>
          <a:p>
            <a:r>
              <a:rPr lang="en-US" dirty="0" err="1" smtClean="0"/>
              <a:t>Khusrau</a:t>
            </a:r>
            <a:r>
              <a:rPr lang="en-US" dirty="0" smtClean="0"/>
              <a:t> was </a:t>
            </a:r>
            <a:r>
              <a:rPr lang="en-US" dirty="0"/>
              <a:t>a disciple of </a:t>
            </a:r>
            <a:r>
              <a:rPr lang="en-US" dirty="0" err="1"/>
              <a:t>Nizammudin</a:t>
            </a:r>
            <a:r>
              <a:rPr lang="en-US" dirty="0"/>
              <a:t> </a:t>
            </a:r>
            <a:r>
              <a:rPr lang="en-US" dirty="0" err="1"/>
              <a:t>Auliya</a:t>
            </a:r>
            <a:r>
              <a:rPr lang="en-US" dirty="0"/>
              <a:t>, a CHISTI Sufi saint, and composed many fine poems  -- not only in </a:t>
            </a:r>
            <a:r>
              <a:rPr lang="en-US" dirty="0" smtClean="0"/>
              <a:t>Persian </a:t>
            </a:r>
            <a:r>
              <a:rPr lang="en-US" dirty="0"/>
              <a:t>or </a:t>
            </a:r>
            <a:r>
              <a:rPr lang="en-US" dirty="0" smtClean="0"/>
              <a:t>Arabic</a:t>
            </a:r>
            <a:r>
              <a:rPr lang="en-US" dirty="0"/>
              <a:t>, but also in the local language of </a:t>
            </a:r>
            <a:r>
              <a:rPr lang="en-US" dirty="0" smtClean="0"/>
              <a:t>the region.  His contributions help it develop into the language we today call HINDI, spoken by 65% of Indians, </a:t>
            </a:r>
            <a:r>
              <a:rPr lang="en-US" dirty="0"/>
              <a:t>and </a:t>
            </a:r>
            <a:r>
              <a:rPr lang="en-US" dirty="0" smtClean="0"/>
              <a:t>functions </a:t>
            </a:r>
            <a:r>
              <a:rPr lang="en-US" dirty="0"/>
              <a:t>as India's </a:t>
            </a:r>
            <a:r>
              <a:rPr lang="en-US" dirty="0" smtClean="0"/>
              <a:t>national language </a:t>
            </a:r>
          </a:p>
          <a:p>
            <a:r>
              <a:rPr lang="en-US" dirty="0" err="1" smtClean="0"/>
              <a:t>Khusrau</a:t>
            </a:r>
            <a:r>
              <a:rPr lang="en-US" dirty="0" smtClean="0"/>
              <a:t> also credited </a:t>
            </a:r>
            <a:r>
              <a:rPr lang="en-US" dirty="0"/>
              <a:t>with invention or innovation of many musical instruments, </a:t>
            </a:r>
            <a:r>
              <a:rPr lang="en-US" dirty="0" smtClean="0"/>
              <a:t>including the SITAR</a:t>
            </a:r>
            <a:endParaRPr lang="en-US" dirty="0"/>
          </a:p>
          <a:p>
            <a:endParaRPr lang="en-US" dirty="0" smtClean="0"/>
          </a:p>
        </p:txBody>
      </p:sp>
    </p:spTree>
    <p:extLst>
      <p:ext uri="{BB962C8B-B14F-4D97-AF65-F5344CB8AC3E}">
        <p14:creationId xmlns:p14="http://schemas.microsoft.com/office/powerpoint/2010/main" val="80305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does one explain conversion to Islam?</a:t>
            </a:r>
            <a:endParaRPr lang="en-US" dirty="0"/>
          </a:p>
        </p:txBody>
      </p:sp>
      <p:sp>
        <p:nvSpPr>
          <p:cNvPr id="6" name="Content Placeholder 5"/>
          <p:cNvSpPr>
            <a:spLocks noGrp="1"/>
          </p:cNvSpPr>
          <p:nvPr>
            <p:ph idx="1"/>
          </p:nvPr>
        </p:nvSpPr>
        <p:spPr>
          <a:xfrm>
            <a:off x="838200" y="1825624"/>
            <a:ext cx="10515600" cy="5032375"/>
          </a:xfrm>
        </p:spPr>
        <p:txBody>
          <a:bodyPr>
            <a:normAutofit lnSpcReduction="10000"/>
          </a:bodyPr>
          <a:lstStyle/>
          <a:p>
            <a:r>
              <a:rPr lang="en-US" dirty="0" smtClean="0"/>
              <a:t>Start with four “theories of conversion”: </a:t>
            </a:r>
            <a:r>
              <a:rPr lang="en-US" b="1" dirty="0" smtClean="0"/>
              <a:t>What </a:t>
            </a:r>
            <a:r>
              <a:rPr lang="en-US" b="1" dirty="0"/>
              <a:t>are they?</a:t>
            </a:r>
          </a:p>
          <a:p>
            <a:r>
              <a:rPr lang="en-US" dirty="0" smtClean="0"/>
              <a:t>1</a:t>
            </a:r>
            <a:r>
              <a:rPr lang="en-US" dirty="0"/>
              <a:t>. </a:t>
            </a:r>
            <a:r>
              <a:rPr lang="en-US" dirty="0" smtClean="0"/>
              <a:t>Conversion by the SWORD, most common </a:t>
            </a:r>
            <a:endParaRPr lang="en-US" dirty="0"/>
          </a:p>
          <a:p>
            <a:r>
              <a:rPr lang="en-US" b="1" dirty="0"/>
              <a:t>why is this flawed?  </a:t>
            </a:r>
            <a:endParaRPr lang="en-US" dirty="0"/>
          </a:p>
          <a:p>
            <a:r>
              <a:rPr lang="en-US" b="1" dirty="0"/>
              <a:t>What sort of ARGUMENTS and what DATA does he provide to refute </a:t>
            </a:r>
            <a:r>
              <a:rPr lang="en-US" b="1" dirty="0" smtClean="0"/>
              <a:t>this theory? </a:t>
            </a:r>
            <a:endParaRPr lang="en-US" b="1" dirty="0"/>
          </a:p>
          <a:p>
            <a:r>
              <a:rPr lang="en-US" dirty="0" smtClean="0"/>
              <a:t>2</a:t>
            </a:r>
            <a:r>
              <a:rPr lang="en-US" dirty="0"/>
              <a:t>. Religion of patronage, </a:t>
            </a:r>
            <a:r>
              <a:rPr lang="en-US" dirty="0" smtClean="0"/>
              <a:t>OK, but neither accounts for very large numbers, or the geographical spread</a:t>
            </a:r>
            <a:endParaRPr lang="en-US" dirty="0"/>
          </a:p>
          <a:p>
            <a:r>
              <a:rPr lang="en-US" dirty="0" smtClean="0"/>
              <a:t>3</a:t>
            </a:r>
            <a:r>
              <a:rPr lang="en-US" dirty="0"/>
              <a:t>. Religion of Social </a:t>
            </a:r>
            <a:r>
              <a:rPr lang="en-US" dirty="0" smtClean="0"/>
              <a:t>Liberation</a:t>
            </a:r>
          </a:p>
          <a:p>
            <a:r>
              <a:rPr lang="en-US" b="1" dirty="0" smtClean="0"/>
              <a:t>Why </a:t>
            </a:r>
            <a:r>
              <a:rPr lang="en-US" b="1" dirty="0"/>
              <a:t>is THAT flawed</a:t>
            </a:r>
            <a:r>
              <a:rPr lang="en-US" b="1" dirty="0" smtClean="0"/>
              <a:t>?</a:t>
            </a:r>
            <a:r>
              <a:rPr lang="en-US" dirty="0"/>
              <a:t> </a:t>
            </a:r>
            <a:r>
              <a:rPr lang="en-US" dirty="0" smtClean="0"/>
              <a:t>That people converted </a:t>
            </a:r>
            <a:r>
              <a:rPr lang="en-US" dirty="0"/>
              <a:t>to the ideals of the </a:t>
            </a:r>
          </a:p>
          <a:p>
            <a:pPr marL="0" indent="0">
              <a:buNone/>
            </a:pPr>
            <a:r>
              <a:rPr lang="en-US" dirty="0"/>
              <a:t>Enlightenment and the French Revolution before they converted to Islam! </a:t>
            </a:r>
          </a:p>
          <a:p>
            <a:endParaRPr lang="en-US" dirty="0"/>
          </a:p>
        </p:txBody>
      </p:sp>
    </p:spTree>
    <p:extLst>
      <p:ext uri="{BB962C8B-B14F-4D97-AF65-F5344CB8AC3E}">
        <p14:creationId xmlns:p14="http://schemas.microsoft.com/office/powerpoint/2010/main" val="346455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Eaton’s own argument 1</a:t>
            </a:r>
            <a:endParaRPr lang="en-US" dirty="0"/>
          </a:p>
        </p:txBody>
      </p:sp>
      <p:sp>
        <p:nvSpPr>
          <p:cNvPr id="3" name="Content Placeholder 2"/>
          <p:cNvSpPr>
            <a:spLocks noGrp="1"/>
          </p:cNvSpPr>
          <p:nvPr>
            <p:ph idx="1"/>
          </p:nvPr>
        </p:nvSpPr>
        <p:spPr>
          <a:xfrm>
            <a:off x="838200" y="1825624"/>
            <a:ext cx="11179629" cy="5032375"/>
          </a:xfrm>
        </p:spPr>
        <p:txBody>
          <a:bodyPr>
            <a:normAutofit lnSpcReduction="10000"/>
          </a:bodyPr>
          <a:lstStyle/>
          <a:p>
            <a:r>
              <a:rPr lang="en-US" dirty="0" smtClean="0"/>
              <a:t>Central to his argument is that before we try to understand WHY people converted, we </a:t>
            </a:r>
            <a:r>
              <a:rPr lang="en-US" dirty="0"/>
              <a:t>need to understand </a:t>
            </a:r>
            <a:r>
              <a:rPr lang="en-US" dirty="0" smtClean="0"/>
              <a:t>WHO converted</a:t>
            </a:r>
          </a:p>
          <a:p>
            <a:r>
              <a:rPr lang="en-US" dirty="0" smtClean="0"/>
              <a:t>Converts from the </a:t>
            </a:r>
            <a:r>
              <a:rPr lang="en-US" dirty="0"/>
              <a:t>FRONTIERS of </a:t>
            </a:r>
            <a:r>
              <a:rPr lang="en-US" dirty="0" smtClean="0"/>
              <a:t>Indian society (East and West) who  </a:t>
            </a:r>
            <a:r>
              <a:rPr lang="en-US" dirty="0"/>
              <a:t>were </a:t>
            </a:r>
            <a:r>
              <a:rPr lang="en-US" b="1" dirty="0"/>
              <a:t>not already </a:t>
            </a:r>
            <a:r>
              <a:rPr lang="en-US" b="1" dirty="0" smtClean="0"/>
              <a:t>affiliated </a:t>
            </a:r>
            <a:r>
              <a:rPr lang="en-US" b="1" dirty="0"/>
              <a:t>to </a:t>
            </a:r>
            <a:r>
              <a:rPr lang="en-US" b="1" dirty="0" smtClean="0"/>
              <a:t>any major religious system</a:t>
            </a:r>
            <a:r>
              <a:rPr lang="en-US" dirty="0"/>
              <a:t>, </a:t>
            </a:r>
            <a:r>
              <a:rPr lang="en-US" i="1" dirty="0"/>
              <a:t>nor </a:t>
            </a:r>
            <a:r>
              <a:rPr lang="en-US" i="1" dirty="0" smtClean="0"/>
              <a:t>integrated into agricultural practices</a:t>
            </a:r>
          </a:p>
          <a:p>
            <a:r>
              <a:rPr lang="en-US" dirty="0" smtClean="0"/>
              <a:t>If you think back to </a:t>
            </a:r>
            <a:r>
              <a:rPr lang="en-US" dirty="0" smtClean="0">
                <a:hlinkClick r:id="rId2"/>
              </a:rPr>
              <a:t>Gupta era </a:t>
            </a:r>
            <a:r>
              <a:rPr lang="en-US" dirty="0" smtClean="0"/>
              <a:t>or even earlier, settled agriculture and incorporation into </a:t>
            </a:r>
            <a:r>
              <a:rPr lang="en-US" dirty="0"/>
              <a:t>Hindu </a:t>
            </a:r>
            <a:r>
              <a:rPr lang="en-US" dirty="0" smtClean="0"/>
              <a:t>beliefs (and into </a:t>
            </a:r>
            <a:r>
              <a:rPr lang="en-US" dirty="0"/>
              <a:t>the </a:t>
            </a:r>
            <a:r>
              <a:rPr lang="en-US" dirty="0" err="1"/>
              <a:t>varna-jati</a:t>
            </a:r>
            <a:r>
              <a:rPr lang="en-US" dirty="0"/>
              <a:t> </a:t>
            </a:r>
            <a:r>
              <a:rPr lang="en-US" dirty="0" smtClean="0"/>
              <a:t>system) </a:t>
            </a:r>
            <a:r>
              <a:rPr lang="en-US" dirty="0"/>
              <a:t>were </a:t>
            </a:r>
            <a:r>
              <a:rPr lang="en-US" dirty="0" smtClean="0"/>
              <a:t>simultaneous processes</a:t>
            </a:r>
          </a:p>
          <a:p>
            <a:r>
              <a:rPr lang="en-US" dirty="0"/>
              <a:t>The reason why Muslim populations in the subcontinent had the peculiar concentrations (that allowed for </a:t>
            </a:r>
            <a:r>
              <a:rPr lang="en-US" dirty="0" smtClean="0"/>
              <a:t>a [much-later] </a:t>
            </a:r>
            <a:r>
              <a:rPr lang="en-US" dirty="0"/>
              <a:t>physical partition into two nation-states) was because </a:t>
            </a:r>
            <a:r>
              <a:rPr lang="en-US" dirty="0" smtClean="0"/>
              <a:t>areas on the frontiers – east and west -- </a:t>
            </a:r>
            <a:r>
              <a:rPr lang="en-US" dirty="0"/>
              <a:t>had large groups </a:t>
            </a:r>
            <a:r>
              <a:rPr lang="en-US" dirty="0" smtClean="0"/>
              <a:t>who </a:t>
            </a:r>
            <a:r>
              <a:rPr lang="en-US" dirty="0"/>
              <a:t>had </a:t>
            </a:r>
            <a:r>
              <a:rPr lang="en-US" b="1" dirty="0"/>
              <a:t>not been incorporated into existing major religious systems</a:t>
            </a:r>
          </a:p>
          <a:p>
            <a:pPr marL="0" indent="0">
              <a:buNone/>
            </a:pPr>
            <a:endParaRPr lang="en-US" dirty="0"/>
          </a:p>
          <a:p>
            <a:endParaRPr lang="en-US" dirty="0"/>
          </a:p>
        </p:txBody>
      </p:sp>
    </p:spTree>
    <p:extLst>
      <p:ext uri="{BB962C8B-B14F-4D97-AF65-F5344CB8AC3E}">
        <p14:creationId xmlns:p14="http://schemas.microsoft.com/office/powerpoint/2010/main" val="274799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by the Plough 1</a:t>
            </a:r>
            <a:endParaRPr lang="en-US" dirty="0"/>
          </a:p>
        </p:txBody>
      </p:sp>
      <p:sp>
        <p:nvSpPr>
          <p:cNvPr id="5" name="Content Placeholder 4"/>
          <p:cNvSpPr>
            <a:spLocks noGrp="1"/>
          </p:cNvSpPr>
          <p:nvPr>
            <p:ph sz="half" idx="1"/>
          </p:nvPr>
        </p:nvSpPr>
        <p:spPr>
          <a:xfrm>
            <a:off x="274321" y="1515291"/>
            <a:ext cx="5745480" cy="5473338"/>
          </a:xfrm>
        </p:spPr>
        <p:txBody>
          <a:bodyPr>
            <a:normAutofit lnSpcReduction="10000"/>
          </a:bodyPr>
          <a:lstStyle/>
          <a:p>
            <a:r>
              <a:rPr lang="en-US" dirty="0"/>
              <a:t>In the </a:t>
            </a:r>
            <a:r>
              <a:rPr lang="en-US" dirty="0" smtClean="0"/>
              <a:t>west, JATS</a:t>
            </a:r>
            <a:r>
              <a:rPr lang="en-US" dirty="0"/>
              <a:t>, who </a:t>
            </a:r>
            <a:r>
              <a:rPr lang="en-US" dirty="0" smtClean="0"/>
              <a:t>are today </a:t>
            </a:r>
            <a:r>
              <a:rPr lang="en-US" dirty="0" smtClean="0">
                <a:hlinkClick r:id="rId2"/>
              </a:rPr>
              <a:t>an agricultural community</a:t>
            </a:r>
            <a:r>
              <a:rPr lang="en-US" dirty="0" smtClean="0"/>
              <a:t>, but were originally nomadic </a:t>
            </a:r>
            <a:r>
              <a:rPr lang="en-US" dirty="0"/>
              <a:t>cattle </a:t>
            </a:r>
            <a:r>
              <a:rPr lang="en-US" dirty="0" smtClean="0"/>
              <a:t>herders</a:t>
            </a:r>
          </a:p>
          <a:p>
            <a:r>
              <a:rPr lang="en-US" dirty="0" smtClean="0"/>
              <a:t>16</a:t>
            </a:r>
            <a:r>
              <a:rPr lang="en-US" baseline="30000" dirty="0" smtClean="0"/>
              <a:t>th</a:t>
            </a:r>
            <a:r>
              <a:rPr lang="en-US" dirty="0" smtClean="0"/>
              <a:t> century begin process of </a:t>
            </a:r>
            <a:r>
              <a:rPr lang="en-US" dirty="0" err="1" smtClean="0"/>
              <a:t>sedentarization</a:t>
            </a:r>
            <a:r>
              <a:rPr lang="en-US" dirty="0" smtClean="0"/>
              <a:t> </a:t>
            </a:r>
            <a:r>
              <a:rPr lang="en-US" dirty="0" err="1" smtClean="0"/>
              <a:t>Jats</a:t>
            </a:r>
            <a:r>
              <a:rPr lang="en-US" dirty="0" smtClean="0"/>
              <a:t>, who became agriculturalists</a:t>
            </a:r>
          </a:p>
          <a:p>
            <a:r>
              <a:rPr lang="en-US" dirty="0" smtClean="0"/>
              <a:t>SUFI saints (Muslim mystics) given land grants in the frontiers WESTERN PUNJAB by Mughals in 16</a:t>
            </a:r>
            <a:r>
              <a:rPr lang="en-US" baseline="30000" dirty="0" smtClean="0"/>
              <a:t>th</a:t>
            </a:r>
            <a:r>
              <a:rPr lang="en-US" dirty="0" smtClean="0"/>
              <a:t> C (as Gupta kings had to Brahmins in their time)</a:t>
            </a:r>
          </a:p>
          <a:p>
            <a:r>
              <a:rPr lang="en-US" dirty="0" smtClean="0"/>
              <a:t>Sufi shrines incorporate </a:t>
            </a:r>
            <a:r>
              <a:rPr lang="en-US" dirty="0" err="1" smtClean="0"/>
              <a:t>Jats</a:t>
            </a:r>
            <a:r>
              <a:rPr lang="en-US" dirty="0" smtClean="0"/>
              <a:t> </a:t>
            </a:r>
            <a:r>
              <a:rPr lang="en-US" dirty="0"/>
              <a:t>into a new </a:t>
            </a:r>
            <a:r>
              <a:rPr lang="en-US" dirty="0" smtClean="0"/>
              <a:t>economic order, and along with it, a cultural practice -- Islam</a:t>
            </a:r>
            <a:endParaRPr lang="en-US" dirty="0"/>
          </a:p>
        </p:txBody>
      </p:sp>
      <p:pic>
        <p:nvPicPr>
          <p:cNvPr id="8" name="Content Placeholder 7"/>
          <p:cNvPicPr>
            <a:picLocks noGrp="1" noChangeAspect="1"/>
          </p:cNvPicPr>
          <p:nvPr>
            <p:ph sz="half" idx="2"/>
          </p:nvPr>
        </p:nvPicPr>
        <p:blipFill>
          <a:blip r:embed="rId3"/>
          <a:stretch>
            <a:fillRect/>
          </a:stretch>
        </p:blipFill>
        <p:spPr>
          <a:xfrm>
            <a:off x="6319187" y="2168434"/>
            <a:ext cx="5747658" cy="4310743"/>
          </a:xfrm>
          <a:prstGeom prst="rect">
            <a:avLst/>
          </a:prstGeom>
        </p:spPr>
      </p:pic>
    </p:spTree>
    <p:extLst>
      <p:ext uri="{BB962C8B-B14F-4D97-AF65-F5344CB8AC3E}">
        <p14:creationId xmlns:p14="http://schemas.microsoft.com/office/powerpoint/2010/main" val="226955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by Plough 2</a:t>
            </a:r>
            <a:endParaRPr lang="en-US" dirty="0"/>
          </a:p>
        </p:txBody>
      </p:sp>
      <p:sp>
        <p:nvSpPr>
          <p:cNvPr id="3" name="Content Placeholder 2"/>
          <p:cNvSpPr>
            <a:spLocks noGrp="1"/>
          </p:cNvSpPr>
          <p:nvPr>
            <p:ph sz="half" idx="1"/>
          </p:nvPr>
        </p:nvSpPr>
        <p:spPr>
          <a:xfrm>
            <a:off x="332509" y="1825624"/>
            <a:ext cx="5687291" cy="5032375"/>
          </a:xfrm>
        </p:spPr>
        <p:txBody>
          <a:bodyPr/>
          <a:lstStyle/>
          <a:p>
            <a:r>
              <a:rPr lang="en-US" dirty="0" smtClean="0"/>
              <a:t>In the east, EASTERN Bengal has most Muslims</a:t>
            </a:r>
          </a:p>
          <a:p>
            <a:r>
              <a:rPr lang="en-US" dirty="0" smtClean="0"/>
              <a:t>Shift in river </a:t>
            </a:r>
            <a:r>
              <a:rPr lang="en-US" dirty="0"/>
              <a:t>Ganges </a:t>
            </a:r>
            <a:r>
              <a:rPr lang="en-US" dirty="0" smtClean="0"/>
              <a:t>eastward in the 16</a:t>
            </a:r>
            <a:r>
              <a:rPr lang="en-US" baseline="30000" dirty="0" smtClean="0"/>
              <a:t>th</a:t>
            </a:r>
            <a:r>
              <a:rPr lang="en-US" dirty="0" smtClean="0"/>
              <a:t>C opens up arable land </a:t>
            </a:r>
            <a:endParaRPr lang="en-US" dirty="0"/>
          </a:p>
          <a:p>
            <a:r>
              <a:rPr lang="en-US" dirty="0" smtClean="0"/>
              <a:t>Here </a:t>
            </a:r>
            <a:r>
              <a:rPr lang="en-US" dirty="0"/>
              <a:t>again Muslim intermediaries (</a:t>
            </a:r>
            <a:r>
              <a:rPr lang="en-US" dirty="0" err="1"/>
              <a:t>Pirs</a:t>
            </a:r>
            <a:r>
              <a:rPr lang="en-US" dirty="0"/>
              <a:t>) introduce </a:t>
            </a:r>
            <a:r>
              <a:rPr lang="en-US" dirty="0" smtClean="0"/>
              <a:t>rice cultivation to </a:t>
            </a:r>
            <a:r>
              <a:rPr lang="en-US" dirty="0"/>
              <a:t>former forest-dwelling non-agrarian </a:t>
            </a:r>
            <a:r>
              <a:rPr lang="en-US" dirty="0" smtClean="0"/>
              <a:t>communities</a:t>
            </a:r>
          </a:p>
          <a:p>
            <a:r>
              <a:rPr lang="en-US" dirty="0" smtClean="0"/>
              <a:t>So important that even today “being </a:t>
            </a:r>
            <a:r>
              <a:rPr lang="en-US" dirty="0"/>
              <a:t>a good Muslim is closely associated with being a good </a:t>
            </a:r>
            <a:r>
              <a:rPr lang="en-US" dirty="0" smtClean="0"/>
              <a:t>farmer”</a:t>
            </a:r>
          </a:p>
          <a:p>
            <a:endParaRPr lang="en-US" dirty="0"/>
          </a:p>
          <a:p>
            <a:endParaRPr lang="en-US" dirty="0"/>
          </a:p>
        </p:txBody>
      </p:sp>
      <p:pic>
        <p:nvPicPr>
          <p:cNvPr id="5" name="Content Placeholder 4"/>
          <p:cNvPicPr>
            <a:picLocks noGrp="1" noChangeAspect="1"/>
          </p:cNvPicPr>
          <p:nvPr>
            <p:ph sz="half" idx="2"/>
          </p:nvPr>
        </p:nvPicPr>
        <p:blipFill>
          <a:blip r:embed="rId2"/>
          <a:stretch>
            <a:fillRect/>
          </a:stretch>
        </p:blipFill>
        <p:spPr>
          <a:xfrm>
            <a:off x="6301046" y="2255280"/>
            <a:ext cx="5857079" cy="4153833"/>
          </a:xfrm>
          <a:prstGeom prst="rect">
            <a:avLst/>
          </a:prstGeom>
        </p:spPr>
      </p:pic>
    </p:spTree>
    <p:extLst>
      <p:ext uri="{BB962C8B-B14F-4D97-AF65-F5344CB8AC3E}">
        <p14:creationId xmlns:p14="http://schemas.microsoft.com/office/powerpoint/2010/main" val="436234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1115</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Hindus and Muslims 1000-1500 CE</vt:lpstr>
      <vt:lpstr>Start with more recent history! </vt:lpstr>
      <vt:lpstr>But who are Hindus?</vt:lpstr>
      <vt:lpstr>A “Hindu” India?</vt:lpstr>
      <vt:lpstr>Cultural Developments in the Sultanate Era</vt:lpstr>
      <vt:lpstr>How does one explain conversion to Islam?</vt:lpstr>
      <vt:lpstr>Eaton’s own argument 1</vt:lpstr>
      <vt:lpstr>Conversion by the Plough 1</vt:lpstr>
      <vt:lpstr>Conversion by Plough 2</vt:lpstr>
      <vt:lpstr>What was conversion?</vt:lpstr>
      <vt:lpstr>Eaton: Two concentrations of Muslim populations in East and West</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Hindus and Muslims 1000-1500 CE</dc:title>
  <dc:creator>Sanjay Joshi</dc:creator>
  <cp:lastModifiedBy>Sanjay Joshi</cp:lastModifiedBy>
  <cp:revision>25</cp:revision>
  <dcterms:created xsi:type="dcterms:W3CDTF">2018-11-04T00:06:48Z</dcterms:created>
  <dcterms:modified xsi:type="dcterms:W3CDTF">2022-11-29T16:12:41Z</dcterms:modified>
</cp:coreProperties>
</file>