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4" r:id="rId7"/>
    <p:sldId id="263" r:id="rId8"/>
    <p:sldId id="260"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2933C-6750-4DB7-8398-4877EA9843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A5D960-EFD7-4E5D-B433-E2F07D04A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B3257D-DEA4-48F5-8287-0B3E31CD9970}"/>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5" name="Footer Placeholder 4">
            <a:extLst>
              <a:ext uri="{FF2B5EF4-FFF2-40B4-BE49-F238E27FC236}">
                <a16:creationId xmlns:a16="http://schemas.microsoft.com/office/drawing/2014/main" id="{B03B57B9-4150-4440-AE9C-BACF8DB39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77CFC0-A4A3-4484-9B60-21E7D2254F50}"/>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4170078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F3FF5-E273-4087-BB76-D14D45EB93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5FE975-EC5A-433D-ABF3-0BE733FD05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48480-083F-4F52-9867-5CDC1737BFA1}"/>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5" name="Footer Placeholder 4">
            <a:extLst>
              <a:ext uri="{FF2B5EF4-FFF2-40B4-BE49-F238E27FC236}">
                <a16:creationId xmlns:a16="http://schemas.microsoft.com/office/drawing/2014/main" id="{2327952D-CBDA-48C2-B740-378674DD3C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9D031-B51F-4811-AF23-46CD4FE668CA}"/>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263003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49F78C-97A6-46CC-A456-51AD57AB69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E2DDF0-9FFA-4836-910B-746A6AAF74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B3B79-DE97-47A9-8AB3-27E49866E918}"/>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5" name="Footer Placeholder 4">
            <a:extLst>
              <a:ext uri="{FF2B5EF4-FFF2-40B4-BE49-F238E27FC236}">
                <a16:creationId xmlns:a16="http://schemas.microsoft.com/office/drawing/2014/main" id="{506BBF07-187E-4F1E-BC6B-FB1EFA10C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CD424-8DB9-4E89-A561-35120A708BCD}"/>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385359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8A155-0D36-4134-86C2-12A798A0D5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A63358-6981-443C-9905-98B7005140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FE628-1BF3-43AE-9F70-08A666F0A2FD}"/>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5" name="Footer Placeholder 4">
            <a:extLst>
              <a:ext uri="{FF2B5EF4-FFF2-40B4-BE49-F238E27FC236}">
                <a16:creationId xmlns:a16="http://schemas.microsoft.com/office/drawing/2014/main" id="{0747E49B-7822-4AAF-B3C5-23BD75F5D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1F3FC-AE54-414E-A165-A5763EA6A559}"/>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219402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8A1A4-31F6-498C-BEE6-168432035B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6948B1-8717-44EB-8C01-16944A5D42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3DDA70-FD8B-4131-8488-DAB198989E99}"/>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5" name="Footer Placeholder 4">
            <a:extLst>
              <a:ext uri="{FF2B5EF4-FFF2-40B4-BE49-F238E27FC236}">
                <a16:creationId xmlns:a16="http://schemas.microsoft.com/office/drawing/2014/main" id="{433E12BB-C382-4F27-BA41-57203CEEF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639DA-6947-4744-80E9-2315D8A89AB2}"/>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29430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F5DC9-E4C2-4E55-BA32-5EA894E9AA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6482F4-F4D3-4B52-B102-0532168E6B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D2C85A-BABA-4BC7-AE4C-AA810782E4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DA722A-91FC-40C5-9400-6E73A0E56AF0}"/>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6" name="Footer Placeholder 5">
            <a:extLst>
              <a:ext uri="{FF2B5EF4-FFF2-40B4-BE49-F238E27FC236}">
                <a16:creationId xmlns:a16="http://schemas.microsoft.com/office/drawing/2014/main" id="{A1DFEDA5-36F6-4FD0-B893-73087BDF7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213075-CB86-4D18-8E3D-FF79E922B706}"/>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92600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DBBC8-D7D8-4F18-98E0-EE50B92DD2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F2F949-AE89-4904-9646-49B8E3E8F1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26D9C5-38BD-4071-AFC5-4B901D2EBF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5397AC-5D9B-498A-A982-10219573EA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ABE64D-590E-4BC7-A115-059AD1EB54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8401C0-5483-4820-88B3-59E52DD7DFFF}"/>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8" name="Footer Placeholder 7">
            <a:extLst>
              <a:ext uri="{FF2B5EF4-FFF2-40B4-BE49-F238E27FC236}">
                <a16:creationId xmlns:a16="http://schemas.microsoft.com/office/drawing/2014/main" id="{4FD7653E-E2B7-49F2-B83E-A6475FA4E4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36E2AA-80A8-4281-98B1-BAFDF115C002}"/>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398320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30E10-5E12-4D02-8B59-DE978A93E6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960B01-7A43-417E-9FB1-27A89DC4D38D}"/>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4" name="Footer Placeholder 3">
            <a:extLst>
              <a:ext uri="{FF2B5EF4-FFF2-40B4-BE49-F238E27FC236}">
                <a16:creationId xmlns:a16="http://schemas.microsoft.com/office/drawing/2014/main" id="{842EB676-BC08-4810-99D2-0D1FC5B15C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798F9A-1824-4222-BDDC-4B9B6C30E670}"/>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75266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6841C-E3E5-49BB-8E6D-00DA327E239A}"/>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3" name="Footer Placeholder 2">
            <a:extLst>
              <a:ext uri="{FF2B5EF4-FFF2-40B4-BE49-F238E27FC236}">
                <a16:creationId xmlns:a16="http://schemas.microsoft.com/office/drawing/2014/main" id="{922F3E29-BF3F-4DC2-A311-95AA70B8DE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57875F-98E6-4E43-8552-EFEABB1D6339}"/>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270087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86D7-098C-4F23-A498-4B2A66A7A7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B1663F-B1EA-4253-9D92-0525645CCB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0D6506-B745-42AF-A6EC-7643C0EA3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E1655E-6193-48E5-9351-8561C1744B10}"/>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6" name="Footer Placeholder 5">
            <a:extLst>
              <a:ext uri="{FF2B5EF4-FFF2-40B4-BE49-F238E27FC236}">
                <a16:creationId xmlns:a16="http://schemas.microsoft.com/office/drawing/2014/main" id="{817BEE07-2682-425A-952A-B1DD28E1C3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583EAA-1388-4CF0-B241-4999B5FB4B0E}"/>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151137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A38F-1BE1-4817-A894-300A5DBD41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907956-C4A7-444D-B3FA-B1B65AC8E2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202262-A78C-405F-A5DD-5625EFFBE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1C3AC5-6F88-4399-A38C-FAC10DB46BB1}"/>
              </a:ext>
            </a:extLst>
          </p:cNvPr>
          <p:cNvSpPr>
            <a:spLocks noGrp="1"/>
          </p:cNvSpPr>
          <p:nvPr>
            <p:ph type="dt" sz="half" idx="10"/>
          </p:nvPr>
        </p:nvSpPr>
        <p:spPr/>
        <p:txBody>
          <a:bodyPr/>
          <a:lstStyle/>
          <a:p>
            <a:fld id="{CE98A9A7-04DF-4DBB-926E-764CF57DDF95}" type="datetimeFigureOut">
              <a:rPr lang="en-US" smtClean="0"/>
              <a:t>4/21/2022</a:t>
            </a:fld>
            <a:endParaRPr lang="en-US"/>
          </a:p>
        </p:txBody>
      </p:sp>
      <p:sp>
        <p:nvSpPr>
          <p:cNvPr id="6" name="Footer Placeholder 5">
            <a:extLst>
              <a:ext uri="{FF2B5EF4-FFF2-40B4-BE49-F238E27FC236}">
                <a16:creationId xmlns:a16="http://schemas.microsoft.com/office/drawing/2014/main" id="{1DEE4CA5-EEEA-4C8A-A279-FD6D7ABAE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F9CB4-2C7C-4300-A9D6-D23E26A694BE}"/>
              </a:ext>
            </a:extLst>
          </p:cNvPr>
          <p:cNvSpPr>
            <a:spLocks noGrp="1"/>
          </p:cNvSpPr>
          <p:nvPr>
            <p:ph type="sldNum" sz="quarter" idx="12"/>
          </p:nvPr>
        </p:nvSpPr>
        <p:spPr/>
        <p:txBody>
          <a:bodyPr/>
          <a:lstStyle/>
          <a:p>
            <a:fld id="{8D89F1FD-51A8-4AB1-A31A-06B2D4EB143F}" type="slidenum">
              <a:rPr lang="en-US" smtClean="0"/>
              <a:t>‹#›</a:t>
            </a:fld>
            <a:endParaRPr lang="en-US"/>
          </a:p>
        </p:txBody>
      </p:sp>
    </p:spTree>
    <p:extLst>
      <p:ext uri="{BB962C8B-B14F-4D97-AF65-F5344CB8AC3E}">
        <p14:creationId xmlns:p14="http://schemas.microsoft.com/office/powerpoint/2010/main" val="184681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F3003E-B683-42FB-8BD5-3268731741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146AE1-E65E-4665-8E74-6F48B6586C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15250-B98C-4E53-B9E4-D28C75AF7B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8A9A7-04DF-4DBB-926E-764CF57DDF95}" type="datetimeFigureOut">
              <a:rPr lang="en-US" smtClean="0"/>
              <a:t>4/21/2022</a:t>
            </a:fld>
            <a:endParaRPr lang="en-US"/>
          </a:p>
        </p:txBody>
      </p:sp>
      <p:sp>
        <p:nvSpPr>
          <p:cNvPr id="5" name="Footer Placeholder 4">
            <a:extLst>
              <a:ext uri="{FF2B5EF4-FFF2-40B4-BE49-F238E27FC236}">
                <a16:creationId xmlns:a16="http://schemas.microsoft.com/office/drawing/2014/main" id="{8D04C622-A563-4936-AD29-99BB10B91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57A2AC-8ADC-4622-93ED-058B6DF210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9F1FD-51A8-4AB1-A31A-06B2D4EB143F}" type="slidenum">
              <a:rPr lang="en-US" smtClean="0"/>
              <a:t>‹#›</a:t>
            </a:fld>
            <a:endParaRPr lang="en-US"/>
          </a:p>
        </p:txBody>
      </p:sp>
    </p:spTree>
    <p:extLst>
      <p:ext uri="{BB962C8B-B14F-4D97-AF65-F5344CB8AC3E}">
        <p14:creationId xmlns:p14="http://schemas.microsoft.com/office/powerpoint/2010/main" val="3877832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facebook.com/watch/?t=0&amp;v=2487761761467047&amp;_rd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croll.in/article/808788/reading-savarkar-how-a-hindutva-icon-justified-the-idea-of-rape-as-a-political-t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croll.in/article/947436/who-is-linking-citizenship-act-to-nrc-here-are-five-times-amit-shah-did-s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search?rlz=1C1CHBF_enUS824US824&amp;sxsrf=ALeKk02rmsFCMhPMwljSMe5CVBzsaupz0Q:1618474716356&amp;source=univ&amp;tbm=isch&amp;q=shaheen+bagh+protest&amp;sa=X&amp;ved=2ahUKEwiogq-U6P_vAhWBsp4KHdUuDyIQiR56BAgsEAI&amp;biw=1536&amp;bih=666" TargetMode="External"/><Relationship Id="rId2" Type="http://schemas.openxmlformats.org/officeDocument/2006/relationships/hyperlink" Target="https://www.opendemocracy.net/en/openindia/india-populist-nationalism-popular-constitutionalis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4B046-5708-43FB-9C6A-5EAFAD07CC8E}"/>
              </a:ext>
            </a:extLst>
          </p:cNvPr>
          <p:cNvSpPr>
            <a:spLocks noGrp="1"/>
          </p:cNvSpPr>
          <p:nvPr>
            <p:ph type="ctrTitle"/>
          </p:nvPr>
        </p:nvSpPr>
        <p:spPr>
          <a:xfrm>
            <a:off x="1376039" y="3808520"/>
            <a:ext cx="9291961" cy="1669002"/>
          </a:xfrm>
        </p:spPr>
        <p:txBody>
          <a:bodyPr>
            <a:normAutofit/>
          </a:bodyPr>
          <a:lstStyle/>
          <a:p>
            <a:r>
              <a:rPr lang="en-US" sz="7200" b="1" dirty="0"/>
              <a:t>Hindutva and Women</a:t>
            </a:r>
          </a:p>
        </p:txBody>
      </p:sp>
    </p:spTree>
    <p:extLst>
      <p:ext uri="{BB962C8B-B14F-4D97-AF65-F5344CB8AC3E}">
        <p14:creationId xmlns:p14="http://schemas.microsoft.com/office/powerpoint/2010/main" val="3338082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1E33-BD21-46B2-81A2-4DEA05B74E32}"/>
              </a:ext>
            </a:extLst>
          </p:cNvPr>
          <p:cNvSpPr>
            <a:spLocks noGrp="1"/>
          </p:cNvSpPr>
          <p:nvPr>
            <p:ph type="title"/>
          </p:nvPr>
        </p:nvSpPr>
        <p:spPr/>
        <p:txBody>
          <a:bodyPr/>
          <a:lstStyle/>
          <a:p>
            <a:r>
              <a:rPr lang="en-US" dirty="0" smtClean="0">
                <a:hlinkClick r:id="rId2"/>
              </a:rPr>
              <a:t>Preamble</a:t>
            </a:r>
            <a:r>
              <a:rPr lang="en-US" dirty="0" smtClean="0"/>
              <a:t> to the Indian Constitution</a:t>
            </a:r>
            <a:endParaRPr lang="en-US" dirty="0"/>
          </a:p>
        </p:txBody>
      </p:sp>
      <p:sp>
        <p:nvSpPr>
          <p:cNvPr id="3" name="Content Placeholder 2">
            <a:extLst>
              <a:ext uri="{FF2B5EF4-FFF2-40B4-BE49-F238E27FC236}">
                <a16:creationId xmlns:a16="http://schemas.microsoft.com/office/drawing/2014/main" id="{6F00EA91-E09C-4C6D-91FE-754C77EBCA16}"/>
              </a:ext>
            </a:extLst>
          </p:cNvPr>
          <p:cNvSpPr>
            <a:spLocks noGrp="1"/>
          </p:cNvSpPr>
          <p:nvPr>
            <p:ph idx="1"/>
          </p:nvPr>
        </p:nvSpPr>
        <p:spPr>
          <a:xfrm>
            <a:off x="266330" y="1825624"/>
            <a:ext cx="11087470" cy="5032375"/>
          </a:xfrm>
        </p:spPr>
        <p:txBody>
          <a:bodyPr>
            <a:normAutofit/>
          </a:bodyPr>
          <a:lstStyle/>
          <a:p>
            <a:r>
              <a:rPr lang="en-US" b="1" dirty="0"/>
              <a:t>WE, THE PEOPLE OF INDIA</a:t>
            </a:r>
            <a:r>
              <a:rPr lang="en-US" dirty="0"/>
              <a:t>, having solemnly resolved to constitute India into a </a:t>
            </a:r>
            <a:r>
              <a:rPr lang="en-US" b="1" dirty="0"/>
              <a:t>SOVEREIGN SOCIALIST SECULAR DEMOCRATIC REPUBLIC</a:t>
            </a:r>
            <a:r>
              <a:rPr lang="en-US" dirty="0"/>
              <a:t> and to secure to all its citizens: </a:t>
            </a:r>
          </a:p>
          <a:p>
            <a:r>
              <a:rPr lang="en-US" b="1" dirty="0"/>
              <a:t>JUSTICE</a:t>
            </a:r>
            <a:r>
              <a:rPr lang="en-US" dirty="0"/>
              <a:t>, social, economic and political; </a:t>
            </a:r>
          </a:p>
          <a:p>
            <a:r>
              <a:rPr lang="en-US" b="1" dirty="0"/>
              <a:t>LIBERTY</a:t>
            </a:r>
            <a:r>
              <a:rPr lang="en-US" dirty="0"/>
              <a:t> of thought, expression, belief, faith and worship; </a:t>
            </a:r>
          </a:p>
          <a:p>
            <a:r>
              <a:rPr lang="en-US" b="1" dirty="0"/>
              <a:t>EQUALITY</a:t>
            </a:r>
            <a:r>
              <a:rPr lang="en-US" dirty="0"/>
              <a:t> of status and of opportunity; and to promote among them all </a:t>
            </a:r>
          </a:p>
          <a:p>
            <a:r>
              <a:rPr lang="en-US" b="1" dirty="0"/>
              <a:t>FRATERNITY</a:t>
            </a:r>
            <a:r>
              <a:rPr lang="en-US" dirty="0"/>
              <a:t> assuring the dignity of the individual and the unity and integrity of the Nation; </a:t>
            </a:r>
          </a:p>
          <a:p>
            <a:r>
              <a:rPr lang="en-US" dirty="0"/>
              <a:t>IN OUR CONSTITUENT ASSEMBLY this twenty-sixth day of November, 1949, do HEREBY ADOPT, ENACT AND GIVE TO OURSELVES THIS CONSTITUTION.</a:t>
            </a:r>
          </a:p>
          <a:p>
            <a:endParaRPr lang="en-US" dirty="0"/>
          </a:p>
        </p:txBody>
      </p:sp>
    </p:spTree>
    <p:extLst>
      <p:ext uri="{BB962C8B-B14F-4D97-AF65-F5344CB8AC3E}">
        <p14:creationId xmlns:p14="http://schemas.microsoft.com/office/powerpoint/2010/main" val="1486202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71749-3E81-40EA-93E6-803693473B3E}"/>
              </a:ext>
            </a:extLst>
          </p:cNvPr>
          <p:cNvSpPr>
            <a:spLocks noGrp="1"/>
          </p:cNvSpPr>
          <p:nvPr>
            <p:ph type="title"/>
          </p:nvPr>
        </p:nvSpPr>
        <p:spPr/>
        <p:txBody>
          <a:bodyPr/>
          <a:lstStyle/>
          <a:p>
            <a:r>
              <a:rPr lang="en-US" dirty="0"/>
              <a:t>Central Questions</a:t>
            </a:r>
          </a:p>
        </p:txBody>
      </p:sp>
      <p:sp>
        <p:nvSpPr>
          <p:cNvPr id="3" name="Content Placeholder 2">
            <a:extLst>
              <a:ext uri="{FF2B5EF4-FFF2-40B4-BE49-F238E27FC236}">
                <a16:creationId xmlns:a16="http://schemas.microsoft.com/office/drawing/2014/main" id="{BD2F1497-B5B4-412F-BA69-5DD809BAC642}"/>
              </a:ext>
            </a:extLst>
          </p:cNvPr>
          <p:cNvSpPr>
            <a:spLocks noGrp="1"/>
          </p:cNvSpPr>
          <p:nvPr>
            <p:ph idx="1"/>
          </p:nvPr>
        </p:nvSpPr>
        <p:spPr>
          <a:xfrm>
            <a:off x="0" y="1455938"/>
            <a:ext cx="11887200" cy="5477522"/>
          </a:xfrm>
        </p:spPr>
        <p:txBody>
          <a:bodyPr>
            <a:normAutofit fontScale="92500" lnSpcReduction="10000"/>
          </a:bodyPr>
          <a:lstStyle/>
          <a:p>
            <a:r>
              <a:rPr lang="en-US" sz="3600" dirty="0"/>
              <a:t>Does Hindutva oppress or empower women?</a:t>
            </a:r>
          </a:p>
          <a:p>
            <a:pPr lvl="1"/>
            <a:r>
              <a:rPr lang="en-US" sz="3200" dirty="0"/>
              <a:t>In what ways does it oppress?</a:t>
            </a:r>
          </a:p>
          <a:p>
            <a:pPr lvl="2"/>
            <a:r>
              <a:rPr lang="en-US" sz="2800" dirty="0"/>
              <a:t>Love Jihad laws</a:t>
            </a:r>
          </a:p>
          <a:p>
            <a:pPr lvl="2"/>
            <a:r>
              <a:rPr lang="en-US" sz="2800" dirty="0"/>
              <a:t>Attacks on independent women seen in film by those called the “Hindu </a:t>
            </a:r>
            <a:r>
              <a:rPr lang="en-US" sz="2800" dirty="0" err="1"/>
              <a:t>Taleban</a:t>
            </a:r>
            <a:r>
              <a:rPr lang="en-US" sz="2800" dirty="0"/>
              <a:t>”</a:t>
            </a:r>
          </a:p>
          <a:p>
            <a:pPr lvl="2"/>
            <a:r>
              <a:rPr lang="en-US" sz="2800" dirty="0"/>
              <a:t>Some messages at the Durga Vahini Camp in the film</a:t>
            </a:r>
          </a:p>
          <a:p>
            <a:pPr lvl="2"/>
            <a:r>
              <a:rPr lang="en-US" sz="2800" dirty="0"/>
              <a:t>As part of oppression/marginalization of Muslims overall, see Rai photo essay</a:t>
            </a:r>
          </a:p>
          <a:p>
            <a:pPr lvl="2"/>
            <a:r>
              <a:rPr lang="en-US" sz="2800" dirty="0"/>
              <a:t>Rape as form of assertion of Hindutva (</a:t>
            </a:r>
            <a:r>
              <a:rPr lang="en-US" sz="2800" dirty="0">
                <a:hlinkClick r:id="rId2"/>
              </a:rPr>
              <a:t>Ashraf</a:t>
            </a:r>
            <a:r>
              <a:rPr lang="en-US" sz="2800" dirty="0"/>
              <a:t>, Jan 25-27 reading; Sahgal:33)</a:t>
            </a:r>
          </a:p>
          <a:p>
            <a:pPr lvl="1"/>
            <a:r>
              <a:rPr lang="en-US" sz="3200" dirty="0"/>
              <a:t>Whom does it empower and how?</a:t>
            </a:r>
          </a:p>
          <a:p>
            <a:pPr lvl="2"/>
            <a:r>
              <a:rPr lang="en-US" sz="2800" dirty="0"/>
              <a:t>Prachi from the film:  Makes her feel strong, capable, independent</a:t>
            </a:r>
          </a:p>
          <a:p>
            <a:pPr lvl="2"/>
            <a:r>
              <a:rPr lang="en-US" sz="2800" dirty="0"/>
              <a:t>Little girls attending camp: specially when they are marching in public</a:t>
            </a:r>
          </a:p>
          <a:p>
            <a:r>
              <a:rPr lang="en-US" sz="3600" dirty="0"/>
              <a:t>Can women fight, even defeat, Hindutva?</a:t>
            </a:r>
          </a:p>
          <a:p>
            <a:pPr lvl="1"/>
            <a:r>
              <a:rPr lang="en-US" sz="3200" dirty="0"/>
              <a:t>Resistance by women of </a:t>
            </a:r>
            <a:r>
              <a:rPr lang="en-US" sz="3200" dirty="0" err="1"/>
              <a:t>Shaheen</a:t>
            </a:r>
            <a:r>
              <a:rPr lang="en-US" sz="3200" dirty="0"/>
              <a:t> Bagh (Rai </a:t>
            </a:r>
            <a:r>
              <a:rPr lang="en-US" sz="3200" dirty="0" err="1"/>
              <a:t>PhotoEssay</a:t>
            </a:r>
            <a:r>
              <a:rPr lang="en-US" sz="3200" dirty="0"/>
              <a:t>)</a:t>
            </a:r>
          </a:p>
          <a:p>
            <a:endParaRPr lang="en-US" dirty="0"/>
          </a:p>
        </p:txBody>
      </p:sp>
    </p:spTree>
    <p:extLst>
      <p:ext uri="{BB962C8B-B14F-4D97-AF65-F5344CB8AC3E}">
        <p14:creationId xmlns:p14="http://schemas.microsoft.com/office/powerpoint/2010/main" val="335310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F9B9F-AB6F-4A38-BFB0-68A86649255D}"/>
              </a:ext>
            </a:extLst>
          </p:cNvPr>
          <p:cNvSpPr>
            <a:spLocks noGrp="1"/>
          </p:cNvSpPr>
          <p:nvPr>
            <p:ph type="title"/>
          </p:nvPr>
        </p:nvSpPr>
        <p:spPr/>
        <p:txBody>
          <a:bodyPr/>
          <a:lstStyle/>
          <a:p>
            <a:r>
              <a:rPr lang="en-US" dirty="0"/>
              <a:t>World Before Her</a:t>
            </a:r>
          </a:p>
        </p:txBody>
      </p:sp>
      <p:sp>
        <p:nvSpPr>
          <p:cNvPr id="3" name="Content Placeholder 2">
            <a:extLst>
              <a:ext uri="{FF2B5EF4-FFF2-40B4-BE49-F238E27FC236}">
                <a16:creationId xmlns:a16="http://schemas.microsoft.com/office/drawing/2014/main" id="{71EF6B83-2A59-49DB-B6A6-0F6F9584C7A7}"/>
              </a:ext>
            </a:extLst>
          </p:cNvPr>
          <p:cNvSpPr>
            <a:spLocks noGrp="1"/>
          </p:cNvSpPr>
          <p:nvPr>
            <p:ph idx="1"/>
          </p:nvPr>
        </p:nvSpPr>
        <p:spPr>
          <a:xfrm>
            <a:off x="0" y="1340528"/>
            <a:ext cx="12192000" cy="5424256"/>
          </a:xfrm>
        </p:spPr>
        <p:txBody>
          <a:bodyPr/>
          <a:lstStyle/>
          <a:p>
            <a:r>
              <a:rPr lang="en-US" sz="2800" b="0" i="0" u="none" strike="noStrike" baseline="0" dirty="0"/>
              <a:t>Two parallel stories.  Beauty pageant, Miss India 2011, and Durga Vahini (DV) camp run by the VHP an affiliate of the RSS</a:t>
            </a:r>
          </a:p>
          <a:p>
            <a:r>
              <a:rPr lang="en-US" dirty="0"/>
              <a:t>Juxtaposition of the two seeks to explore the choices and limitations available to women in contemporary India</a:t>
            </a:r>
          </a:p>
          <a:p>
            <a:r>
              <a:rPr lang="en-US" sz="2800" b="0" i="0" u="none" strike="noStrike" baseline="0" dirty="0"/>
              <a:t>Our focus </a:t>
            </a:r>
            <a:r>
              <a:rPr lang="en-US" dirty="0"/>
              <a:t>more on the DV camp and protagonist, Prachi</a:t>
            </a:r>
          </a:p>
          <a:p>
            <a:pPr lvl="1"/>
            <a:r>
              <a:rPr lang="en-US" b="0" i="0" u="none" strike="noStrike" baseline="0" dirty="0"/>
              <a:t>Why is Prachi attracted to the movement?</a:t>
            </a:r>
          </a:p>
          <a:p>
            <a:pPr lvl="1"/>
            <a:r>
              <a:rPr lang="en-US" dirty="0"/>
              <a:t>What does it do for her?</a:t>
            </a:r>
          </a:p>
          <a:p>
            <a:pPr lvl="1"/>
            <a:r>
              <a:rPr lang="en-US" dirty="0"/>
              <a:t>What is the NATURE of the empowerment that the DV-VHP offers her?</a:t>
            </a:r>
          </a:p>
          <a:p>
            <a:pPr lvl="1"/>
            <a:r>
              <a:rPr lang="en-US" b="0" i="0" u="none" strike="noStrike" baseline="0" dirty="0"/>
              <a:t>Is she accepting of the traditional gender roles the organization ascribes for women?</a:t>
            </a:r>
          </a:p>
          <a:p>
            <a:pPr lvl="1"/>
            <a:r>
              <a:rPr lang="en-US" dirty="0"/>
              <a:t>Does she accept her family’s expectations with regard to gender roles?</a:t>
            </a:r>
          </a:p>
          <a:p>
            <a:pPr lvl="2"/>
            <a:r>
              <a:rPr lang="en-US" b="0" i="0" u="none" strike="noStrike" baseline="0" dirty="0"/>
              <a:t>Are those expectations consistent?</a:t>
            </a:r>
          </a:p>
          <a:p>
            <a:pPr lvl="1"/>
            <a:r>
              <a:rPr lang="en-US" b="0" i="0" u="none" strike="noStrike" baseline="0" dirty="0"/>
              <a:t>Why does the film end with her saying </a:t>
            </a:r>
            <a:r>
              <a:rPr lang="en-US" sz="2400" b="0" i="0" u="none" strike="noStrike" baseline="0" dirty="0"/>
              <a:t>“</a:t>
            </a:r>
            <a:r>
              <a:rPr lang="en-US" sz="2400" b="0" i="1" u="none" strike="noStrike" baseline="0" dirty="0"/>
              <a:t>But being a girl, you can’t do anything</a:t>
            </a:r>
            <a:r>
              <a:rPr lang="en-US" sz="2400" b="0" i="0" u="none" strike="noStrike" baseline="0" dirty="0"/>
              <a:t>” (1:26: 43)</a:t>
            </a:r>
            <a:endParaRPr lang="en-US" b="0" i="0" u="none" strike="noStrike" baseline="0" dirty="0"/>
          </a:p>
          <a:p>
            <a:pPr marL="457200" lvl="1" indent="0">
              <a:buNone/>
            </a:pPr>
            <a:endParaRPr lang="en-US" b="0" i="0" u="none" strike="noStrike" baseline="0" dirty="0"/>
          </a:p>
          <a:p>
            <a:endParaRPr lang="en-US" dirty="0"/>
          </a:p>
        </p:txBody>
      </p:sp>
    </p:spTree>
    <p:extLst>
      <p:ext uri="{BB962C8B-B14F-4D97-AF65-F5344CB8AC3E}">
        <p14:creationId xmlns:p14="http://schemas.microsoft.com/office/powerpoint/2010/main" val="248569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D9CC-9C13-4B1C-8879-3BA8D46457A9}"/>
              </a:ext>
            </a:extLst>
          </p:cNvPr>
          <p:cNvSpPr>
            <a:spLocks noGrp="1"/>
          </p:cNvSpPr>
          <p:nvPr>
            <p:ph type="title"/>
          </p:nvPr>
        </p:nvSpPr>
        <p:spPr/>
        <p:txBody>
          <a:bodyPr/>
          <a:lstStyle/>
          <a:p>
            <a:r>
              <a:rPr lang="en-US" dirty="0"/>
              <a:t>Hindutva, Gender and Modernity</a:t>
            </a:r>
          </a:p>
        </p:txBody>
      </p:sp>
      <p:sp>
        <p:nvSpPr>
          <p:cNvPr id="3" name="Content Placeholder 2">
            <a:extLst>
              <a:ext uri="{FF2B5EF4-FFF2-40B4-BE49-F238E27FC236}">
                <a16:creationId xmlns:a16="http://schemas.microsoft.com/office/drawing/2014/main" id="{BA9ACDE0-6AFA-4E74-89B1-85334B518891}"/>
              </a:ext>
            </a:extLst>
          </p:cNvPr>
          <p:cNvSpPr>
            <a:spLocks noGrp="1"/>
          </p:cNvSpPr>
          <p:nvPr>
            <p:ph idx="1"/>
          </p:nvPr>
        </p:nvSpPr>
        <p:spPr>
          <a:xfrm>
            <a:off x="838200" y="1825625"/>
            <a:ext cx="10515600" cy="4667250"/>
          </a:xfrm>
        </p:spPr>
        <p:txBody>
          <a:bodyPr/>
          <a:lstStyle/>
          <a:p>
            <a:r>
              <a:rPr lang="en-US" dirty="0"/>
              <a:t>Fractured, contradictory, discourse </a:t>
            </a:r>
          </a:p>
          <a:p>
            <a:pPr lvl="1"/>
            <a:r>
              <a:rPr lang="en-US" dirty="0"/>
              <a:t>In the camps in the film</a:t>
            </a:r>
          </a:p>
          <a:p>
            <a:pPr lvl="1"/>
            <a:r>
              <a:rPr lang="en-US" dirty="0"/>
              <a:t>In claims that love jihad laws “protect” women even as they deny them agency (Hadiya case cited in Sarkar)</a:t>
            </a:r>
          </a:p>
          <a:p>
            <a:r>
              <a:rPr lang="en-US" dirty="0"/>
              <a:t>Though Prachi claims to abhor modernity and westernization, how “traditional” is she?</a:t>
            </a:r>
          </a:p>
          <a:p>
            <a:r>
              <a:rPr lang="en-US" dirty="0" err="1"/>
              <a:t>Daniyal’s</a:t>
            </a:r>
            <a:r>
              <a:rPr lang="en-US" dirty="0"/>
              <a:t> argument that although, ostensibly, “</a:t>
            </a:r>
            <a:r>
              <a:rPr lang="en-US" sz="2800" b="1" i="0" u="none" strike="noStrike" baseline="0" dirty="0"/>
              <a:t>most fundamental movements are set up to counter modernity… they are also defined by contours of modernity” </a:t>
            </a:r>
            <a:r>
              <a:rPr lang="en-US" sz="2800" b="0" i="0" u="none" strike="noStrike" baseline="0" dirty="0"/>
              <a:t>(21)</a:t>
            </a:r>
          </a:p>
          <a:p>
            <a:endParaRPr lang="en-US" dirty="0"/>
          </a:p>
          <a:p>
            <a:endParaRPr lang="en-US" dirty="0"/>
          </a:p>
        </p:txBody>
      </p:sp>
    </p:spTree>
    <p:extLst>
      <p:ext uri="{BB962C8B-B14F-4D97-AF65-F5344CB8AC3E}">
        <p14:creationId xmlns:p14="http://schemas.microsoft.com/office/powerpoint/2010/main" val="107156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0461-3F5D-4B0D-85F9-69639E56E88B}"/>
              </a:ext>
            </a:extLst>
          </p:cNvPr>
          <p:cNvSpPr>
            <a:spLocks noGrp="1"/>
          </p:cNvSpPr>
          <p:nvPr>
            <p:ph type="title"/>
          </p:nvPr>
        </p:nvSpPr>
        <p:spPr/>
        <p:txBody>
          <a:bodyPr/>
          <a:lstStyle/>
          <a:p>
            <a:r>
              <a:rPr lang="en-US" dirty="0"/>
              <a:t>“Love Jihad”: Some Political Context</a:t>
            </a:r>
          </a:p>
        </p:txBody>
      </p:sp>
      <p:sp>
        <p:nvSpPr>
          <p:cNvPr id="3" name="Content Placeholder 2">
            <a:extLst>
              <a:ext uri="{FF2B5EF4-FFF2-40B4-BE49-F238E27FC236}">
                <a16:creationId xmlns:a16="http://schemas.microsoft.com/office/drawing/2014/main" id="{7FC6BDAA-A464-4D68-B83E-392AF1D492CE}"/>
              </a:ext>
            </a:extLst>
          </p:cNvPr>
          <p:cNvSpPr>
            <a:spLocks noGrp="1"/>
          </p:cNvSpPr>
          <p:nvPr>
            <p:ph idx="1"/>
          </p:nvPr>
        </p:nvSpPr>
        <p:spPr>
          <a:xfrm>
            <a:off x="0" y="1825624"/>
            <a:ext cx="11353800" cy="5032375"/>
          </a:xfrm>
        </p:spPr>
        <p:txBody>
          <a:bodyPr>
            <a:normAutofit fontScale="92500" lnSpcReduction="10000"/>
          </a:bodyPr>
          <a:lstStyle/>
          <a:p>
            <a:r>
              <a:rPr lang="en-US" dirty="0"/>
              <a:t>Sarkar, 2020 article refers to an ORDINANCE, but by November 2020 the Prohibition of Unlawful Religious Conversion was passed as LAW in Uttar Pradesh Legislature (identical form)</a:t>
            </a:r>
          </a:p>
          <a:p>
            <a:r>
              <a:rPr lang="en-US" sz="2800" b="0" i="0" u="none" strike="noStrike" baseline="0" dirty="0"/>
              <a:t>Prohibits any conversion for marriage, </a:t>
            </a:r>
            <a:r>
              <a:rPr lang="en-US" sz="2800" b="1" i="1" u="none" strike="noStrike" baseline="0" dirty="0"/>
              <a:t>even if it is with the consent of the individual except when prior sanction is obtained from the state</a:t>
            </a:r>
            <a:endParaRPr lang="en-US" dirty="0"/>
          </a:p>
          <a:p>
            <a:r>
              <a:rPr lang="en-US" dirty="0"/>
              <a:t>Though law doesn’t mention the term, the ordinance and law followed national outcry against what Hindu nationalist groups called </a:t>
            </a:r>
            <a:r>
              <a:rPr lang="en-US" b="1" dirty="0"/>
              <a:t>“love jihad”</a:t>
            </a:r>
          </a:p>
          <a:p>
            <a:r>
              <a:rPr lang="en-US" sz="2800" b="0" i="0" u="none" strike="noStrike" baseline="0" dirty="0"/>
              <a:t>Started with protests </a:t>
            </a:r>
            <a:r>
              <a:rPr lang="en-US" sz="2800" b="1" i="0" u="none" strike="noStrike" baseline="0" dirty="0"/>
              <a:t>by a fringe even among Hindu nationalists </a:t>
            </a:r>
            <a:r>
              <a:rPr lang="en-US" sz="2800" b="0" i="0" u="none" strike="noStrike" baseline="0" dirty="0"/>
              <a:t>who believed there was an organized conspiracy by Muslims to marry and convert Hindu women to Islam.  Equated to an armed “jihad” by Muslims</a:t>
            </a:r>
          </a:p>
          <a:p>
            <a:r>
              <a:rPr lang="en-US" dirty="0"/>
              <a:t>Taken up by more “respectable” members of the BJP</a:t>
            </a:r>
          </a:p>
          <a:p>
            <a:r>
              <a:rPr lang="en-US" dirty="0"/>
              <a:t>Laws passed in UP shortly before elections were help in UP in 2022, which BJP won!</a:t>
            </a:r>
          </a:p>
          <a:p>
            <a:endParaRPr lang="en-US" dirty="0"/>
          </a:p>
          <a:p>
            <a:endParaRPr lang="en-US" dirty="0"/>
          </a:p>
        </p:txBody>
      </p:sp>
    </p:spTree>
    <p:extLst>
      <p:ext uri="{BB962C8B-B14F-4D97-AF65-F5344CB8AC3E}">
        <p14:creationId xmlns:p14="http://schemas.microsoft.com/office/powerpoint/2010/main" val="3740347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906E3-C2BF-4D8A-94AB-F1165BE268B0}"/>
              </a:ext>
            </a:extLst>
          </p:cNvPr>
          <p:cNvSpPr>
            <a:spLocks noGrp="1"/>
          </p:cNvSpPr>
          <p:nvPr>
            <p:ph type="title"/>
          </p:nvPr>
        </p:nvSpPr>
        <p:spPr/>
        <p:txBody>
          <a:bodyPr/>
          <a:lstStyle/>
          <a:p>
            <a:r>
              <a:rPr lang="en-US" dirty="0"/>
              <a:t>Social and Legal Context</a:t>
            </a:r>
          </a:p>
        </p:txBody>
      </p:sp>
      <p:sp>
        <p:nvSpPr>
          <p:cNvPr id="3" name="Content Placeholder 2">
            <a:extLst>
              <a:ext uri="{FF2B5EF4-FFF2-40B4-BE49-F238E27FC236}">
                <a16:creationId xmlns:a16="http://schemas.microsoft.com/office/drawing/2014/main" id="{1C5490F0-2ABB-47A5-B26E-35F2ACE79AFD}"/>
              </a:ext>
            </a:extLst>
          </p:cNvPr>
          <p:cNvSpPr>
            <a:spLocks noGrp="1"/>
          </p:cNvSpPr>
          <p:nvPr>
            <p:ph idx="1"/>
          </p:nvPr>
        </p:nvSpPr>
        <p:spPr>
          <a:xfrm>
            <a:off x="0" y="1576252"/>
            <a:ext cx="12192000" cy="5281748"/>
          </a:xfrm>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In India it’s the norm that marriages arranged by family elders, who prefer  partners from the same religion, caste, class, region, linguistic community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The new law does not apply to inter-faith marriages under the Special Marriage Act, where both individuals can retain their separate religious identities but to inter-faith marriages </a:t>
            </a: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where either the husband or the wife seeks to convert to a different religion to marry under personal laws</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Why would they do that?  Because marrying under the special marriages act requires a one-month waiting period, during which parents or families can intervene.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Hence, couples will often choose to convert to one or the other religion and seek to marry their partners of choice</a:t>
            </a:r>
          </a:p>
          <a:p>
            <a:r>
              <a:rPr lang="en-US" sz="2800" b="0" i="0" u="none" strike="noStrike" baseline="0" dirty="0"/>
              <a:t>This ordinance makes that illegal, or at least much more difficult.  </a:t>
            </a:r>
            <a:r>
              <a:rPr lang="en-US" dirty="0"/>
              <a:t>Sarkar: </a:t>
            </a:r>
            <a:r>
              <a:rPr lang="en-US" sz="2800" b="0" i="0" u="none" strike="noStrike" baseline="0" dirty="0"/>
              <a:t>“The ordinance outlaws conversions supposedly based on fraud, coercion and what it strangely calls  “allurement”. </a:t>
            </a:r>
            <a:r>
              <a:rPr lang="en-US" sz="2800" b="1" i="0" u="none" strike="noStrike" baseline="0" dirty="0"/>
              <a:t>The potential convert must apply to the magistrate for permission to convert  and the magistrate – not the person whose faith is at stake – will take the final call on it. </a:t>
            </a:r>
            <a:r>
              <a:rPr lang="en-US" sz="2800" b="0" i="0" u="none" strike="noStrike" baseline="0" dirty="0"/>
              <a:t>The person who is accused of making unlawful conversions will need to prove that he is not guilty of fraud, etc. Once again, </a:t>
            </a:r>
            <a:r>
              <a:rPr lang="en-US" sz="2800" b="1" i="0" u="none" strike="noStrike" baseline="0" dirty="0"/>
              <a:t>the would-be convert’s own religious preference will not possess legal validity</a:t>
            </a:r>
            <a:r>
              <a:rPr lang="en-US" sz="2800" b="0" i="0" u="none" strike="noStrike" baseline="0" dirty="0"/>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dirty="0"/>
          </a:p>
        </p:txBody>
      </p:sp>
    </p:spTree>
    <p:extLst>
      <p:ext uri="{BB962C8B-B14F-4D97-AF65-F5344CB8AC3E}">
        <p14:creationId xmlns:p14="http://schemas.microsoft.com/office/powerpoint/2010/main" val="222393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78A0-3D0A-4D9C-9AFD-202A349240A2}"/>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Sarkar on “love jihad laws”</a:t>
            </a:r>
            <a:endParaRPr lang="en-US" dirty="0"/>
          </a:p>
        </p:txBody>
      </p:sp>
      <p:sp>
        <p:nvSpPr>
          <p:cNvPr id="3" name="Content Placeholder 2">
            <a:extLst>
              <a:ext uri="{FF2B5EF4-FFF2-40B4-BE49-F238E27FC236}">
                <a16:creationId xmlns:a16="http://schemas.microsoft.com/office/drawing/2014/main" id="{56F3FFEB-2D94-491A-BD78-B0ACEAC0B886}"/>
              </a:ext>
            </a:extLst>
          </p:cNvPr>
          <p:cNvSpPr>
            <a:spLocks noGrp="1"/>
          </p:cNvSpPr>
          <p:nvPr>
            <p:ph idx="1"/>
          </p:nvPr>
        </p:nvSpPr>
        <p:spPr>
          <a:xfrm>
            <a:off x="819705" y="1882066"/>
            <a:ext cx="11353800" cy="4907456"/>
          </a:xfrm>
        </p:spPr>
        <p:txBody>
          <a:bodyPr>
            <a:normAutofit/>
          </a:bodyPr>
          <a:lstStyle/>
          <a:p>
            <a:r>
              <a:rPr lang="en-US" sz="2800" b="0" i="0" u="none" strike="noStrike" baseline="0" dirty="0"/>
              <a:t>Hindu nationalists try to control </a:t>
            </a:r>
            <a:r>
              <a:rPr lang="en-US" sz="2800" b="1" i="1" u="none" strike="noStrike" baseline="0" dirty="0"/>
              <a:t>two of the most intimate aspects of people’s being</a:t>
            </a:r>
            <a:r>
              <a:rPr lang="en-US" sz="2800" b="0" i="0" u="none" strike="noStrike" baseline="0" dirty="0"/>
              <a:t>: love and faith</a:t>
            </a:r>
          </a:p>
          <a:p>
            <a:r>
              <a:rPr lang="en-US" sz="2800" b="0" i="0" u="none" strike="noStrike" baseline="0" dirty="0"/>
              <a:t>“it entirely exonerates Hindus from all charges of fraud, allurement or intimidation when they convert people from another community. </a:t>
            </a:r>
            <a:r>
              <a:rPr lang="en-US" sz="2800" b="1" i="0" u="none" strike="noStrike" baseline="0" dirty="0"/>
              <a:t>For in the case of shifting from another faith to Hinduism, conversion ceases to be conversion. It will be defined as “homecoming” or </a:t>
            </a:r>
            <a:r>
              <a:rPr lang="en-US" sz="2800" b="1" i="0" u="none" strike="noStrike" baseline="0" dirty="0" err="1"/>
              <a:t>ghar</a:t>
            </a:r>
            <a:r>
              <a:rPr lang="en-US" sz="2800" b="1" i="0" u="none" strike="noStrike" baseline="0" dirty="0"/>
              <a:t> </a:t>
            </a:r>
            <a:r>
              <a:rPr lang="en-US" sz="2800" b="1" i="0" u="none" strike="noStrike" baseline="0" dirty="0" err="1"/>
              <a:t>wapsi</a:t>
            </a:r>
            <a:r>
              <a:rPr lang="en-US" sz="2800" b="1" i="0" u="none" strike="noStrike" baseline="0" dirty="0"/>
              <a:t>  – returning to one’s authentic roots, one’s true faith.”</a:t>
            </a:r>
          </a:p>
          <a:p>
            <a:r>
              <a:rPr lang="en-US" sz="2800" b="0" i="0" u="none" strike="noStrike" baseline="0" dirty="0"/>
              <a:t>The only real historical comparison Sarkar can make is to Nazi Germany’s Nuremburg Laws of 1935</a:t>
            </a:r>
          </a:p>
          <a:p>
            <a:endParaRPr lang="en-US" sz="2800" b="0" i="0" u="none" strike="noStrike" baseline="0" dirty="0"/>
          </a:p>
          <a:p>
            <a:endParaRPr lang="en-US" sz="2800" b="0" i="0" u="none" strike="noStrike" baseline="0" dirty="0"/>
          </a:p>
          <a:p>
            <a:endParaRPr lang="en-US" sz="2800" b="0" i="0" u="none" strike="noStrike" baseline="0" dirty="0"/>
          </a:p>
          <a:p>
            <a:endParaRPr lang="en-US" dirty="0"/>
          </a:p>
        </p:txBody>
      </p:sp>
    </p:spTree>
    <p:extLst>
      <p:ext uri="{BB962C8B-B14F-4D97-AF65-F5344CB8AC3E}">
        <p14:creationId xmlns:p14="http://schemas.microsoft.com/office/powerpoint/2010/main" val="3142866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7D94F-EC61-4291-9BEE-ED9233B5094E}"/>
              </a:ext>
            </a:extLst>
          </p:cNvPr>
          <p:cNvSpPr>
            <a:spLocks noGrp="1"/>
          </p:cNvSpPr>
          <p:nvPr>
            <p:ph type="title"/>
          </p:nvPr>
        </p:nvSpPr>
        <p:spPr>
          <a:xfrm>
            <a:off x="838200" y="1"/>
            <a:ext cx="10515600" cy="1189607"/>
          </a:xfrm>
        </p:spPr>
        <p:txBody>
          <a:bodyPr/>
          <a:lstStyle/>
          <a:p>
            <a:r>
              <a:rPr lang="en-US" dirty="0" err="1"/>
              <a:t>Shaheen</a:t>
            </a:r>
            <a:r>
              <a:rPr lang="en-US" dirty="0"/>
              <a:t> Bagh Protests: Context</a:t>
            </a:r>
          </a:p>
        </p:txBody>
      </p:sp>
      <p:sp>
        <p:nvSpPr>
          <p:cNvPr id="3" name="Content Placeholder 2">
            <a:extLst>
              <a:ext uri="{FF2B5EF4-FFF2-40B4-BE49-F238E27FC236}">
                <a16:creationId xmlns:a16="http://schemas.microsoft.com/office/drawing/2014/main" id="{C20ACE5D-750E-40F6-9309-0B6380B28C2B}"/>
              </a:ext>
            </a:extLst>
          </p:cNvPr>
          <p:cNvSpPr>
            <a:spLocks noGrp="1"/>
          </p:cNvSpPr>
          <p:nvPr>
            <p:ph idx="1"/>
          </p:nvPr>
        </p:nvSpPr>
        <p:spPr>
          <a:xfrm>
            <a:off x="1" y="1296140"/>
            <a:ext cx="12192000" cy="5672831"/>
          </a:xfrm>
        </p:spPr>
        <p:txBody>
          <a:bodyPr/>
          <a:lstStyle/>
          <a:p>
            <a:r>
              <a:rPr lang="en-US" dirty="0"/>
              <a:t>Citizenship Amendment Act (CAA) </a:t>
            </a:r>
            <a:r>
              <a:rPr lang="en-US" sz="2800" b="0" i="0" u="none" strike="noStrike" baseline="0" dirty="0"/>
              <a:t>Passed on Dec. 11, 2019, effective Jan. 2020, CAA fast-tracks citizenship of Hindu, Sikh, Buddhist, Jain, Parsi and Christian immigrants from Afghanistan, Pakistan and Bangladesh who arrived in India before 2015.</a:t>
            </a:r>
            <a:r>
              <a:rPr lang="en-US" sz="2800" b="1" i="0" u="none" strike="noStrike" baseline="0" dirty="0"/>
              <a:t> However, it excludes Muslims</a:t>
            </a:r>
          </a:p>
          <a:p>
            <a:r>
              <a:rPr lang="en-US" sz="2800" b="0" i="0" u="none" strike="noStrike" baseline="0" dirty="0"/>
              <a:t>CAA is closely connected with a proposed NRC, National Register of Citizens, where ALL people in the country will have to PROVE that they are citizens.  Though Govt denies it, the Home Minister Amit Shah had clearly said it was going </a:t>
            </a:r>
            <a:r>
              <a:rPr lang="en-US" sz="2800" b="0" i="0" u="none" strike="noStrike" baseline="0" dirty="0">
                <a:hlinkClick r:id="rId2"/>
              </a:rPr>
              <a:t>to follow a chronology</a:t>
            </a:r>
            <a:r>
              <a:rPr lang="en-US" sz="2800" b="0" i="0" u="none" strike="noStrike" baseline="0" dirty="0"/>
              <a:t>, where CAA would be followed by an NRC, allowing all Hindu immigrants to be given citizenship. The Muslims who could not prove citizenship, would be deemed “ illegal immigrants” and deported</a:t>
            </a:r>
            <a:endParaRPr lang="en-US" sz="2800" b="1" i="0" u="none" strike="noStrike" baseline="0" dirty="0"/>
          </a:p>
          <a:p>
            <a:endParaRPr lang="en-US" dirty="0"/>
          </a:p>
        </p:txBody>
      </p:sp>
    </p:spTree>
    <p:extLst>
      <p:ext uri="{BB962C8B-B14F-4D97-AF65-F5344CB8AC3E}">
        <p14:creationId xmlns:p14="http://schemas.microsoft.com/office/powerpoint/2010/main" val="1989446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20F73-C30C-428C-BBA1-C296C6EA2AA0}"/>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Resisting Hindutva:  Women of </a:t>
            </a:r>
            <a:r>
              <a:rPr kumimoji="0" lang="en-US" sz="4400" b="0" i="0" u="none" strike="noStrike" kern="1200" cap="none" spc="0" normalizeH="0" baseline="0" noProof="0" dirty="0" err="1">
                <a:ln>
                  <a:noFill/>
                </a:ln>
                <a:solidFill>
                  <a:prstClr val="black"/>
                </a:solidFill>
                <a:effectLst/>
                <a:uLnTx/>
                <a:uFillTx/>
                <a:latin typeface="Calibri Light" panose="020F0302020204030204"/>
                <a:ea typeface="+mj-ea"/>
                <a:cs typeface="+mj-cs"/>
              </a:rPr>
              <a:t>Shaheen</a:t>
            </a: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 Bagh</a:t>
            </a:r>
            <a:endParaRPr lang="en-US" dirty="0"/>
          </a:p>
        </p:txBody>
      </p:sp>
      <p:sp>
        <p:nvSpPr>
          <p:cNvPr id="3" name="Content Placeholder 2">
            <a:extLst>
              <a:ext uri="{FF2B5EF4-FFF2-40B4-BE49-F238E27FC236}">
                <a16:creationId xmlns:a16="http://schemas.microsoft.com/office/drawing/2014/main" id="{2F31F334-3116-4A8A-AF34-7F2C9723D82A}"/>
              </a:ext>
            </a:extLst>
          </p:cNvPr>
          <p:cNvSpPr>
            <a:spLocks noGrp="1"/>
          </p:cNvSpPr>
          <p:nvPr>
            <p:ph idx="1"/>
          </p:nvPr>
        </p:nvSpPr>
        <p:spPr>
          <a:xfrm>
            <a:off x="133165" y="1331650"/>
            <a:ext cx="12058835" cy="5526350"/>
          </a:xfrm>
        </p:spPr>
        <p:txBody>
          <a:bodyPr>
            <a:normAutofit lnSpcReduction="10000"/>
          </a:bodyPr>
          <a:lstStyle/>
          <a:p>
            <a:r>
              <a:rPr lang="en-US" dirty="0"/>
              <a:t>Rai tells us “</a:t>
            </a:r>
            <a:r>
              <a:rPr lang="en-US" sz="2800" b="0" i="0" u="none" strike="noStrike" baseline="0" dirty="0"/>
              <a:t>Anti CAA protests “resulted in astonishing political spectacles of solidarity – hundreds of people, particularly women, who had never participated in political protests coming out and peacefully occupying public spaces in opposition to this exclusionary and discriminatory law.”</a:t>
            </a:r>
          </a:p>
          <a:p>
            <a:r>
              <a:rPr lang="en-US" dirty="0"/>
              <a:t>Not only protested discriminatory law, but assert civic rights, of dissent and protest</a:t>
            </a:r>
          </a:p>
          <a:p>
            <a:r>
              <a:rPr lang="en-US" dirty="0"/>
              <a:t>Led and coordinated by a group deemed by Hindu Nationalists to be oppressed victims of Muslim culture – Muslim Women</a:t>
            </a:r>
          </a:p>
          <a:p>
            <a:r>
              <a:rPr lang="en-US" dirty="0"/>
              <a:t>From poor or lower middle class backgrounds</a:t>
            </a:r>
          </a:p>
          <a:p>
            <a:r>
              <a:rPr lang="en-US" dirty="0"/>
              <a:t>Appropriation of Nationalist symbols by a community branded as “anti-national” by Hindu Nationalists</a:t>
            </a:r>
          </a:p>
          <a:p>
            <a:pPr lvl="1"/>
            <a:r>
              <a:rPr lang="en-US" dirty="0"/>
              <a:t>See </a:t>
            </a:r>
            <a:r>
              <a:rPr lang="en-US" dirty="0">
                <a:hlinkClick r:id="rId2"/>
              </a:rPr>
              <a:t>images</a:t>
            </a:r>
            <a:r>
              <a:rPr lang="en-US" dirty="0"/>
              <a:t> of MAP cutout, dresses in Indian tricolor, practices of the Nationalist movement, and symbolic readings of the Preamble of the Indian Constitution</a:t>
            </a:r>
          </a:p>
          <a:p>
            <a:pPr lvl="1"/>
            <a:r>
              <a:rPr lang="en-US" dirty="0"/>
              <a:t>Other </a:t>
            </a:r>
            <a:r>
              <a:rPr lang="en-US" dirty="0">
                <a:hlinkClick r:id="rId3"/>
              </a:rPr>
              <a:t>Images from </a:t>
            </a:r>
            <a:r>
              <a:rPr lang="en-US" dirty="0" err="1">
                <a:hlinkClick r:id="rId3"/>
              </a:rPr>
              <a:t>Shaheen</a:t>
            </a:r>
            <a:r>
              <a:rPr lang="en-US" dirty="0">
                <a:hlinkClick r:id="rId3"/>
              </a:rPr>
              <a:t> Bagh Protests</a:t>
            </a:r>
            <a:endParaRPr lang="en-US" dirty="0"/>
          </a:p>
          <a:p>
            <a:endParaRPr lang="en-US" dirty="0"/>
          </a:p>
        </p:txBody>
      </p:sp>
    </p:spTree>
    <p:extLst>
      <p:ext uri="{BB962C8B-B14F-4D97-AF65-F5344CB8AC3E}">
        <p14:creationId xmlns:p14="http://schemas.microsoft.com/office/powerpoint/2010/main" val="2736953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1233</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Hindutva and Women</vt:lpstr>
      <vt:lpstr>Central Questions</vt:lpstr>
      <vt:lpstr>World Before Her</vt:lpstr>
      <vt:lpstr>Hindutva, Gender and Modernity</vt:lpstr>
      <vt:lpstr>“Love Jihad”: Some Political Context</vt:lpstr>
      <vt:lpstr>Social and Legal Context</vt:lpstr>
      <vt:lpstr>Sarkar on “love jihad laws”</vt:lpstr>
      <vt:lpstr>Shaheen Bagh Protests: Context</vt:lpstr>
      <vt:lpstr>Resisting Hindutva:  Women of Shaheen Bagh</vt:lpstr>
      <vt:lpstr>Preamble to the Indian Constitution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Hindutva and Women</dc:title>
  <dc:creator>Sanjay Joshi</dc:creator>
  <cp:lastModifiedBy>Sanjay Joshi</cp:lastModifiedBy>
  <cp:revision>11</cp:revision>
  <dcterms:created xsi:type="dcterms:W3CDTF">2022-04-21T04:29:27Z</dcterms:created>
  <dcterms:modified xsi:type="dcterms:W3CDTF">2022-04-21T18:26:46Z</dcterms:modified>
</cp:coreProperties>
</file>