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290BC8-568D-4D5C-B213-7906E0F99F34}"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119189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290BC8-568D-4D5C-B213-7906E0F99F34}"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287266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290BC8-568D-4D5C-B213-7906E0F99F34}"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4236818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642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3822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353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002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101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9373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077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1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290BC8-568D-4D5C-B213-7906E0F99F34}"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1344817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076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0090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72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290BC8-568D-4D5C-B213-7906E0F99F34}"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348496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290BC8-568D-4D5C-B213-7906E0F99F34}"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47438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290BC8-568D-4D5C-B213-7906E0F99F34}"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403152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290BC8-568D-4D5C-B213-7906E0F99F34}"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354175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90BC8-568D-4D5C-B213-7906E0F99F34}"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367135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90BC8-568D-4D5C-B213-7906E0F99F34}"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141208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90BC8-568D-4D5C-B213-7906E0F99F34}"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AB568-08C6-43D8-AB6B-AD2CCCFEE063}" type="slidenum">
              <a:rPr lang="en-US" smtClean="0"/>
              <a:t>‹#›</a:t>
            </a:fld>
            <a:endParaRPr lang="en-US"/>
          </a:p>
        </p:txBody>
      </p:sp>
    </p:spTree>
    <p:extLst>
      <p:ext uri="{BB962C8B-B14F-4D97-AF65-F5344CB8AC3E}">
        <p14:creationId xmlns:p14="http://schemas.microsoft.com/office/powerpoint/2010/main" val="89295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90BC8-568D-4D5C-B213-7906E0F99F34}" type="datetimeFigureOut">
              <a:rPr lang="en-US" smtClean="0"/>
              <a:t>8/31/2023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AB568-08C6-43D8-AB6B-AD2CCCFEE063}" type="slidenum">
              <a:rPr lang="en-US" smtClean="0"/>
              <a:t>‹#›</a:t>
            </a:fld>
            <a:endParaRPr lang="en-US"/>
          </a:p>
        </p:txBody>
      </p:sp>
    </p:spTree>
    <p:extLst>
      <p:ext uri="{BB962C8B-B14F-4D97-AF65-F5344CB8AC3E}">
        <p14:creationId xmlns:p14="http://schemas.microsoft.com/office/powerpoint/2010/main" val="9952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FAB1F-F7C0-4D17-B1D0-134EDA9BD6BD}"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23DAB-66BA-4263-8DDB-4ADFE561F0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4960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jan.ucc.nau.edu/~sj6/indiachronology.ht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Indian History </a:t>
            </a:r>
          </a:p>
        </p:txBody>
      </p:sp>
      <p:sp>
        <p:nvSpPr>
          <p:cNvPr id="3" name="Subtitle 2"/>
          <p:cNvSpPr>
            <a:spLocks noGrp="1"/>
          </p:cNvSpPr>
          <p:nvPr>
            <p:ph type="subTitle" idx="1"/>
          </p:nvPr>
        </p:nvSpPr>
        <p:spPr/>
        <p:txBody>
          <a:bodyPr>
            <a:normAutofit/>
          </a:bodyPr>
          <a:lstStyle/>
          <a:p>
            <a:r>
              <a:rPr lang="en-US" sz="4000" dirty="0"/>
              <a:t>Introduction</a:t>
            </a:r>
          </a:p>
        </p:txBody>
      </p:sp>
    </p:spTree>
    <p:extLst>
      <p:ext uri="{BB962C8B-B14F-4D97-AF65-F5344CB8AC3E}">
        <p14:creationId xmlns:p14="http://schemas.microsoft.com/office/powerpoint/2010/main" val="863762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6183"/>
          </a:xfrm>
        </p:spPr>
        <p:txBody>
          <a:bodyPr/>
          <a:lstStyle/>
          <a:p>
            <a:r>
              <a:rPr lang="en-US" dirty="0"/>
              <a:t>Decline of Mughals and Successor States</a:t>
            </a:r>
          </a:p>
        </p:txBody>
      </p:sp>
      <p:sp>
        <p:nvSpPr>
          <p:cNvPr id="3" name="Content Placeholder 2"/>
          <p:cNvSpPr>
            <a:spLocks noGrp="1"/>
          </p:cNvSpPr>
          <p:nvPr>
            <p:ph idx="1"/>
          </p:nvPr>
        </p:nvSpPr>
        <p:spPr>
          <a:xfrm>
            <a:off x="185351" y="852616"/>
            <a:ext cx="11825417" cy="5869460"/>
          </a:xfrm>
        </p:spPr>
        <p:txBody>
          <a:bodyPr>
            <a:normAutofit fontScale="70000" lnSpcReduction="20000"/>
          </a:bodyPr>
          <a:lstStyle/>
          <a:p>
            <a:r>
              <a:rPr lang="en-US" dirty="0"/>
              <a:t>Aurangzeb meet RESISTANCE.  </a:t>
            </a:r>
          </a:p>
          <a:p>
            <a:r>
              <a:rPr lang="en-US" dirty="0"/>
              <a:t> BRITISH view = decline of Mughals  because of Aurangzeb’s  BIGOTRY, actually not really so.  PIOUS but not bigot</a:t>
            </a:r>
          </a:p>
          <a:p>
            <a:r>
              <a:rPr lang="en-US" dirty="0"/>
              <a:t> Aurangzeb faced challenges from NEW emerging social groups: Challenges that he ignored while expanding SOUTHWARD</a:t>
            </a:r>
          </a:p>
          <a:p>
            <a:r>
              <a:rPr lang="en-US" dirty="0"/>
              <a:t>JAT, and also MARATHAS given lots of PRIVILEGES under Aurangzeb.  e.g. </a:t>
            </a:r>
            <a:r>
              <a:rPr lang="en-US" dirty="0" err="1"/>
              <a:t>Shivaji</a:t>
            </a:r>
            <a:r>
              <a:rPr lang="en-US" dirty="0"/>
              <a:t> and his family. Led to greater demands.  </a:t>
            </a:r>
          </a:p>
          <a:p>
            <a:r>
              <a:rPr lang="en-US" dirty="0"/>
              <a:t> Rulers after Aurangzeb not able to maintain the system, FAULT LINES open up</a:t>
            </a:r>
          </a:p>
          <a:p>
            <a:pPr lvl="1"/>
            <a:r>
              <a:rPr lang="en-US" dirty="0"/>
              <a:t>1. ZAMINDARS </a:t>
            </a:r>
            <a:r>
              <a:rPr lang="en-US" b="1" dirty="0"/>
              <a:t>who or what are they?</a:t>
            </a:r>
            <a:endParaRPr lang="en-US" dirty="0"/>
          </a:p>
          <a:p>
            <a:r>
              <a:rPr lang="en-US" dirty="0"/>
              <a:t>	Independent landholder </a:t>
            </a:r>
            <a:r>
              <a:rPr lang="en-US" b="1" dirty="0"/>
              <a:t>holders not owners</a:t>
            </a:r>
            <a:r>
              <a:rPr lang="en-US" dirty="0"/>
              <a:t> ran </a:t>
            </a:r>
            <a:r>
              <a:rPr lang="zh-CN" altLang="en-US" dirty="0"/>
              <a:t>“</a:t>
            </a:r>
            <a:r>
              <a:rPr lang="en-US" dirty="0"/>
              <a:t>little kingdoms</a:t>
            </a:r>
            <a:r>
              <a:rPr lang="zh-CN" altLang="en-US" dirty="0"/>
              <a:t>”</a:t>
            </a:r>
            <a:endParaRPr lang="en-US" dirty="0"/>
          </a:p>
          <a:p>
            <a:pPr lvl="1"/>
            <a:r>
              <a:rPr lang="en-US" dirty="0"/>
              <a:t>2. PRINCES</a:t>
            </a:r>
          </a:p>
          <a:p>
            <a:pPr lvl="2"/>
            <a:r>
              <a:rPr lang="en-US" dirty="0"/>
              <a:t>Mughal ruler = </a:t>
            </a:r>
            <a:r>
              <a:rPr lang="en-US" dirty="0" err="1"/>
              <a:t>Shahenshah</a:t>
            </a:r>
            <a:r>
              <a:rPr lang="en-US" dirty="0"/>
              <a:t>, Prince of Princes</a:t>
            </a:r>
          </a:p>
          <a:p>
            <a:pPr lvl="1"/>
            <a:r>
              <a:rPr lang="en-US" dirty="0"/>
              <a:t>3. GOVERNORS</a:t>
            </a:r>
          </a:p>
          <a:p>
            <a:pPr lvl="1"/>
            <a:r>
              <a:rPr lang="en-US" dirty="0"/>
              <a:t>Mughal Administrators, e.g. Hyderabad, Bengal, </a:t>
            </a:r>
            <a:r>
              <a:rPr lang="en-US" dirty="0" err="1"/>
              <a:t>Awadh</a:t>
            </a:r>
            <a:endParaRPr lang="en-US" dirty="0"/>
          </a:p>
          <a:p>
            <a:r>
              <a:rPr lang="en-US" dirty="0"/>
              <a:t> WHERE ELSE did the challenges come from?</a:t>
            </a:r>
          </a:p>
          <a:p>
            <a:pPr lvl="1"/>
            <a:r>
              <a:rPr lang="en-US" dirty="0"/>
              <a:t>1. SIKHS/ JATS north India</a:t>
            </a:r>
          </a:p>
          <a:p>
            <a:pPr lvl="1"/>
            <a:r>
              <a:rPr lang="en-US" dirty="0"/>
              <a:t>2. MARATHAS western India</a:t>
            </a:r>
          </a:p>
          <a:p>
            <a:pPr lvl="1"/>
            <a:r>
              <a:rPr lang="en-US" dirty="0"/>
              <a:t>3. INVADERS = Nadir Shah, 1739; </a:t>
            </a:r>
            <a:r>
              <a:rPr lang="en-US" dirty="0" err="1"/>
              <a:t>Abdali</a:t>
            </a:r>
            <a:r>
              <a:rPr lang="en-US" dirty="0"/>
              <a:t> 1748, 1757</a:t>
            </a:r>
          </a:p>
          <a:p>
            <a:pPr lvl="1"/>
            <a:r>
              <a:rPr lang="en-US" dirty="0"/>
              <a:t>4. Own governors</a:t>
            </a:r>
          </a:p>
          <a:p>
            <a:r>
              <a:rPr lang="en-US" dirty="0"/>
              <a:t> </a:t>
            </a:r>
            <a:r>
              <a:rPr lang="en-US" b="1" dirty="0"/>
              <a:t>BY MIDDLE OF 18th CENTURY a VARIETY OF “SUCCESSOR STATES” IN PLACE Mughal Authority only titular, not real</a:t>
            </a:r>
            <a:endParaRPr lang="en-US" dirty="0"/>
          </a:p>
        </p:txBody>
      </p:sp>
    </p:spTree>
    <p:extLst>
      <p:ext uri="{BB962C8B-B14F-4D97-AF65-F5344CB8AC3E}">
        <p14:creationId xmlns:p14="http://schemas.microsoft.com/office/powerpoint/2010/main" val="109135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Successor States and the European Traders</a:t>
            </a:r>
          </a:p>
        </p:txBody>
      </p:sp>
      <p:sp>
        <p:nvSpPr>
          <p:cNvPr id="3" name="Content Placeholder 2"/>
          <p:cNvSpPr>
            <a:spLocks noGrp="1"/>
          </p:cNvSpPr>
          <p:nvPr>
            <p:ph idx="1"/>
          </p:nvPr>
        </p:nvSpPr>
        <p:spPr>
          <a:xfrm>
            <a:off x="838200" y="1519881"/>
            <a:ext cx="10515600" cy="4657082"/>
          </a:xfrm>
        </p:spPr>
        <p:txBody>
          <a:bodyPr>
            <a:normAutofit/>
          </a:bodyPr>
          <a:lstStyle/>
          <a:p>
            <a:r>
              <a:rPr lang="en-US" b="1" dirty="0"/>
              <a:t>OUDH, BENGAL, MARATHAS, HYDERABAD and MYSORE among the most important successor states</a:t>
            </a:r>
          </a:p>
          <a:p>
            <a:r>
              <a:rPr lang="en-US" b="1" dirty="0"/>
              <a:t>Each hoping to replace the Mughals as the new “centralizing” power</a:t>
            </a:r>
          </a:p>
          <a:p>
            <a:r>
              <a:rPr lang="en-US" b="1" dirty="0"/>
              <a:t>But new players in the picture in the form of European trading Companies,  Dutch, French and English.  Portuguese a declining presence over 17</a:t>
            </a:r>
            <a:r>
              <a:rPr lang="en-US" b="1" baseline="30000" dirty="0"/>
              <a:t>th</a:t>
            </a:r>
            <a:r>
              <a:rPr lang="en-US" b="1" dirty="0"/>
              <a:t> Century</a:t>
            </a:r>
          </a:p>
          <a:p>
            <a:r>
              <a:rPr lang="en-US" b="1" dirty="0"/>
              <a:t>IMPORTANT TO KEEP IN MIND THAT EUROS EEIC IN PARTICULAR TOOK OVER FROM THE SUCCESSOR STATES, NOT THE MUGHALS, WHO WERE A SPENT FORCE BY THE THIRD QUARTER OF 18th CENTURY, 1770s OR SO</a:t>
            </a:r>
            <a:endParaRPr lang="en-US" dirty="0"/>
          </a:p>
          <a:p>
            <a:endParaRPr lang="en-US" dirty="0"/>
          </a:p>
        </p:txBody>
      </p:sp>
    </p:spTree>
    <p:extLst>
      <p:ext uri="{BB962C8B-B14F-4D97-AF65-F5344CB8AC3E}">
        <p14:creationId xmlns:p14="http://schemas.microsoft.com/office/powerpoint/2010/main" val="80770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40972"/>
          </a:xfrm>
        </p:spPr>
        <p:txBody>
          <a:bodyPr/>
          <a:lstStyle/>
          <a:p>
            <a:r>
              <a:rPr lang="en-US" dirty="0"/>
              <a:t>HISTORY</a:t>
            </a:r>
          </a:p>
        </p:txBody>
      </p:sp>
      <p:sp>
        <p:nvSpPr>
          <p:cNvPr id="3" name="Content Placeholder 2"/>
          <p:cNvSpPr>
            <a:spLocks noGrp="1"/>
          </p:cNvSpPr>
          <p:nvPr>
            <p:ph idx="1"/>
          </p:nvPr>
        </p:nvSpPr>
        <p:spPr>
          <a:xfrm>
            <a:off x="838200" y="1240971"/>
            <a:ext cx="10515600" cy="5394960"/>
          </a:xfrm>
        </p:spPr>
        <p:txBody>
          <a:bodyPr>
            <a:normAutofit fontScale="92500" lnSpcReduction="20000"/>
          </a:bodyPr>
          <a:lstStyle/>
          <a:p>
            <a:r>
              <a:rPr lang="en-US" b="1" dirty="0">
                <a:solidFill>
                  <a:srgbClr val="000000"/>
                </a:solidFill>
                <a:latin typeface="Times New Roman" panose="02020603050405020304" pitchFamily="18" charset="0"/>
              </a:rPr>
              <a:t>Purpose today two fold</a:t>
            </a:r>
          </a:p>
          <a:p>
            <a:pPr lvl="1"/>
            <a:r>
              <a:rPr lang="en-US" b="1" dirty="0">
                <a:solidFill>
                  <a:srgbClr val="000000"/>
                </a:solidFill>
                <a:latin typeface="Times New Roman" panose="02020603050405020304" pitchFamily="18" charset="0"/>
              </a:rPr>
              <a:t>Large Patterns </a:t>
            </a:r>
          </a:p>
          <a:p>
            <a:pPr lvl="1"/>
            <a:r>
              <a:rPr lang="en-US" b="1" dirty="0">
                <a:solidFill>
                  <a:srgbClr val="000000"/>
                </a:solidFill>
                <a:latin typeface="Times New Roman" panose="02020603050405020304" pitchFamily="18" charset="0"/>
              </a:rPr>
              <a:t>Overview to ca. 1500 </a:t>
            </a:r>
          </a:p>
          <a:p>
            <a:pPr lvl="1"/>
            <a:r>
              <a:rPr lang="en-US" b="1" dirty="0">
                <a:solidFill>
                  <a:srgbClr val="000000"/>
                </a:solidFill>
                <a:latin typeface="Times New Roman" panose="02020603050405020304" pitchFamily="18" charset="0"/>
              </a:rPr>
              <a:t>For Large Patterns </a:t>
            </a:r>
            <a:r>
              <a:rPr lang="en-US" b="1" i="0" u="sng" dirty="0">
                <a:solidFill>
                  <a:srgbClr val="993300"/>
                </a:solidFill>
                <a:effectLst/>
                <a:latin typeface="Times New Roman" panose="02020603050405020304" pitchFamily="18" charset="0"/>
                <a:hlinkClick r:id="rId2"/>
              </a:rPr>
              <a:t>Indian History:  A Chronological Overview</a:t>
            </a:r>
            <a:endParaRPr lang="en-US" b="1" i="0" u="sng" dirty="0">
              <a:solidFill>
                <a:srgbClr val="993300"/>
              </a:solidFill>
              <a:effectLst/>
              <a:latin typeface="Times New Roman" panose="02020603050405020304" pitchFamily="18" charset="0"/>
            </a:endParaRPr>
          </a:p>
          <a:p>
            <a:pPr lvl="1"/>
            <a:r>
              <a:rPr lang="en-US" b="1" i="0" dirty="0">
                <a:solidFill>
                  <a:srgbClr val="000000"/>
                </a:solidFill>
                <a:effectLst/>
                <a:latin typeface="Times New Roman" panose="02020603050405020304" pitchFamily="18" charset="0"/>
              </a:rPr>
              <a:t>Making of “Classical” India 2500</a:t>
            </a:r>
            <a:r>
              <a:rPr lang="en-US" i="1" dirty="0">
                <a:solidFill>
                  <a:srgbClr val="000000"/>
                </a:solidFill>
                <a:effectLst/>
                <a:latin typeface="Times New Roman" panose="02020603050405020304" pitchFamily="18" charset="0"/>
              </a:rPr>
              <a:t>BCE </a:t>
            </a:r>
            <a:r>
              <a:rPr lang="en-US" b="1" i="0" dirty="0">
                <a:solidFill>
                  <a:srgbClr val="000000"/>
                </a:solidFill>
                <a:effectLst/>
                <a:latin typeface="Times New Roman" panose="02020603050405020304" pitchFamily="18" charset="0"/>
              </a:rPr>
              <a:t>-700 </a:t>
            </a:r>
            <a:r>
              <a:rPr lang="en-US" i="1" dirty="0">
                <a:solidFill>
                  <a:srgbClr val="000000"/>
                </a:solidFill>
                <a:effectLst/>
                <a:latin typeface="Times New Roman" panose="02020603050405020304" pitchFamily="18" charset="0"/>
              </a:rPr>
              <a:t>CE</a:t>
            </a:r>
            <a:r>
              <a:rPr lang="en-US" b="1" i="0" dirty="0">
                <a:solidFill>
                  <a:srgbClr val="000000"/>
                </a:solidFill>
                <a:effectLst/>
                <a:latin typeface="Times New Roman" panose="02020603050405020304" pitchFamily="18" charset="0"/>
              </a:rPr>
              <a:t> (3200 years)</a:t>
            </a:r>
          </a:p>
          <a:p>
            <a:pPr lvl="1"/>
            <a:r>
              <a:rPr lang="en-US" b="1" dirty="0">
                <a:solidFill>
                  <a:srgbClr val="000000"/>
                </a:solidFill>
                <a:latin typeface="Times New Roman" panose="02020603050405020304" pitchFamily="18" charset="0"/>
              </a:rPr>
              <a:t>Making of Diversity  600 1800  CE  (1200 years)</a:t>
            </a:r>
          </a:p>
          <a:p>
            <a:r>
              <a:rPr lang="en-US" dirty="0"/>
              <a:t>There are TWO main areas of </a:t>
            </a:r>
            <a:r>
              <a:rPr lang="en-US" b="1" dirty="0"/>
              <a:t>HISTORY </a:t>
            </a:r>
            <a:r>
              <a:rPr lang="en-US" dirty="0"/>
              <a:t>I would like to address  </a:t>
            </a:r>
          </a:p>
          <a:p>
            <a:r>
              <a:rPr lang="en-US" b="1" dirty="0"/>
              <a:t> POLITICAL-ECONOMIC and SOCIAL/CULTURAL</a:t>
            </a:r>
          </a:p>
          <a:p>
            <a:pPr lvl="1"/>
            <a:r>
              <a:rPr lang="en-US" b="1" dirty="0"/>
              <a:t> as you will see, the two are related</a:t>
            </a:r>
            <a:endParaRPr lang="en-US" dirty="0"/>
          </a:p>
          <a:p>
            <a:r>
              <a:rPr lang="en-US" b="1" dirty="0"/>
              <a:t>A theme running through  all of these is DIVERSITY, how central it has been to the make up of India</a:t>
            </a:r>
          </a:p>
          <a:p>
            <a:r>
              <a:rPr lang="en-US" b="1" dirty="0">
                <a:solidFill>
                  <a:srgbClr val="000000"/>
                </a:solidFill>
                <a:latin typeface="Times New Roman" panose="02020603050405020304" pitchFamily="18" charset="0"/>
              </a:rPr>
              <a:t>Also, CHALLENGES to the establishment</a:t>
            </a:r>
          </a:p>
          <a:p>
            <a:pPr lvl="1"/>
            <a:r>
              <a:rPr lang="en-US" b="1" dirty="0">
                <a:solidFill>
                  <a:srgbClr val="000000"/>
                </a:solidFill>
                <a:latin typeface="Times New Roman" panose="02020603050405020304" pitchFamily="18" charset="0"/>
              </a:rPr>
              <a:t>Political Centralization followed by DE-CENTRALIZATION or Regionalism</a:t>
            </a:r>
          </a:p>
          <a:p>
            <a:pPr lvl="1"/>
            <a:r>
              <a:rPr lang="en-US" b="1" dirty="0">
                <a:solidFill>
                  <a:srgbClr val="000000"/>
                </a:solidFill>
                <a:latin typeface="Times New Roman" panose="02020603050405020304" pitchFamily="18" charset="0"/>
              </a:rPr>
              <a:t>Orthodoxy Challenged by Heterodoxy</a:t>
            </a:r>
          </a:p>
          <a:p>
            <a:pPr lvl="1"/>
            <a:r>
              <a:rPr lang="en-US" b="1" dirty="0">
                <a:solidFill>
                  <a:srgbClr val="000000"/>
                </a:solidFill>
                <a:latin typeface="Times New Roman" panose="02020603050405020304" pitchFamily="18" charset="0"/>
              </a:rPr>
              <a:t>Hierarchy Challenged by Calls for Social Justice</a:t>
            </a:r>
          </a:p>
        </p:txBody>
      </p:sp>
    </p:spTree>
    <p:extLst>
      <p:ext uri="{BB962C8B-B14F-4D97-AF65-F5344CB8AC3E}">
        <p14:creationId xmlns:p14="http://schemas.microsoft.com/office/powerpoint/2010/main" val="80220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panose="02020603050405020304" pitchFamily="18" charset="0"/>
              </a:rPr>
              <a:t>Overview</a:t>
            </a:r>
            <a:br>
              <a:rPr lang="en-US" b="1" dirty="0">
                <a:solidFill>
                  <a:srgbClr val="000000"/>
                </a:solidFill>
                <a:latin typeface="Times New Roman" panose="02020603050405020304" pitchFamily="18" charset="0"/>
              </a:rPr>
            </a:br>
            <a:endParaRPr lang="en-US" dirty="0"/>
          </a:p>
        </p:txBody>
      </p:sp>
      <p:sp>
        <p:nvSpPr>
          <p:cNvPr id="3" name="Content Placeholder 2"/>
          <p:cNvSpPr>
            <a:spLocks noGrp="1"/>
          </p:cNvSpPr>
          <p:nvPr>
            <p:ph idx="1"/>
          </p:nvPr>
        </p:nvSpPr>
        <p:spPr>
          <a:xfrm>
            <a:off x="838200" y="992777"/>
            <a:ext cx="10515600" cy="5184186"/>
          </a:xfrm>
        </p:spPr>
        <p:txBody>
          <a:bodyPr>
            <a:normAutofit fontScale="92500" lnSpcReduction="20000"/>
          </a:bodyPr>
          <a:lstStyle/>
          <a:p>
            <a:r>
              <a:rPr lang="en-US" dirty="0"/>
              <a:t>“CLASSICAL PATTERN”  What does that phrase mean? The “classical” of South Asia must include developments relating to:</a:t>
            </a:r>
          </a:p>
          <a:p>
            <a:pPr lvl="1"/>
            <a:r>
              <a:rPr lang="en-US" dirty="0"/>
              <a:t>POLITICAL: Kingship State formation, Empires</a:t>
            </a:r>
          </a:p>
          <a:p>
            <a:pPr lvl="1"/>
            <a:r>
              <a:rPr lang="en-US" dirty="0"/>
              <a:t>SOCIAL : formations, Varna / Caste</a:t>
            </a:r>
          </a:p>
          <a:p>
            <a:pPr lvl="1"/>
            <a:r>
              <a:rPr lang="en-US" dirty="0"/>
              <a:t>CHALLENGES : Upanishads, Buddhism, Jainism </a:t>
            </a:r>
            <a:r>
              <a:rPr lang="en-US" dirty="0" err="1"/>
              <a:t>etc</a:t>
            </a:r>
            <a:endParaRPr lang="en-US" dirty="0"/>
          </a:p>
          <a:p>
            <a:pPr lvl="1"/>
            <a:r>
              <a:rPr lang="en-US" dirty="0"/>
              <a:t>Migrations and Absorption</a:t>
            </a:r>
          </a:p>
          <a:p>
            <a:r>
              <a:rPr lang="en-US" dirty="0"/>
              <a:t>KEY to this tradition is DIVERSITY and PLURALISM</a:t>
            </a:r>
          </a:p>
          <a:p>
            <a:r>
              <a:rPr lang="en-US" dirty="0"/>
              <a:t>Long Term Pattern of CENTRALIZATION / DECENTRALIZATION</a:t>
            </a:r>
          </a:p>
          <a:p>
            <a:r>
              <a:rPr lang="en-US" dirty="0"/>
              <a:t>REGIONAL and CULTURAL DIVERSITY</a:t>
            </a:r>
          </a:p>
          <a:p>
            <a:r>
              <a:rPr lang="en-US" dirty="0"/>
              <a:t>Regional Kingdoms and Languages (700-1200 BCE)</a:t>
            </a:r>
          </a:p>
          <a:p>
            <a:r>
              <a:rPr lang="en-US" dirty="0"/>
              <a:t>Islam 700 CE onwards: makes a new contribution, radical egalitarianism &amp; refusal of Varna</a:t>
            </a:r>
          </a:p>
          <a:p>
            <a:r>
              <a:rPr lang="en-US" dirty="0"/>
              <a:t>Delhi Sultanates 1200-1500</a:t>
            </a:r>
          </a:p>
          <a:p>
            <a:r>
              <a:rPr lang="en-US" dirty="0"/>
              <a:t>Mughals  1526-1857</a:t>
            </a:r>
          </a:p>
        </p:txBody>
      </p:sp>
    </p:spTree>
    <p:extLst>
      <p:ext uri="{BB962C8B-B14F-4D97-AF65-F5344CB8AC3E}">
        <p14:creationId xmlns:p14="http://schemas.microsoft.com/office/powerpoint/2010/main" val="207653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911914" cy="1112107"/>
          </a:xfrm>
        </p:spPr>
        <p:txBody>
          <a:bodyPr/>
          <a:lstStyle/>
          <a:p>
            <a:r>
              <a:rPr lang="en-US" dirty="0"/>
              <a:t>“CLASSICAL TRADITIONS”: </a:t>
            </a:r>
            <a:r>
              <a:rPr lang="en-US" b="1" dirty="0"/>
              <a:t> POLITICAL </a:t>
            </a:r>
            <a:r>
              <a:rPr lang="en-US" dirty="0"/>
              <a:t>2500-200 BCE</a:t>
            </a:r>
          </a:p>
        </p:txBody>
      </p:sp>
      <p:sp>
        <p:nvSpPr>
          <p:cNvPr id="3" name="Content Placeholder 2"/>
          <p:cNvSpPr>
            <a:spLocks noGrp="1"/>
          </p:cNvSpPr>
          <p:nvPr>
            <p:ph idx="1"/>
          </p:nvPr>
        </p:nvSpPr>
        <p:spPr>
          <a:xfrm>
            <a:off x="838200" y="1000897"/>
            <a:ext cx="10515600" cy="5684108"/>
          </a:xfrm>
        </p:spPr>
        <p:txBody>
          <a:bodyPr>
            <a:normAutofit/>
          </a:bodyPr>
          <a:lstStyle/>
          <a:p>
            <a:r>
              <a:rPr lang="en-US" dirty="0"/>
              <a:t>Earliest INDUS VALLEY CIVILIZATION, ca 2500 </a:t>
            </a:r>
            <a:r>
              <a:rPr lang="en-US" b="1" i="1" dirty="0"/>
              <a:t>BCE</a:t>
            </a:r>
            <a:r>
              <a:rPr lang="en-US" dirty="0"/>
              <a:t>, advanced urban CIVILIZATION.  Replaced around 1500 BCE with nomadic one.  Don’t know quite HOW that transformation occurs.  </a:t>
            </a:r>
          </a:p>
          <a:p>
            <a:r>
              <a:rPr lang="en-US" dirty="0"/>
              <a:t>Nomads, calls themselves ARYA, speak a language called SANSKRIT</a:t>
            </a:r>
          </a:p>
          <a:p>
            <a:r>
              <a:rPr lang="en-US" b="1" dirty="0"/>
              <a:t>POLITICAL:  </a:t>
            </a:r>
            <a:r>
              <a:rPr lang="en-US" dirty="0"/>
              <a:t>As society more complex, they had to be organized into STATES, into governments.</a:t>
            </a:r>
          </a:p>
          <a:p>
            <a:r>
              <a:rPr lang="en-US" dirty="0"/>
              <a:t> Kingship Emerges out of lineage assemblies that used to make decisions</a:t>
            </a:r>
          </a:p>
          <a:p>
            <a:r>
              <a:rPr lang="en-US" dirty="0"/>
              <a:t>STATES, fight over RESOURCES, or try to GET more resources.  EMPIRES, by 230 BCE all India</a:t>
            </a:r>
          </a:p>
          <a:p>
            <a:r>
              <a:rPr lang="en-US" dirty="0"/>
              <a:t> LAND main resource, but people already ON land, or in forests. Displacing occurs</a:t>
            </a:r>
          </a:p>
        </p:txBody>
      </p:sp>
    </p:spTree>
    <p:extLst>
      <p:ext uri="{BB962C8B-B14F-4D97-AF65-F5344CB8AC3E}">
        <p14:creationId xmlns:p14="http://schemas.microsoft.com/office/powerpoint/2010/main" val="295332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3891"/>
          </a:xfrm>
        </p:spPr>
        <p:txBody>
          <a:bodyPr/>
          <a:lstStyle/>
          <a:p>
            <a:r>
              <a:rPr lang="en-US" dirty="0">
                <a:solidFill>
                  <a:prstClr val="black"/>
                </a:solidFill>
              </a:rPr>
              <a:t>“CLASSICAL TRADITIONS”: </a:t>
            </a:r>
            <a:r>
              <a:rPr lang="en-US" b="1" dirty="0">
                <a:solidFill>
                  <a:prstClr val="black"/>
                </a:solidFill>
              </a:rPr>
              <a:t> SOCIAL </a:t>
            </a:r>
            <a:r>
              <a:rPr lang="en-US" dirty="0">
                <a:solidFill>
                  <a:prstClr val="black"/>
                </a:solidFill>
              </a:rPr>
              <a:t>2500-700 CE</a:t>
            </a:r>
            <a:endParaRPr lang="en-US" dirty="0"/>
          </a:p>
        </p:txBody>
      </p:sp>
      <p:sp>
        <p:nvSpPr>
          <p:cNvPr id="3" name="Content Placeholder 2"/>
          <p:cNvSpPr>
            <a:spLocks noGrp="1"/>
          </p:cNvSpPr>
          <p:nvPr>
            <p:ph idx="1"/>
          </p:nvPr>
        </p:nvSpPr>
        <p:spPr>
          <a:xfrm>
            <a:off x="111211" y="976184"/>
            <a:ext cx="11986054" cy="5782962"/>
          </a:xfrm>
        </p:spPr>
        <p:txBody>
          <a:bodyPr>
            <a:normAutofit fontScale="92500"/>
          </a:bodyPr>
          <a:lstStyle/>
          <a:p>
            <a:r>
              <a:rPr lang="en-US" dirty="0"/>
              <a:t>Social divisions justified by ideology.  For power.  Nomads called themselves ARYA, defeated folks DASA</a:t>
            </a:r>
          </a:p>
          <a:p>
            <a:r>
              <a:rPr lang="en-US" dirty="0"/>
              <a:t>An ideology of distinction was called VARNA.  As nomads settle to agriculturalists and then towns, the 2-fold division changed to the 4-fold division we today call “The Caste System” [why all three words are wrong!]</a:t>
            </a:r>
          </a:p>
          <a:p>
            <a:r>
              <a:rPr lang="en-US" dirty="0"/>
              <a:t>BRAHMIN, KSHATRIYA, VAISYA-VIS, SHUDRA. AND OUTCASTE</a:t>
            </a:r>
          </a:p>
          <a:p>
            <a:r>
              <a:rPr lang="en-US" dirty="0"/>
              <a:t>The reason the idea spread, was </a:t>
            </a:r>
          </a:p>
          <a:p>
            <a:pPr lvl="1"/>
            <a:r>
              <a:rPr lang="en-US" dirty="0"/>
              <a:t>1. that it was good way for the powerful people to LEGITIMIZE and JUSTIFY their power.  </a:t>
            </a:r>
          </a:p>
          <a:p>
            <a:pPr lvl="1"/>
            <a:r>
              <a:rPr lang="en-US" dirty="0"/>
              <a:t>2.  Also, fairly flexible, A good way to INCORPORATE other groups.  Between 1500 BCE and 700 CE, 2000 years, many groups enter Indian subcontinent, GREEKS, HUNS, CHINESE, MONGOL etc.  Most INCORPORATED, by accepting their LEADERS as warrior and others according to status.</a:t>
            </a:r>
          </a:p>
          <a:p>
            <a:pPr lvl="1"/>
            <a:r>
              <a:rPr lang="en-US" dirty="0"/>
              <a:t>New rulers claim they were KSHATRIYA, pay Brahmins to fabricate lineages.  So POWER legitimized.  Nice little nexus between the priests and warriors, mutual backscratching!</a:t>
            </a:r>
          </a:p>
          <a:p>
            <a:r>
              <a:rPr lang="en-US" dirty="0"/>
              <a:t>More about this when you have questions, we will return to this later in the course</a:t>
            </a:r>
          </a:p>
        </p:txBody>
      </p:sp>
    </p:spTree>
    <p:extLst>
      <p:ext uri="{BB962C8B-B14F-4D97-AF65-F5344CB8AC3E}">
        <p14:creationId xmlns:p14="http://schemas.microsoft.com/office/powerpoint/2010/main" val="49154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TO THE “CLASSICAL” MODEL</a:t>
            </a:r>
          </a:p>
        </p:txBody>
      </p:sp>
      <p:sp>
        <p:nvSpPr>
          <p:cNvPr id="3" name="Content Placeholder 2"/>
          <p:cNvSpPr>
            <a:spLocks noGrp="1"/>
          </p:cNvSpPr>
          <p:nvPr>
            <p:ph idx="1"/>
          </p:nvPr>
        </p:nvSpPr>
        <p:spPr>
          <a:xfrm>
            <a:off x="838200" y="1186248"/>
            <a:ext cx="10515600" cy="5671751"/>
          </a:xfrm>
        </p:spPr>
        <p:txBody>
          <a:bodyPr>
            <a:normAutofit lnSpcReduction="10000"/>
          </a:bodyPr>
          <a:lstStyle/>
          <a:p>
            <a:r>
              <a:rPr lang="en-US" dirty="0"/>
              <a:t>The same period that saw emergence of classical pattern also saw CHALLENGES to these ideas of Brahman superiority, BUDDHA, MAHAVIRA (founder of JAINISM) came from KSHATRIYA background, repudiate caste, Brahmin superiority</a:t>
            </a:r>
          </a:p>
          <a:p>
            <a:r>
              <a:rPr lang="en-US" dirty="0"/>
              <a:t> UPANISHADS ca. 1000 BCE even earlier</a:t>
            </a:r>
          </a:p>
          <a:p>
            <a:r>
              <a:rPr lang="en-US" dirty="0"/>
              <a:t>Period from circa 250 BCE to almost 700 CE (a millennium!!) is one where different empires rise and fall.  Also a period when </a:t>
            </a:r>
          </a:p>
          <a:p>
            <a:r>
              <a:rPr lang="en-US" dirty="0"/>
              <a:t>distinct geographical cultural regions emerge</a:t>
            </a:r>
          </a:p>
          <a:p>
            <a:r>
              <a:rPr lang="en-US" dirty="0"/>
              <a:t> This is CRITICAL, because reflects a trend of CENTRALIZATION and DECENTRALIZATION.  </a:t>
            </a:r>
          </a:p>
          <a:p>
            <a:r>
              <a:rPr lang="en-US" dirty="0"/>
              <a:t> Nationalists say decentralization is bad, but, really regional efflorescence.  Language, cultures, political kingdoms.  Only from POV of MODERN STATE, whether colonial or national, is this a bad thing.</a:t>
            </a:r>
          </a:p>
        </p:txBody>
      </p:sp>
    </p:spTree>
    <p:extLst>
      <p:ext uri="{BB962C8B-B14F-4D97-AF65-F5344CB8AC3E}">
        <p14:creationId xmlns:p14="http://schemas.microsoft.com/office/powerpoint/2010/main" val="162125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Islam “Foreign-ness” and Diversity</a:t>
            </a:r>
          </a:p>
        </p:txBody>
      </p:sp>
      <p:sp>
        <p:nvSpPr>
          <p:cNvPr id="3" name="Content Placeholder 2"/>
          <p:cNvSpPr>
            <a:spLocks noGrp="1"/>
          </p:cNvSpPr>
          <p:nvPr>
            <p:ph idx="1"/>
          </p:nvPr>
        </p:nvSpPr>
        <p:spPr>
          <a:xfrm>
            <a:off x="838200" y="1322174"/>
            <a:ext cx="10515600" cy="5412258"/>
          </a:xfrm>
        </p:spPr>
        <p:txBody>
          <a:bodyPr>
            <a:normAutofit fontScale="92500"/>
          </a:bodyPr>
          <a:lstStyle/>
          <a:p>
            <a:r>
              <a:rPr lang="en-US" dirty="0"/>
              <a:t>Throughout, from about 1st century CE at least, people coming in from NW and absorbed.  Huns, Scythians, etc.  </a:t>
            </a:r>
            <a:r>
              <a:rPr lang="en-US" dirty="0" err="1"/>
              <a:t>Rajputs</a:t>
            </a:r>
            <a:r>
              <a:rPr lang="en-US" dirty="0"/>
              <a:t>.</a:t>
            </a:r>
          </a:p>
          <a:p>
            <a:r>
              <a:rPr lang="en-US" dirty="0"/>
              <a:t>10-11</a:t>
            </a:r>
            <a:r>
              <a:rPr lang="en-US" baseline="30000" dirty="0"/>
              <a:t>th</a:t>
            </a:r>
            <a:r>
              <a:rPr lang="en-US" dirty="0"/>
              <a:t> century saw the first group who could not be absorbed into "Hindu“ Varna system These were Muslims, own distinct ideas of religion </a:t>
            </a:r>
          </a:p>
          <a:p>
            <a:r>
              <a:rPr lang="en-US" dirty="0"/>
              <a:t>Central to this was idea of equality of all believers</a:t>
            </a:r>
          </a:p>
          <a:p>
            <a:r>
              <a:rPr lang="en-US" dirty="0"/>
              <a:t> Islam, name of religion, Muslims = followers of Islam</a:t>
            </a:r>
          </a:p>
          <a:p>
            <a:r>
              <a:rPr lang="en-US" dirty="0"/>
              <a:t> Sometimes termed “foreign</a:t>
            </a:r>
            <a:r>
              <a:rPr lang="zh-CN" altLang="en-US" dirty="0"/>
              <a:t>”</a:t>
            </a:r>
            <a:r>
              <a:rPr lang="en-US" altLang="zh-CN" dirty="0"/>
              <a:t>to India, </a:t>
            </a:r>
            <a:r>
              <a:rPr lang="en-US" dirty="0"/>
              <a:t>but Islam is significantly older than Protestantism in Europe, or any form of Christianity in the Americas</a:t>
            </a:r>
          </a:p>
          <a:p>
            <a:r>
              <a:rPr lang="en-US" dirty="0"/>
              <a:t>British INTERPRETATION of History (justifying their own rule over India) gives us this idea</a:t>
            </a:r>
          </a:p>
          <a:p>
            <a:r>
              <a:rPr lang="en-US" dirty="0"/>
              <a:t>Islam adds another layer of diversity on an already diverse subcontinent</a:t>
            </a:r>
          </a:p>
        </p:txBody>
      </p:sp>
    </p:spTree>
    <p:extLst>
      <p:ext uri="{BB962C8B-B14F-4D97-AF65-F5344CB8AC3E}">
        <p14:creationId xmlns:p14="http://schemas.microsoft.com/office/powerpoint/2010/main" val="394797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75037"/>
          </a:xfrm>
        </p:spPr>
        <p:txBody>
          <a:bodyPr/>
          <a:lstStyle/>
          <a:p>
            <a:r>
              <a:rPr lang="en-US" dirty="0"/>
              <a:t>The era of regional diversity, 600-1200 CE</a:t>
            </a:r>
          </a:p>
        </p:txBody>
      </p:sp>
      <p:sp>
        <p:nvSpPr>
          <p:cNvPr id="3" name="Content Placeholder 2"/>
          <p:cNvSpPr>
            <a:spLocks noGrp="1"/>
          </p:cNvSpPr>
          <p:nvPr>
            <p:ph idx="1"/>
          </p:nvPr>
        </p:nvSpPr>
        <p:spPr>
          <a:xfrm>
            <a:off x="0" y="1334530"/>
            <a:ext cx="12192000" cy="5523470"/>
          </a:xfrm>
        </p:spPr>
        <p:txBody>
          <a:bodyPr>
            <a:normAutofit fontScale="85000" lnSpcReduction="20000"/>
          </a:bodyPr>
          <a:lstStyle/>
          <a:p>
            <a:r>
              <a:rPr lang="en-US" dirty="0"/>
              <a:t>600 - 1200 CE. Rajput lineages control the north and Cholas the south. </a:t>
            </a:r>
          </a:p>
          <a:p>
            <a:r>
              <a:rPr lang="en-US" b="1" dirty="0"/>
              <a:t>Earliest Muslim-rules kingdom in SIND ca. 700 C.E.</a:t>
            </a:r>
            <a:endParaRPr lang="en-US" dirty="0"/>
          </a:p>
          <a:p>
            <a:r>
              <a:rPr lang="en-US" dirty="0"/>
              <a:t>Raids by central Asian Muslim invaders begin ca. 1000. </a:t>
            </a:r>
            <a:r>
              <a:rPr lang="en-US" b="1" dirty="0"/>
              <a:t>Muslim RAIDERS like Mahmud of </a:t>
            </a:r>
            <a:r>
              <a:rPr lang="en-US" b="1" dirty="0" err="1"/>
              <a:t>Ghazni</a:t>
            </a:r>
            <a:r>
              <a:rPr lang="en-US" b="1" dirty="0"/>
              <a:t>, c. 900-1000 C.E.</a:t>
            </a:r>
            <a:endParaRPr lang="en-US" dirty="0"/>
          </a:p>
          <a:p>
            <a:r>
              <a:rPr lang="en-US" dirty="0"/>
              <a:t>1206 to 1526     Era of the Delhi Sultanate. Muslim ruling dynasties establish their home base in the Indian subcontinent and make the city of Delhi their capital.</a:t>
            </a:r>
          </a:p>
          <a:p>
            <a:r>
              <a:rPr lang="en-US" dirty="0"/>
              <a:t> SULTANS of Delhi are </a:t>
            </a:r>
            <a:r>
              <a:rPr lang="en-US" b="1" dirty="0"/>
              <a:t>Muslim rulers BASED in the subcontinent </a:t>
            </a:r>
            <a:r>
              <a:rPr lang="en-US" dirty="0"/>
              <a:t>unlike, </a:t>
            </a:r>
            <a:r>
              <a:rPr lang="en-US" dirty="0" err="1"/>
              <a:t>e,g</a:t>
            </a:r>
            <a:r>
              <a:rPr lang="en-US" dirty="0"/>
              <a:t>., Mahmud </a:t>
            </a:r>
            <a:r>
              <a:rPr lang="en-US" dirty="0" err="1"/>
              <a:t>Ghazni</a:t>
            </a:r>
            <a:endParaRPr lang="en-US" dirty="0"/>
          </a:p>
          <a:p>
            <a:r>
              <a:rPr lang="en-US" b="1" dirty="0"/>
              <a:t>In structure their kingdoms are very similar to those of regional kingdoms preceding them. </a:t>
            </a:r>
          </a:p>
          <a:p>
            <a:r>
              <a:rPr lang="en-US" b="1" dirty="0"/>
              <a:t>Last of them defeated by BABUR in 1526.</a:t>
            </a:r>
            <a:r>
              <a:rPr lang="en-US" dirty="0"/>
              <a:t> </a:t>
            </a:r>
          </a:p>
          <a:p>
            <a:r>
              <a:rPr lang="en-US" dirty="0"/>
              <a:t>Muslim rulers of India were not religious bigots, could not AFFORD to be (</a:t>
            </a:r>
            <a:r>
              <a:rPr lang="en-US" b="1" dirty="0"/>
              <a:t>why do we have to say this?) </a:t>
            </a:r>
          </a:p>
          <a:p>
            <a:r>
              <a:rPr lang="en-US" dirty="0"/>
              <a:t> Conversion to Islam connected with AGRICULTURE and with RELIGIOUS work of SUFI mystics (very similar to “Hindu” Bhakti ideas) and state patronage</a:t>
            </a:r>
          </a:p>
          <a:p>
            <a:r>
              <a:rPr lang="en-US" dirty="0"/>
              <a:t>End of Sultanate, once again FRAGMENTATION and DECENTRALIZATION.  Very similar to say, maps around 600-700 CE!</a:t>
            </a:r>
          </a:p>
          <a:p>
            <a:endParaRPr lang="en-US" dirty="0"/>
          </a:p>
        </p:txBody>
      </p:sp>
    </p:spTree>
    <p:extLst>
      <p:ext uri="{BB962C8B-B14F-4D97-AF65-F5344CB8AC3E}">
        <p14:creationId xmlns:p14="http://schemas.microsoft.com/office/powerpoint/2010/main" val="190092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MUGHALS</a:t>
            </a:r>
          </a:p>
        </p:txBody>
      </p:sp>
      <p:sp>
        <p:nvSpPr>
          <p:cNvPr id="3" name="Content Placeholder 2"/>
          <p:cNvSpPr>
            <a:spLocks noGrp="1"/>
          </p:cNvSpPr>
          <p:nvPr>
            <p:ph idx="1"/>
          </p:nvPr>
        </p:nvSpPr>
        <p:spPr>
          <a:xfrm>
            <a:off x="135924" y="1297458"/>
            <a:ext cx="11911914" cy="5436973"/>
          </a:xfrm>
        </p:spPr>
        <p:txBody>
          <a:bodyPr>
            <a:normAutofit fontScale="92500" lnSpcReduction="20000"/>
          </a:bodyPr>
          <a:lstStyle/>
          <a:p>
            <a:r>
              <a:rPr lang="en-US" dirty="0"/>
              <a:t>1526 to 1857   </a:t>
            </a:r>
            <a:r>
              <a:rPr lang="en-US" b="1" dirty="0"/>
              <a:t>Mughal India.</a:t>
            </a:r>
            <a:r>
              <a:rPr lang="en-US" dirty="0"/>
              <a:t> Babur defeats the last of the Delhi Sultans in 1526 to found the Mughal dynasty. Mughal political authority declines at the expense of regional powers after 1707, with the death of emperor Aurangzeb. A titular Mughal emperor survives till 1857. </a:t>
            </a:r>
          </a:p>
          <a:p>
            <a:r>
              <a:rPr lang="en-US" dirty="0"/>
              <a:t> </a:t>
            </a:r>
            <a:r>
              <a:rPr lang="en-US" b="1" dirty="0"/>
              <a:t>Mughals first MODERN state, new forms of revenue collection (taxes), systematic, organized bureaucracy, state tried to reach down to various levels.  This is why RICH, (Mogul-MUGHAL), and POWERFUL, </a:t>
            </a:r>
            <a:endParaRPr lang="en-US" dirty="0"/>
          </a:p>
          <a:p>
            <a:r>
              <a:rPr lang="en-US" dirty="0"/>
              <a:t> ALSO a </a:t>
            </a:r>
            <a:r>
              <a:rPr lang="en-US" b="1" dirty="0"/>
              <a:t>Period of Indo-Islamic synthesis in music, art, language, literature, and architecture, even RELIGION under AKBAR.</a:t>
            </a:r>
            <a:endParaRPr lang="en-US" dirty="0"/>
          </a:p>
          <a:p>
            <a:r>
              <a:rPr lang="en-US" b="1" dirty="0"/>
              <a:t>Amongst others much of what the west knows of </a:t>
            </a:r>
            <a:r>
              <a:rPr lang="zh-CN" altLang="en-US" b="1" dirty="0"/>
              <a:t>“</a:t>
            </a:r>
            <a:r>
              <a:rPr lang="en-US" b="1" dirty="0"/>
              <a:t>India</a:t>
            </a:r>
            <a:r>
              <a:rPr lang="zh-CN" altLang="en-US" b="1" dirty="0"/>
              <a:t>”</a:t>
            </a:r>
            <a:r>
              <a:rPr lang="en-US" b="1" dirty="0"/>
              <a:t>-- e.g. the TAJ MAHAL, Indian food, or even much of the music, comes from this era.</a:t>
            </a:r>
            <a:endParaRPr lang="en-US" dirty="0"/>
          </a:p>
          <a:p>
            <a:r>
              <a:rPr lang="en-US" dirty="0"/>
              <a:t> Mughal rule based, as before on collection of LAND REVENUE.  New system JAGIRDARI/MANSABDARI</a:t>
            </a:r>
          </a:p>
          <a:p>
            <a:r>
              <a:rPr lang="en-US" dirty="0"/>
              <a:t> Expansion, INCORPORATE, but work till no RESISTANCE</a:t>
            </a:r>
          </a:p>
          <a:p>
            <a:r>
              <a:rPr lang="en-US" dirty="0"/>
              <a:t> By 18</a:t>
            </a:r>
            <a:r>
              <a:rPr lang="en-US" baseline="30000" dirty="0"/>
              <a:t>th</a:t>
            </a:r>
            <a:r>
              <a:rPr lang="en-US" dirty="0"/>
              <a:t> C, resistance!</a:t>
            </a:r>
          </a:p>
          <a:p>
            <a:endParaRPr lang="en-US" dirty="0"/>
          </a:p>
        </p:txBody>
      </p:sp>
    </p:spTree>
    <p:extLst>
      <p:ext uri="{BB962C8B-B14F-4D97-AF65-F5344CB8AC3E}">
        <p14:creationId xmlns:p14="http://schemas.microsoft.com/office/powerpoint/2010/main" val="423885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1483</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1_Office Theme</vt:lpstr>
      <vt:lpstr>Indian History </vt:lpstr>
      <vt:lpstr>HISTORY</vt:lpstr>
      <vt:lpstr>Overview </vt:lpstr>
      <vt:lpstr>“CLASSICAL TRADITIONS”:  POLITICAL 2500-200 BCE</vt:lpstr>
      <vt:lpstr>“CLASSICAL TRADITIONS”:  SOCIAL 2500-700 CE</vt:lpstr>
      <vt:lpstr>CHALLENGES TO THE “CLASSICAL” MODEL</vt:lpstr>
      <vt:lpstr>Islam “Foreign-ness” and Diversity</vt:lpstr>
      <vt:lpstr>The era of regional diversity, 600-1200 CE</vt:lpstr>
      <vt:lpstr>MUGHALS</vt:lpstr>
      <vt:lpstr>Decline of Mughals and Successor States</vt:lpstr>
      <vt:lpstr>Successor States and the European Traders</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History</dc:title>
  <dc:creator>Sanjay Joshi</dc:creator>
  <cp:lastModifiedBy>Sanjay Joshi</cp:lastModifiedBy>
  <cp:revision>17</cp:revision>
  <dcterms:created xsi:type="dcterms:W3CDTF">2016-09-03T23:04:31Z</dcterms:created>
  <dcterms:modified xsi:type="dcterms:W3CDTF">2023-09-01T01:53:26Z</dcterms:modified>
</cp:coreProperties>
</file>