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1" r:id="rId4"/>
    <p:sldId id="260" r:id="rId5"/>
    <p:sldId id="261" r:id="rId6"/>
    <p:sldId id="262" r:id="rId7"/>
    <p:sldId id="263" r:id="rId8"/>
    <p:sldId id="264" r:id="rId9"/>
    <p:sldId id="272"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7" autoAdjust="0"/>
    <p:restoredTop sz="94660"/>
  </p:normalViewPr>
  <p:slideViewPr>
    <p:cSldViewPr snapToGrid="0">
      <p:cViewPr varScale="1">
        <p:scale>
          <a:sx n="88" d="100"/>
          <a:sy n="88" d="100"/>
        </p:scale>
        <p:origin x="49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EDEEFF-58B3-40E1-8D70-0F7AFB6A4576}"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8A3CB-C6CC-4E66-934B-096E7792D594}" type="slidenum">
              <a:rPr lang="en-US" smtClean="0"/>
              <a:t>‹#›</a:t>
            </a:fld>
            <a:endParaRPr lang="en-US"/>
          </a:p>
        </p:txBody>
      </p:sp>
    </p:spTree>
    <p:extLst>
      <p:ext uri="{BB962C8B-B14F-4D97-AF65-F5344CB8AC3E}">
        <p14:creationId xmlns:p14="http://schemas.microsoft.com/office/powerpoint/2010/main" val="8800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DEEFF-58B3-40E1-8D70-0F7AFB6A4576}"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8A3CB-C6CC-4E66-934B-096E7792D594}" type="slidenum">
              <a:rPr lang="en-US" smtClean="0"/>
              <a:t>‹#›</a:t>
            </a:fld>
            <a:endParaRPr lang="en-US"/>
          </a:p>
        </p:txBody>
      </p:sp>
    </p:spTree>
    <p:extLst>
      <p:ext uri="{BB962C8B-B14F-4D97-AF65-F5344CB8AC3E}">
        <p14:creationId xmlns:p14="http://schemas.microsoft.com/office/powerpoint/2010/main" val="25710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DEEFF-58B3-40E1-8D70-0F7AFB6A4576}"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8A3CB-C6CC-4E66-934B-096E7792D594}" type="slidenum">
              <a:rPr lang="en-US" smtClean="0"/>
              <a:t>‹#›</a:t>
            </a:fld>
            <a:endParaRPr lang="en-US"/>
          </a:p>
        </p:txBody>
      </p:sp>
    </p:spTree>
    <p:extLst>
      <p:ext uri="{BB962C8B-B14F-4D97-AF65-F5344CB8AC3E}">
        <p14:creationId xmlns:p14="http://schemas.microsoft.com/office/powerpoint/2010/main" val="267014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DEEFF-58B3-40E1-8D70-0F7AFB6A4576}"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8A3CB-C6CC-4E66-934B-096E7792D594}" type="slidenum">
              <a:rPr lang="en-US" smtClean="0"/>
              <a:t>‹#›</a:t>
            </a:fld>
            <a:endParaRPr lang="en-US"/>
          </a:p>
        </p:txBody>
      </p:sp>
    </p:spTree>
    <p:extLst>
      <p:ext uri="{BB962C8B-B14F-4D97-AF65-F5344CB8AC3E}">
        <p14:creationId xmlns:p14="http://schemas.microsoft.com/office/powerpoint/2010/main" val="294928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DEEFF-58B3-40E1-8D70-0F7AFB6A4576}"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8A3CB-C6CC-4E66-934B-096E7792D594}" type="slidenum">
              <a:rPr lang="en-US" smtClean="0"/>
              <a:t>‹#›</a:t>
            </a:fld>
            <a:endParaRPr lang="en-US"/>
          </a:p>
        </p:txBody>
      </p:sp>
    </p:spTree>
    <p:extLst>
      <p:ext uri="{BB962C8B-B14F-4D97-AF65-F5344CB8AC3E}">
        <p14:creationId xmlns:p14="http://schemas.microsoft.com/office/powerpoint/2010/main" val="319211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EDEEFF-58B3-40E1-8D70-0F7AFB6A4576}"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8A3CB-C6CC-4E66-934B-096E7792D594}" type="slidenum">
              <a:rPr lang="en-US" smtClean="0"/>
              <a:t>‹#›</a:t>
            </a:fld>
            <a:endParaRPr lang="en-US"/>
          </a:p>
        </p:txBody>
      </p:sp>
    </p:spTree>
    <p:extLst>
      <p:ext uri="{BB962C8B-B14F-4D97-AF65-F5344CB8AC3E}">
        <p14:creationId xmlns:p14="http://schemas.microsoft.com/office/powerpoint/2010/main" val="3603143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EDEEFF-58B3-40E1-8D70-0F7AFB6A4576}" type="datetimeFigureOut">
              <a:rPr lang="en-US" smtClean="0"/>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8A3CB-C6CC-4E66-934B-096E7792D594}" type="slidenum">
              <a:rPr lang="en-US" smtClean="0"/>
              <a:t>‹#›</a:t>
            </a:fld>
            <a:endParaRPr lang="en-US"/>
          </a:p>
        </p:txBody>
      </p:sp>
    </p:spTree>
    <p:extLst>
      <p:ext uri="{BB962C8B-B14F-4D97-AF65-F5344CB8AC3E}">
        <p14:creationId xmlns:p14="http://schemas.microsoft.com/office/powerpoint/2010/main" val="423343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EDEEFF-58B3-40E1-8D70-0F7AFB6A4576}" type="datetimeFigureOut">
              <a:rPr lang="en-US" smtClean="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8A3CB-C6CC-4E66-934B-096E7792D594}" type="slidenum">
              <a:rPr lang="en-US" smtClean="0"/>
              <a:t>‹#›</a:t>
            </a:fld>
            <a:endParaRPr lang="en-US"/>
          </a:p>
        </p:txBody>
      </p:sp>
    </p:spTree>
    <p:extLst>
      <p:ext uri="{BB962C8B-B14F-4D97-AF65-F5344CB8AC3E}">
        <p14:creationId xmlns:p14="http://schemas.microsoft.com/office/powerpoint/2010/main" val="129753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DEEFF-58B3-40E1-8D70-0F7AFB6A4576}" type="datetimeFigureOut">
              <a:rPr lang="en-US" smtClean="0"/>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8A3CB-C6CC-4E66-934B-096E7792D594}" type="slidenum">
              <a:rPr lang="en-US" smtClean="0"/>
              <a:t>‹#›</a:t>
            </a:fld>
            <a:endParaRPr lang="en-US"/>
          </a:p>
        </p:txBody>
      </p:sp>
    </p:spTree>
    <p:extLst>
      <p:ext uri="{BB962C8B-B14F-4D97-AF65-F5344CB8AC3E}">
        <p14:creationId xmlns:p14="http://schemas.microsoft.com/office/powerpoint/2010/main" val="8396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DEEFF-58B3-40E1-8D70-0F7AFB6A4576}"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8A3CB-C6CC-4E66-934B-096E7792D594}" type="slidenum">
              <a:rPr lang="en-US" smtClean="0"/>
              <a:t>‹#›</a:t>
            </a:fld>
            <a:endParaRPr lang="en-US"/>
          </a:p>
        </p:txBody>
      </p:sp>
    </p:spTree>
    <p:extLst>
      <p:ext uri="{BB962C8B-B14F-4D97-AF65-F5344CB8AC3E}">
        <p14:creationId xmlns:p14="http://schemas.microsoft.com/office/powerpoint/2010/main" val="235147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DEEFF-58B3-40E1-8D70-0F7AFB6A4576}"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8A3CB-C6CC-4E66-934B-096E7792D594}" type="slidenum">
              <a:rPr lang="en-US" smtClean="0"/>
              <a:t>‹#›</a:t>
            </a:fld>
            <a:endParaRPr lang="en-US"/>
          </a:p>
        </p:txBody>
      </p:sp>
    </p:spTree>
    <p:extLst>
      <p:ext uri="{BB962C8B-B14F-4D97-AF65-F5344CB8AC3E}">
        <p14:creationId xmlns:p14="http://schemas.microsoft.com/office/powerpoint/2010/main" val="263297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DEEFF-58B3-40E1-8D70-0F7AFB6A4576}" type="datetimeFigureOut">
              <a:rPr lang="en-US" smtClean="0"/>
              <a:t>4/5/2022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8A3CB-C6CC-4E66-934B-096E7792D594}" type="slidenum">
              <a:rPr lang="en-US" smtClean="0"/>
              <a:t>‹#›</a:t>
            </a:fld>
            <a:endParaRPr lang="en-US"/>
          </a:p>
        </p:txBody>
      </p:sp>
    </p:spTree>
    <p:extLst>
      <p:ext uri="{BB962C8B-B14F-4D97-AF65-F5344CB8AC3E}">
        <p14:creationId xmlns:p14="http://schemas.microsoft.com/office/powerpoint/2010/main" val="3791265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Indira Second Innings</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5613" y="2024856"/>
            <a:ext cx="6200775"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561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Dynasty Established: The Other Son	</a:t>
            </a:r>
            <a:endParaRPr lang="en-US" dirty="0"/>
          </a:p>
        </p:txBody>
      </p:sp>
      <p:sp>
        <p:nvSpPr>
          <p:cNvPr id="3" name="Content Placeholder 2"/>
          <p:cNvSpPr>
            <a:spLocks noGrp="1"/>
          </p:cNvSpPr>
          <p:nvPr>
            <p:ph sz="half" idx="1"/>
          </p:nvPr>
        </p:nvSpPr>
        <p:spPr>
          <a:xfrm>
            <a:off x="609600" y="1600200"/>
            <a:ext cx="7092778" cy="4915929"/>
          </a:xfrm>
        </p:spPr>
        <p:txBody>
          <a:bodyPr>
            <a:normAutofit/>
          </a:bodyPr>
          <a:lstStyle/>
          <a:p>
            <a:r>
              <a:rPr lang="en-US" dirty="0" smtClean="0"/>
              <a:t>RAJIV GANDHI</a:t>
            </a:r>
          </a:p>
          <a:p>
            <a:r>
              <a:rPr lang="en-US" dirty="0" smtClean="0"/>
              <a:t>Elections following assassination lead to LARGEST EVER MANDATE</a:t>
            </a:r>
          </a:p>
          <a:p>
            <a:r>
              <a:rPr lang="en-US" dirty="0" smtClean="0"/>
              <a:t>Seen as fresh, new, honest, and NOT a traditional politician.  Immense  hopes, quickly belied!!</a:t>
            </a:r>
          </a:p>
          <a:p>
            <a:r>
              <a:rPr lang="en-US" dirty="0" smtClean="0"/>
              <a:t>Began well, quick accords with regionalists, in ASSAM, MIZORAM, and PUNJAB. </a:t>
            </a:r>
          </a:p>
          <a:p>
            <a:r>
              <a:rPr lang="en-US" dirty="0" smtClean="0"/>
              <a:t>Promised to recreate democracy within the INC</a:t>
            </a:r>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72401" y="1600200"/>
            <a:ext cx="2428053" cy="304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119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Rajiv’s Populism	</a:t>
            </a:r>
            <a:endParaRPr lang="en-US" dirty="0"/>
          </a:p>
        </p:txBody>
      </p:sp>
      <p:sp>
        <p:nvSpPr>
          <p:cNvPr id="6" name="Content Placeholder 5"/>
          <p:cNvSpPr>
            <a:spLocks noGrp="1"/>
          </p:cNvSpPr>
          <p:nvPr>
            <p:ph idx="1"/>
          </p:nvPr>
        </p:nvSpPr>
        <p:spPr/>
        <p:txBody>
          <a:bodyPr/>
          <a:lstStyle/>
          <a:p>
            <a:r>
              <a:rPr lang="en-US" dirty="0" smtClean="0"/>
              <a:t>INC Reforms don’t work out</a:t>
            </a:r>
          </a:p>
          <a:p>
            <a:r>
              <a:rPr lang="en-US" dirty="0" smtClean="0"/>
              <a:t>BABRI MASJID</a:t>
            </a:r>
          </a:p>
          <a:p>
            <a:r>
              <a:rPr lang="en-US" dirty="0" smtClean="0"/>
              <a:t>Shah </a:t>
            </a:r>
            <a:r>
              <a:rPr lang="en-US" dirty="0" err="1" smtClean="0"/>
              <a:t>Bano</a:t>
            </a:r>
            <a:r>
              <a:rPr lang="en-US" dirty="0" smtClean="0"/>
              <a:t> Case </a:t>
            </a:r>
          </a:p>
          <a:p>
            <a:r>
              <a:rPr lang="en-US" dirty="0" smtClean="0"/>
              <a:t>Then, BOFORS, Corruption Accusations</a:t>
            </a:r>
          </a:p>
          <a:p>
            <a:r>
              <a:rPr lang="en-US" dirty="0" smtClean="0"/>
              <a:t>VP Singh</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191001"/>
            <a:ext cx="13716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3439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Liberalization	</a:t>
            </a:r>
            <a:endParaRPr lang="en-US" dirty="0"/>
          </a:p>
        </p:txBody>
      </p:sp>
      <p:sp>
        <p:nvSpPr>
          <p:cNvPr id="3" name="Content Placeholder 2"/>
          <p:cNvSpPr>
            <a:spLocks noGrp="1"/>
          </p:cNvSpPr>
          <p:nvPr>
            <p:ph idx="1"/>
          </p:nvPr>
        </p:nvSpPr>
        <p:spPr/>
        <p:txBody>
          <a:bodyPr/>
          <a:lstStyle/>
          <a:p>
            <a:r>
              <a:rPr lang="en-US" dirty="0" smtClean="0"/>
              <a:t>Starts under Rajiv and VP Singh is his finance minister</a:t>
            </a:r>
          </a:p>
          <a:p>
            <a:r>
              <a:rPr lang="en-US" dirty="0" smtClean="0"/>
              <a:t>But after promising start, does not deliver in the dismantling of the “license-raj”</a:t>
            </a:r>
          </a:p>
          <a:p>
            <a:r>
              <a:rPr lang="en-US" dirty="0" smtClean="0"/>
              <a:t>PV </a:t>
            </a:r>
            <a:r>
              <a:rPr lang="en-US" dirty="0" err="1" smtClean="0"/>
              <a:t>Narasimha</a:t>
            </a:r>
            <a:r>
              <a:rPr lang="en-US" dirty="0" smtClean="0"/>
              <a:t> Rao 1991 crisis</a:t>
            </a:r>
          </a:p>
          <a:p>
            <a:r>
              <a:rPr lang="en-US" dirty="0" smtClean="0"/>
              <a:t>Manmohan Singh as Finance Minister</a:t>
            </a:r>
          </a:p>
          <a:p>
            <a:r>
              <a:rPr lang="en-US" dirty="0" smtClean="0"/>
              <a:t>BJP ambivalence  “</a:t>
            </a:r>
            <a:r>
              <a:rPr lang="en-US" dirty="0" err="1" smtClean="0"/>
              <a:t>Swadeshi</a:t>
            </a:r>
            <a:r>
              <a:rPr lang="en-US" dirty="0" smtClean="0"/>
              <a:t>” on the one hand and “Pro-Business” on the other</a:t>
            </a:r>
          </a:p>
          <a:p>
            <a:endParaRPr lang="en-US" dirty="0"/>
          </a:p>
        </p:txBody>
      </p:sp>
    </p:spTree>
    <p:extLst>
      <p:ext uri="{BB962C8B-B14F-4D97-AF65-F5344CB8AC3E}">
        <p14:creationId xmlns:p14="http://schemas.microsoft.com/office/powerpoint/2010/main" val="5271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CONTEXT</a:t>
            </a:r>
            <a:r>
              <a:rPr lang="en-US" dirty="0"/>
              <a:t/>
            </a:r>
            <a:br>
              <a:rPr lang="en-US" dirty="0"/>
            </a:br>
            <a:endParaRPr lang="en-US" dirty="0"/>
          </a:p>
        </p:txBody>
      </p:sp>
      <p:sp>
        <p:nvSpPr>
          <p:cNvPr id="3" name="Content Placeholder 2"/>
          <p:cNvSpPr>
            <a:spLocks noGrp="1"/>
          </p:cNvSpPr>
          <p:nvPr>
            <p:ph idx="1"/>
          </p:nvPr>
        </p:nvSpPr>
        <p:spPr>
          <a:xfrm>
            <a:off x="200297" y="838200"/>
            <a:ext cx="11704320" cy="5954485"/>
          </a:xfrm>
        </p:spPr>
        <p:txBody>
          <a:bodyPr>
            <a:noAutofit/>
          </a:bodyPr>
          <a:lstStyle/>
          <a:p>
            <a:r>
              <a:rPr lang="en-US" sz="2800" b="1" dirty="0"/>
              <a:t>Soviet Union collapse</a:t>
            </a:r>
            <a:r>
              <a:rPr lang="en-US" sz="2800" dirty="0"/>
              <a:t>, valuable trade partner.  India e.g. barter foodstuff for oil with USSR for a long time.  NO loss of foreign exchange.  </a:t>
            </a:r>
          </a:p>
          <a:p>
            <a:r>
              <a:rPr lang="en-US" sz="2800" dirty="0"/>
              <a:t> IDEOLOGICALLY big blow to planned economics, state control of economies, and immense and perhaps unjustifiable faith in the market replace that.  </a:t>
            </a:r>
          </a:p>
          <a:p>
            <a:r>
              <a:rPr lang="en-US" sz="2800" dirty="0"/>
              <a:t>Attack from international economists, often expatriate Indian = State controls of the economy had led to stagnation, lack of competition, lack of growth.  </a:t>
            </a:r>
            <a:r>
              <a:rPr lang="en-US" sz="2800" dirty="0" err="1"/>
              <a:t>Jagdish</a:t>
            </a:r>
            <a:r>
              <a:rPr lang="en-US" sz="2800" dirty="0"/>
              <a:t> BHAGWATI (now at Columbia University) </a:t>
            </a:r>
            <a:r>
              <a:rPr lang="en-US" sz="2800" dirty="0" smtClean="0"/>
              <a:t>was </a:t>
            </a:r>
            <a:r>
              <a:rPr lang="en-US" sz="2800" dirty="0"/>
              <a:t>the major spokesmen for a NEW IDEOLOGY asking for removal of state control, free market and free enterprise, opening up of the barriers to international trade , </a:t>
            </a:r>
            <a:r>
              <a:rPr lang="en-US" sz="2800" dirty="0" smtClean="0"/>
              <a:t>as the </a:t>
            </a:r>
            <a:r>
              <a:rPr lang="en-US" sz="2800" dirty="0">
                <a:effectLst>
                  <a:outerShdw blurRad="38100" dist="38100" dir="2700000" algn="tl">
                    <a:srgbClr val="000000">
                      <a:alpha val="43137"/>
                    </a:srgbClr>
                  </a:outerShdw>
                </a:effectLst>
              </a:rPr>
              <a:t>only</a:t>
            </a:r>
            <a:r>
              <a:rPr lang="en-US" sz="2800" dirty="0"/>
              <a:t> solutions.  </a:t>
            </a:r>
          </a:p>
          <a:p>
            <a:r>
              <a:rPr lang="en-US" sz="2800" dirty="0"/>
              <a:t>Some change needed, no doubt, and governments, since Rajiv </a:t>
            </a:r>
            <a:r>
              <a:rPr lang="en-US" sz="2800" dirty="0" smtClean="0"/>
              <a:t>era, </a:t>
            </a:r>
            <a:r>
              <a:rPr lang="en-US" sz="2800" dirty="0"/>
              <a:t>tempered by DEMOCRATIC politics, introduced market oriented reforms, slowly.</a:t>
            </a:r>
          </a:p>
        </p:txBody>
      </p:sp>
    </p:spTree>
    <p:extLst>
      <p:ext uri="{BB962C8B-B14F-4D97-AF65-F5344CB8AC3E}">
        <p14:creationId xmlns:p14="http://schemas.microsoft.com/office/powerpoint/2010/main" val="4208016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Growth</a:t>
            </a:r>
            <a:endParaRPr lang="en-US" dirty="0"/>
          </a:p>
        </p:txBody>
      </p:sp>
      <p:sp>
        <p:nvSpPr>
          <p:cNvPr id="3" name="Content Placeholder 2"/>
          <p:cNvSpPr>
            <a:spLocks noGrp="1"/>
          </p:cNvSpPr>
          <p:nvPr>
            <p:ph idx="1"/>
          </p:nvPr>
        </p:nvSpPr>
        <p:spPr>
          <a:xfrm>
            <a:off x="165463" y="1227909"/>
            <a:ext cx="12026537" cy="5401491"/>
          </a:xfrm>
        </p:spPr>
        <p:txBody>
          <a:bodyPr>
            <a:normAutofit fontScale="70000" lnSpcReduction="20000"/>
          </a:bodyPr>
          <a:lstStyle/>
          <a:p>
            <a:r>
              <a:rPr lang="en-US" b="1" dirty="0" smtClean="0"/>
              <a:t>Growth </a:t>
            </a:r>
            <a:r>
              <a:rPr lang="en-US" b="1" dirty="0"/>
              <a:t>for WHOM?  HOW will it solve the problem of illiteracy, </a:t>
            </a:r>
            <a:r>
              <a:rPr lang="en-US" b="1" dirty="0" smtClean="0"/>
              <a:t>inequality</a:t>
            </a:r>
            <a:r>
              <a:rPr lang="en-US" b="1" dirty="0"/>
              <a:t>, etc.  Would it simply make the rich even richer?  </a:t>
            </a:r>
          </a:p>
          <a:p>
            <a:endParaRPr lang="en-US" b="1" dirty="0"/>
          </a:p>
          <a:p>
            <a:endParaRPr lang="en-US" b="1" dirty="0"/>
          </a:p>
          <a:p>
            <a:r>
              <a:rPr lang="en-US" b="1" dirty="0"/>
              <a:t>Liberalization, market forces work </a:t>
            </a:r>
            <a:r>
              <a:rPr lang="en-US" b="1" dirty="0" smtClean="0"/>
              <a:t>towards </a:t>
            </a:r>
            <a:r>
              <a:rPr lang="en-US" b="1" dirty="0"/>
              <a:t>“</a:t>
            </a:r>
            <a:r>
              <a:rPr lang="en-US" b="1" dirty="0" smtClean="0"/>
              <a:t>growth,” </a:t>
            </a:r>
            <a:r>
              <a:rPr lang="en-US" b="1" dirty="0"/>
              <a:t>but as Edward Abbey said, “growth for the sake of growth is the ideology of the cancer cell!!”</a:t>
            </a:r>
          </a:p>
          <a:p>
            <a:endParaRPr lang="en-US" b="1" dirty="0"/>
          </a:p>
          <a:p>
            <a:r>
              <a:rPr lang="en-US" b="1" dirty="0"/>
              <a:t>Rather than just “growth” need to focus on what KIND of growth, </a:t>
            </a:r>
            <a:r>
              <a:rPr lang="en-US" b="1" dirty="0" smtClean="0"/>
              <a:t>to ask WHO </a:t>
            </a:r>
            <a:r>
              <a:rPr lang="en-US" b="1" dirty="0"/>
              <a:t>grows and who </a:t>
            </a:r>
            <a:r>
              <a:rPr lang="en-US" b="1" dirty="0" smtClean="0"/>
              <a:t>doesn’t?</a:t>
            </a:r>
            <a:endParaRPr lang="en-US" b="1" dirty="0"/>
          </a:p>
          <a:p>
            <a:endParaRPr lang="en-US" b="1" dirty="0"/>
          </a:p>
          <a:p>
            <a:r>
              <a:rPr lang="en-US" b="1" dirty="0" smtClean="0"/>
              <a:t>Ultimately </a:t>
            </a:r>
            <a:r>
              <a:rPr lang="en-US" b="1" dirty="0"/>
              <a:t>though it come back to the central paradox.  How will can one balance democracy with economic </a:t>
            </a:r>
            <a:r>
              <a:rPr lang="en-US" b="1" dirty="0" smtClean="0"/>
              <a:t>growth?</a:t>
            </a:r>
            <a:endParaRPr lang="en-US" b="1" dirty="0"/>
          </a:p>
          <a:p>
            <a:endParaRPr lang="en-US" b="1" dirty="0"/>
          </a:p>
          <a:p>
            <a:r>
              <a:rPr lang="en-US" b="1" dirty="0"/>
              <a:t>WHY is this an issue in India?  </a:t>
            </a:r>
          </a:p>
          <a:p>
            <a:endParaRPr lang="en-US" b="1" dirty="0"/>
          </a:p>
          <a:p>
            <a:r>
              <a:rPr lang="en-US" b="1" dirty="0"/>
              <a:t>Paradox of a democracy, competing demands on state from different interests, often locally and parochially organized, at a time when there are not enough resources.</a:t>
            </a:r>
          </a:p>
          <a:p>
            <a:endParaRPr lang="en-US" dirty="0"/>
          </a:p>
          <a:p>
            <a:endParaRPr lang="en-US" dirty="0"/>
          </a:p>
        </p:txBody>
      </p:sp>
    </p:spTree>
    <p:extLst>
      <p:ext uri="{BB962C8B-B14F-4D97-AF65-F5344CB8AC3E}">
        <p14:creationId xmlns:p14="http://schemas.microsoft.com/office/powerpoint/2010/main" val="3473410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dashUpDiag">
          <a:fgClr>
            <a:schemeClr val="accent1"/>
          </a:fgClr>
          <a:bgClr>
            <a:schemeClr val="accent6">
              <a:lumMod val="60000"/>
              <a:lumOff val="4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Economy Achievements </a:t>
            </a:r>
            <a:r>
              <a:rPr lang="en-US" dirty="0" smtClean="0"/>
              <a:t>and </a:t>
            </a:r>
            <a:r>
              <a:rPr lang="en-US" dirty="0" smtClean="0"/>
              <a:t>Failures: Nehru to Rajiv</a:t>
            </a:r>
            <a:endParaRPr lang="en-US" dirty="0"/>
          </a:p>
        </p:txBody>
      </p:sp>
      <p:sp>
        <p:nvSpPr>
          <p:cNvPr id="5" name="Content Placeholder 4"/>
          <p:cNvSpPr>
            <a:spLocks noGrp="1"/>
          </p:cNvSpPr>
          <p:nvPr>
            <p:ph sz="half" idx="1"/>
          </p:nvPr>
        </p:nvSpPr>
        <p:spPr>
          <a:xfrm>
            <a:off x="609600" y="1480457"/>
            <a:ext cx="5338354" cy="5085805"/>
          </a:xfrm>
        </p:spPr>
        <p:txBody>
          <a:bodyPr>
            <a:noAutofit/>
          </a:bodyPr>
          <a:lstStyle/>
          <a:p>
            <a:r>
              <a:rPr lang="en-US" sz="2400" b="1" dirty="0"/>
              <a:t>END FAMINE	</a:t>
            </a:r>
          </a:p>
          <a:p>
            <a:endParaRPr lang="en-US" sz="2400" b="1" dirty="0"/>
          </a:p>
          <a:p>
            <a:pPr marL="0" indent="0">
              <a:buNone/>
            </a:pPr>
            <a:endParaRPr lang="en-US" sz="2400" b="1" dirty="0"/>
          </a:p>
          <a:p>
            <a:r>
              <a:rPr lang="en-US" sz="2400" b="1" dirty="0"/>
              <a:t>LIFE EXPECTANCE 30&gt;60	</a:t>
            </a:r>
          </a:p>
          <a:p>
            <a:r>
              <a:rPr lang="en-US" sz="2400" b="1" dirty="0"/>
              <a:t>DEMOCRACY			</a:t>
            </a:r>
          </a:p>
          <a:p>
            <a:r>
              <a:rPr lang="en-US" sz="2400" b="1" dirty="0"/>
              <a:t>LARGE SCIENTIFIC COMMUNITY	</a:t>
            </a:r>
          </a:p>
          <a:p>
            <a:endParaRPr lang="en-US" sz="2400" b="1" dirty="0"/>
          </a:p>
          <a:p>
            <a:r>
              <a:rPr lang="en-US" sz="2400" b="1" dirty="0"/>
              <a:t>INDUSTRIAL INFRASTRUCTURE	</a:t>
            </a:r>
          </a:p>
          <a:p>
            <a:r>
              <a:rPr lang="en-US" sz="2400" b="1" dirty="0"/>
              <a:t>NUCLEAR &amp; SPACE PROGRAMS	</a:t>
            </a:r>
          </a:p>
          <a:p>
            <a:r>
              <a:rPr lang="en-US" sz="2400" b="1" dirty="0"/>
              <a:t>POCKETS OF ECONOMIC GROWTH		</a:t>
            </a:r>
          </a:p>
          <a:p>
            <a:r>
              <a:rPr lang="en-US" sz="2400" b="1" dirty="0"/>
              <a:t>WORLD’S LARGEST MIDDLE CLASS</a:t>
            </a:r>
            <a:r>
              <a:rPr lang="en-US" sz="2000" dirty="0"/>
              <a:t>		</a:t>
            </a:r>
          </a:p>
        </p:txBody>
      </p:sp>
      <p:sp>
        <p:nvSpPr>
          <p:cNvPr id="6" name="Content Placeholder 5"/>
          <p:cNvSpPr>
            <a:spLocks noGrp="1"/>
          </p:cNvSpPr>
          <p:nvPr>
            <p:ph sz="half" idx="2"/>
          </p:nvPr>
        </p:nvSpPr>
        <p:spPr>
          <a:xfrm>
            <a:off x="5688874" y="1600201"/>
            <a:ext cx="5989320" cy="5257799"/>
          </a:xfrm>
        </p:spPr>
        <p:txBody>
          <a:bodyPr>
            <a:noAutofit/>
          </a:bodyPr>
          <a:lstStyle/>
          <a:p>
            <a:r>
              <a:rPr lang="en-US" sz="2300" b="1" dirty="0"/>
              <a:t>LOW FOOD AVAILABILITY: 35% LIVE BELOW POVERTY LINE = ONE SQUARE MEAL A DAY</a:t>
            </a:r>
          </a:p>
          <a:p>
            <a:r>
              <a:rPr lang="en-US" sz="2300" b="1" dirty="0"/>
              <a:t>STILL WELL BELOW CHINA</a:t>
            </a:r>
          </a:p>
          <a:p>
            <a:r>
              <a:rPr lang="en-US" sz="2300" b="1" dirty="0"/>
              <a:t>DALIT, POOR, WOMEN OFTEN DENIED RIGHT TO VOTE </a:t>
            </a:r>
          </a:p>
          <a:p>
            <a:r>
              <a:rPr lang="en-US" sz="2300" b="1" dirty="0"/>
              <a:t>WIDESPREAD ILLITERACY, 50% ADULT LITERACY RATE</a:t>
            </a:r>
          </a:p>
          <a:p>
            <a:r>
              <a:rPr lang="en-US" sz="2300" b="1" dirty="0"/>
              <a:t>LARGE NUMBERS LEFT OUT OF DEVELOPMENTAL PROCESS</a:t>
            </a:r>
          </a:p>
          <a:p>
            <a:r>
              <a:rPr lang="en-US" sz="2300" b="1" dirty="0"/>
              <a:t>LACK OF BASIC EDUCATION, UNIVERSAL HEALTH CARE, ACCESS TO CLEAN WATER</a:t>
            </a:r>
          </a:p>
          <a:p>
            <a:r>
              <a:rPr lang="en-US" sz="2300" b="1" dirty="0"/>
              <a:t>REGIONAL IMBALANCES</a:t>
            </a:r>
          </a:p>
          <a:p>
            <a:r>
              <a:rPr lang="en-US" sz="2300" b="1" dirty="0"/>
              <a:t>SOME OF THE WORLD’S POOREST</a:t>
            </a:r>
          </a:p>
          <a:p>
            <a:endParaRPr lang="en-US" sz="2000" dirty="0"/>
          </a:p>
        </p:txBody>
      </p:sp>
      <p:sp>
        <p:nvSpPr>
          <p:cNvPr id="4" name="Rectangle 3"/>
          <p:cNvSpPr/>
          <p:nvPr/>
        </p:nvSpPr>
        <p:spPr>
          <a:xfrm>
            <a:off x="3810000" y="-2018645"/>
            <a:ext cx="4572000" cy="369332"/>
          </a:xfrm>
          <a:prstGeom prst="rect">
            <a:avLst/>
          </a:prstGeom>
        </p:spPr>
        <p:txBody>
          <a:bodyPr>
            <a:spAutoFit/>
          </a:bodyPr>
          <a:lstStyle/>
          <a:p>
            <a:r>
              <a:rPr lang="en-US" dirty="0">
                <a:solidFill>
                  <a:prstClr val="black"/>
                </a:solidFill>
                <a:latin typeface="Calibri"/>
              </a:rPr>
              <a:t>			</a:t>
            </a:r>
          </a:p>
        </p:txBody>
      </p:sp>
    </p:spTree>
    <p:extLst>
      <p:ext uri="{BB962C8B-B14F-4D97-AF65-F5344CB8AC3E}">
        <p14:creationId xmlns:p14="http://schemas.microsoft.com/office/powerpoint/2010/main" val="1737299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Innings</a:t>
            </a:r>
            <a:endParaRPr lang="en-US" dirty="0"/>
          </a:p>
        </p:txBody>
      </p:sp>
      <p:sp>
        <p:nvSpPr>
          <p:cNvPr id="3" name="Content Placeholder 2"/>
          <p:cNvSpPr>
            <a:spLocks noGrp="1"/>
          </p:cNvSpPr>
          <p:nvPr>
            <p:ph idx="1"/>
          </p:nvPr>
        </p:nvSpPr>
        <p:spPr>
          <a:xfrm>
            <a:off x="1981200" y="1143000"/>
            <a:ext cx="8229600" cy="5562600"/>
          </a:xfrm>
        </p:spPr>
        <p:txBody>
          <a:bodyPr/>
          <a:lstStyle/>
          <a:p>
            <a:r>
              <a:rPr lang="en-US" dirty="0" smtClean="0"/>
              <a:t>Sanjay death</a:t>
            </a:r>
          </a:p>
          <a:p>
            <a:r>
              <a:rPr lang="en-US" dirty="0" smtClean="0"/>
              <a:t>Mrs. Gandhi’s reliance on family increases. </a:t>
            </a:r>
            <a:r>
              <a:rPr lang="en-US" b="1" dirty="0" smtClean="0"/>
              <a:t>Rajiv </a:t>
            </a:r>
            <a:r>
              <a:rPr lang="en-US" b="1" dirty="0"/>
              <a:t>Gandhi </a:t>
            </a:r>
            <a:r>
              <a:rPr lang="en-US" dirty="0"/>
              <a:t>pushed into </a:t>
            </a:r>
            <a:r>
              <a:rPr lang="en-US" dirty="0" smtClean="0"/>
              <a:t>politics</a:t>
            </a:r>
          </a:p>
          <a:p>
            <a:r>
              <a:rPr lang="en-US" dirty="0" smtClean="0"/>
              <a:t>Populism and Autocracy </a:t>
            </a:r>
          </a:p>
          <a:p>
            <a:r>
              <a:rPr lang="en-US" dirty="0" smtClean="0"/>
              <a:t>States’ Rights and States Pride  :  NTR in Andhra Pradesh, AASU in Assam, and Separatism in PUNJAB</a:t>
            </a:r>
          </a:p>
          <a:p>
            <a:r>
              <a:rPr lang="en-US" dirty="0" smtClean="0"/>
              <a:t>Populist Communalism in KASHMIR</a:t>
            </a:r>
            <a:endParaRPr lang="en-US" dirty="0"/>
          </a:p>
          <a:p>
            <a:endParaRPr lang="en-US" dirty="0"/>
          </a:p>
        </p:txBody>
      </p:sp>
    </p:spTree>
    <p:extLst>
      <p:ext uri="{BB962C8B-B14F-4D97-AF65-F5344CB8AC3E}">
        <p14:creationId xmlns:p14="http://schemas.microsoft.com/office/powerpoint/2010/main" val="1787151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Kashmir</a:t>
            </a:r>
            <a:endParaRPr lang="en-US" dirty="0"/>
          </a:p>
        </p:txBody>
      </p:sp>
      <p:sp>
        <p:nvSpPr>
          <p:cNvPr id="3" name="Content Placeholder 2"/>
          <p:cNvSpPr>
            <a:spLocks noGrp="1"/>
          </p:cNvSpPr>
          <p:nvPr>
            <p:ph sz="half" idx="1"/>
          </p:nvPr>
        </p:nvSpPr>
        <p:spPr>
          <a:xfrm>
            <a:off x="609599" y="1334531"/>
            <a:ext cx="7998941" cy="5385558"/>
          </a:xfrm>
        </p:spPr>
        <p:txBody>
          <a:bodyPr>
            <a:normAutofit fontScale="85000" lnSpcReduction="20000"/>
          </a:bodyPr>
          <a:lstStyle/>
          <a:p>
            <a:r>
              <a:rPr lang="en-US" dirty="0"/>
              <a:t>BEGIN  COMMUNALIZING the situation in Kashmir.  </a:t>
            </a:r>
          </a:p>
          <a:p>
            <a:r>
              <a:rPr lang="en-US" dirty="0"/>
              <a:t>In 1983 </a:t>
            </a:r>
            <a:r>
              <a:rPr lang="en-US" dirty="0" smtClean="0"/>
              <a:t>Farooq </a:t>
            </a:r>
            <a:r>
              <a:rPr lang="en-US" dirty="0"/>
              <a:t>Abdullah, </a:t>
            </a:r>
            <a:r>
              <a:rPr lang="en-US" dirty="0" smtClean="0"/>
              <a:t>Sheikh Abdullah’s </a:t>
            </a:r>
            <a:r>
              <a:rPr lang="en-US" dirty="0"/>
              <a:t>son joins an opposition coalition</a:t>
            </a:r>
          </a:p>
          <a:p>
            <a:r>
              <a:rPr lang="en-US" dirty="0" err="1"/>
              <a:t>Mrs</a:t>
            </a:r>
            <a:r>
              <a:rPr lang="en-US" dirty="0"/>
              <a:t> </a:t>
            </a:r>
            <a:r>
              <a:rPr lang="en-US" dirty="0" smtClean="0"/>
              <a:t>Gandhi, </a:t>
            </a:r>
            <a:r>
              <a:rPr lang="en-US" dirty="0"/>
              <a:t>in her </a:t>
            </a:r>
            <a:r>
              <a:rPr lang="en-US" dirty="0" smtClean="0"/>
              <a:t>campaign, </a:t>
            </a:r>
            <a:r>
              <a:rPr lang="en-US" dirty="0"/>
              <a:t>painted him as a secessionist.  </a:t>
            </a:r>
          </a:p>
          <a:p>
            <a:r>
              <a:rPr lang="en-US" dirty="0"/>
              <a:t>BLATANTLY appealed to HINDUS of Jammu, and invoked FEAR of VALLEY MUSLIMS.  </a:t>
            </a:r>
          </a:p>
          <a:p>
            <a:r>
              <a:rPr lang="en-US" dirty="0"/>
              <a:t>Farooq won, but this event first created RELIGIOUS polarization in Kashmir</a:t>
            </a:r>
          </a:p>
          <a:p>
            <a:r>
              <a:rPr lang="en-US" dirty="0"/>
              <a:t>Even separatists , TILL THAT TIME had spoken of need to secede because they were KASHMIRI and included Hindu Kashmiris in their description of Kashmir.  This was to change soon after.  </a:t>
            </a:r>
            <a:endParaRPr lang="en-US" dirty="0" smtClean="0"/>
          </a:p>
          <a:p>
            <a:r>
              <a:rPr lang="en-US" dirty="0" smtClean="0"/>
              <a:t>1984, political machinations by Mrs. Gandhi ensure that Farooq is removed as Chief Ministers.  Kashmiris begin to believe that Delhi will never let them exercise their own political will within India.  Leads to support for separatism.</a:t>
            </a:r>
            <a:endParaRPr lang="en-US" dirty="0"/>
          </a:p>
          <a:p>
            <a:endParaRPr lang="en-US" dirty="0"/>
          </a:p>
        </p:txBody>
      </p:sp>
      <p:pic>
        <p:nvPicPr>
          <p:cNvPr id="5" name="Content Placeholder 4"/>
          <p:cNvPicPr>
            <a:picLocks noGrp="1" noChangeAspect="1"/>
          </p:cNvPicPr>
          <p:nvPr>
            <p:ph sz="half" idx="2"/>
          </p:nvPr>
        </p:nvPicPr>
        <p:blipFill>
          <a:blip r:embed="rId2"/>
          <a:stretch>
            <a:fillRect/>
          </a:stretch>
        </p:blipFill>
        <p:spPr>
          <a:xfrm>
            <a:off x="8921577" y="1699862"/>
            <a:ext cx="2570207" cy="3867434"/>
          </a:xfrm>
          <a:prstGeom prst="rect">
            <a:avLst/>
          </a:prstGeom>
        </p:spPr>
      </p:pic>
    </p:spTree>
    <p:extLst>
      <p:ext uri="{BB962C8B-B14F-4D97-AF65-F5344CB8AC3E}">
        <p14:creationId xmlns:p14="http://schemas.microsoft.com/office/powerpoint/2010/main" val="214915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14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PUNJAB and Sikhism</a:t>
            </a:r>
            <a:endParaRPr lang="en-US" dirty="0"/>
          </a:p>
        </p:txBody>
      </p:sp>
      <p:sp>
        <p:nvSpPr>
          <p:cNvPr id="3" name="Content Placeholder 2"/>
          <p:cNvSpPr>
            <a:spLocks noGrp="1"/>
          </p:cNvSpPr>
          <p:nvPr>
            <p:ph idx="1"/>
          </p:nvPr>
        </p:nvSpPr>
        <p:spPr/>
        <p:txBody>
          <a:bodyPr>
            <a:normAutofit lnSpcReduction="10000"/>
          </a:bodyPr>
          <a:lstStyle/>
          <a:p>
            <a:r>
              <a:rPr lang="en-US" dirty="0" smtClean="0"/>
              <a:t>SIKHISM:  15-16</a:t>
            </a:r>
            <a:r>
              <a:rPr lang="en-US" baseline="30000" dirty="0" smtClean="0"/>
              <a:t>th</a:t>
            </a:r>
            <a:r>
              <a:rPr lang="en-US" dirty="0" smtClean="0"/>
              <a:t> C, founder Guru NANAK</a:t>
            </a:r>
          </a:p>
          <a:p>
            <a:r>
              <a:rPr lang="en-US" dirty="0" smtClean="0"/>
              <a:t>Given present form </a:t>
            </a:r>
            <a:r>
              <a:rPr lang="en-US" dirty="0"/>
              <a:t>by Guru </a:t>
            </a:r>
            <a:r>
              <a:rPr lang="en-US" dirty="0" err="1"/>
              <a:t>Gobind</a:t>
            </a:r>
            <a:r>
              <a:rPr lang="en-US" dirty="0"/>
              <a:t>   17th </a:t>
            </a:r>
            <a:r>
              <a:rPr lang="en-US" dirty="0" smtClean="0"/>
              <a:t>C</a:t>
            </a:r>
          </a:p>
          <a:p>
            <a:r>
              <a:rPr lang="en-US" dirty="0" smtClean="0"/>
              <a:t> </a:t>
            </a:r>
            <a:r>
              <a:rPr lang="en-US" dirty="0"/>
              <a:t>18-19th C RANJIT SINGH </a:t>
            </a:r>
            <a:r>
              <a:rPr lang="en-US" dirty="0" smtClean="0"/>
              <a:t>Sikh kingdom</a:t>
            </a:r>
          </a:p>
          <a:p>
            <a:r>
              <a:rPr lang="en-US" dirty="0" smtClean="0"/>
              <a:t>19th </a:t>
            </a:r>
            <a:r>
              <a:rPr lang="en-US" dirty="0"/>
              <a:t>C reformers, SINGH </a:t>
            </a:r>
            <a:r>
              <a:rPr lang="en-US" dirty="0" smtClean="0"/>
              <a:t>SABHAS</a:t>
            </a:r>
          </a:p>
          <a:p>
            <a:r>
              <a:rPr lang="en-US" dirty="0" smtClean="0"/>
              <a:t>Early 20</a:t>
            </a:r>
            <a:r>
              <a:rPr lang="en-US" baseline="30000" dirty="0" smtClean="0"/>
              <a:t>th</a:t>
            </a:r>
            <a:r>
              <a:rPr lang="en-US" dirty="0" smtClean="0"/>
              <a:t> C AKALI DAL </a:t>
            </a:r>
          </a:p>
          <a:p>
            <a:r>
              <a:rPr lang="en-US" dirty="0" smtClean="0"/>
              <a:t>1947 Tara Singh demand for separate Sikh homeland. Dismissed</a:t>
            </a:r>
          </a:p>
          <a:p>
            <a:r>
              <a:rPr lang="en-US" dirty="0" smtClean="0"/>
              <a:t>1966 Punjab as Linguistic State</a:t>
            </a:r>
            <a:endParaRPr lang="en-US" dirty="0"/>
          </a:p>
          <a:p>
            <a:endParaRPr lang="en-US" dirty="0"/>
          </a:p>
        </p:txBody>
      </p:sp>
    </p:spTree>
    <p:extLst>
      <p:ext uri="{BB962C8B-B14F-4D97-AF65-F5344CB8AC3E}">
        <p14:creationId xmlns:p14="http://schemas.microsoft.com/office/powerpoint/2010/main" val="2300626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Context of 1980s</a:t>
            </a:r>
            <a:endParaRPr lang="en-US" dirty="0"/>
          </a:p>
        </p:txBody>
      </p:sp>
      <p:sp>
        <p:nvSpPr>
          <p:cNvPr id="3" name="Content Placeholder 2"/>
          <p:cNvSpPr>
            <a:spLocks noGrp="1"/>
          </p:cNvSpPr>
          <p:nvPr>
            <p:ph idx="1"/>
          </p:nvPr>
        </p:nvSpPr>
        <p:spPr/>
        <p:txBody>
          <a:bodyPr/>
          <a:lstStyle/>
          <a:p>
            <a:r>
              <a:rPr lang="en-US" dirty="0" err="1" smtClean="0"/>
              <a:t>Akali</a:t>
            </a:r>
            <a:r>
              <a:rPr lang="en-US" dirty="0" smtClean="0"/>
              <a:t> Dal vs INC main rivalry</a:t>
            </a:r>
          </a:p>
          <a:p>
            <a:r>
              <a:rPr lang="en-US" dirty="0" smtClean="0"/>
              <a:t>Rough parallels to Sikh and Hindu pop.</a:t>
            </a:r>
          </a:p>
          <a:p>
            <a:r>
              <a:rPr lang="en-US" dirty="0" smtClean="0"/>
              <a:t>Green Revolution makes many Sikh middle peasants richer</a:t>
            </a:r>
          </a:p>
          <a:p>
            <a:r>
              <a:rPr lang="en-US" dirty="0" smtClean="0"/>
              <a:t>Indira Gandhi tries to break the hold of </a:t>
            </a:r>
            <a:r>
              <a:rPr lang="en-US" dirty="0" err="1" smtClean="0"/>
              <a:t>Akalis</a:t>
            </a:r>
            <a:r>
              <a:rPr lang="en-US" dirty="0" smtClean="0"/>
              <a:t> by promoting an extremist Sikh religious leader </a:t>
            </a:r>
            <a:r>
              <a:rPr lang="en-US" dirty="0" err="1" smtClean="0"/>
              <a:t>Jarnail</a:t>
            </a:r>
            <a:r>
              <a:rPr lang="en-US" dirty="0" smtClean="0"/>
              <a:t> Singh BHINDRANWALE</a:t>
            </a:r>
            <a:endParaRPr lang="en-US" dirty="0"/>
          </a:p>
        </p:txBody>
      </p:sp>
    </p:spTree>
    <p:extLst>
      <p:ext uri="{BB962C8B-B14F-4D97-AF65-F5344CB8AC3E}">
        <p14:creationId xmlns:p14="http://schemas.microsoft.com/office/powerpoint/2010/main" val="3642333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BHINDRANWALE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1" y="1447801"/>
            <a:ext cx="240982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1" y="1219200"/>
            <a:ext cx="174307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1" y="4648200"/>
            <a:ext cx="328612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183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of Control in Punjab	</a:t>
            </a:r>
            <a:endParaRPr lang="en-US" dirty="0"/>
          </a:p>
        </p:txBody>
      </p:sp>
      <p:sp>
        <p:nvSpPr>
          <p:cNvPr id="3" name="Content Placeholder 2"/>
          <p:cNvSpPr>
            <a:spLocks noGrp="1"/>
          </p:cNvSpPr>
          <p:nvPr>
            <p:ph idx="1"/>
          </p:nvPr>
        </p:nvSpPr>
        <p:spPr/>
        <p:txBody>
          <a:bodyPr/>
          <a:lstStyle/>
          <a:p>
            <a:r>
              <a:rPr lang="en-US" dirty="0" smtClean="0"/>
              <a:t>Political Assassinations</a:t>
            </a:r>
          </a:p>
          <a:p>
            <a:r>
              <a:rPr lang="en-US" dirty="0" smtClean="0"/>
              <a:t>Civilian Massacres</a:t>
            </a:r>
          </a:p>
          <a:p>
            <a:r>
              <a:rPr lang="en-US" dirty="0" smtClean="0"/>
              <a:t>Targeted Killings police and military personnel</a:t>
            </a:r>
          </a:p>
          <a:p>
            <a:r>
              <a:rPr lang="en-US" dirty="0" smtClean="0"/>
              <a:t>Take over and fortify the Golden Temple in Amritsar</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4466665"/>
            <a:ext cx="28479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24082"/>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367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Operation Blue Star	and Assassination</a:t>
            </a:r>
            <a:endParaRPr lang="en-US" dirty="0"/>
          </a:p>
        </p:txBody>
      </p:sp>
      <p:sp>
        <p:nvSpPr>
          <p:cNvPr id="3" name="Content Placeholder 2"/>
          <p:cNvSpPr>
            <a:spLocks noGrp="1"/>
          </p:cNvSpPr>
          <p:nvPr>
            <p:ph idx="1"/>
          </p:nvPr>
        </p:nvSpPr>
        <p:spPr>
          <a:xfrm>
            <a:off x="1981200" y="1417638"/>
            <a:ext cx="8229600" cy="5364162"/>
          </a:xfrm>
          <a:blipFill dpi="0" rotWithShape="1">
            <a:blip r:embed="rId2">
              <a:alphaModFix amt="23000"/>
            </a:blip>
            <a:srcRect/>
            <a:stretch>
              <a:fillRect/>
            </a:stretch>
          </a:blipFill>
        </p:spPr>
        <p:txBody>
          <a:bodyPr/>
          <a:lstStyle/>
          <a:p>
            <a:r>
              <a:rPr lang="en-US" dirty="0" smtClean="0"/>
              <a:t>Army Called in</a:t>
            </a:r>
          </a:p>
          <a:p>
            <a:r>
              <a:rPr lang="en-US" dirty="0" smtClean="0"/>
              <a:t>Parts of temple destroyed in </a:t>
            </a:r>
            <a:r>
              <a:rPr lang="en-US" dirty="0" err="1" smtClean="0"/>
              <a:t>seige</a:t>
            </a:r>
            <a:r>
              <a:rPr lang="en-US" dirty="0" smtClean="0"/>
              <a:t>  (use of mortars deemed necessary)</a:t>
            </a:r>
          </a:p>
          <a:p>
            <a:r>
              <a:rPr lang="en-US" dirty="0" err="1" smtClean="0"/>
              <a:t>Bhindranwale</a:t>
            </a:r>
            <a:r>
              <a:rPr lang="en-US" dirty="0" smtClean="0"/>
              <a:t> and followers killed</a:t>
            </a:r>
          </a:p>
          <a:p>
            <a:r>
              <a:rPr lang="en-US" dirty="0" smtClean="0"/>
              <a:t>Anger at desecration</a:t>
            </a:r>
          </a:p>
          <a:p>
            <a:r>
              <a:rPr lang="en-US" dirty="0" smtClean="0"/>
              <a:t>Mrs. Gandhi assassinated by Sikh bodyguards in 1984</a:t>
            </a:r>
          </a:p>
          <a:p>
            <a:r>
              <a:rPr lang="en-US" dirty="0" smtClean="0"/>
              <a:t>Anti Sikh pogroms in in Delhi and other cities</a:t>
            </a:r>
            <a:endParaRPr lang="en-US" dirty="0"/>
          </a:p>
        </p:txBody>
      </p:sp>
    </p:spTree>
    <p:extLst>
      <p:ext uri="{BB962C8B-B14F-4D97-AF65-F5344CB8AC3E}">
        <p14:creationId xmlns:p14="http://schemas.microsoft.com/office/powerpoint/2010/main" val="3057736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Mrs. Gandhi</a:t>
            </a:r>
            <a:endParaRPr lang="en-US" dirty="0"/>
          </a:p>
        </p:txBody>
      </p:sp>
      <p:sp>
        <p:nvSpPr>
          <p:cNvPr id="3" name="Content Placeholder 2"/>
          <p:cNvSpPr>
            <a:spLocks noGrp="1"/>
          </p:cNvSpPr>
          <p:nvPr>
            <p:ph idx="1"/>
          </p:nvPr>
        </p:nvSpPr>
        <p:spPr>
          <a:xfrm>
            <a:off x="209550" y="1228725"/>
            <a:ext cx="11372850" cy="5562600"/>
          </a:xfrm>
        </p:spPr>
        <p:txBody>
          <a:bodyPr>
            <a:normAutofit fontScale="85000" lnSpcReduction="20000"/>
          </a:bodyPr>
          <a:lstStyle/>
          <a:p>
            <a:r>
              <a:rPr lang="en-US" dirty="0" smtClean="0"/>
              <a:t>Punjab and Kashmir reveal the disastrous results of a short term focus on popularity and winning elections by any means necessary</a:t>
            </a:r>
          </a:p>
          <a:p>
            <a:r>
              <a:rPr lang="en-US" dirty="0" smtClean="0"/>
              <a:t>A </a:t>
            </a:r>
            <a:r>
              <a:rPr lang="en-US" dirty="0"/>
              <a:t>widespread erosion of the idealism that had </a:t>
            </a:r>
            <a:r>
              <a:rPr lang="en-US" dirty="0" smtClean="0"/>
              <a:t>characterized </a:t>
            </a:r>
            <a:r>
              <a:rPr lang="en-US" dirty="0"/>
              <a:t>earlier years of </a:t>
            </a:r>
            <a:r>
              <a:rPr lang="en-US" dirty="0" smtClean="0"/>
              <a:t>politics</a:t>
            </a:r>
            <a:r>
              <a:rPr lang="en-US" dirty="0"/>
              <a:t> </a:t>
            </a:r>
            <a:r>
              <a:rPr lang="en-US" dirty="0" smtClean="0"/>
              <a:t>was a singular product of Indira Gandhi’s contribution to Indian politics</a:t>
            </a:r>
          </a:p>
          <a:p>
            <a:pPr lvl="1"/>
            <a:r>
              <a:rPr lang="en-US" dirty="0" smtClean="0"/>
              <a:t>This included encouraging  corruption </a:t>
            </a:r>
            <a:r>
              <a:rPr lang="en-US" dirty="0"/>
              <a:t>and </a:t>
            </a:r>
            <a:r>
              <a:rPr lang="en-US" dirty="0" smtClean="0"/>
              <a:t>criminality. Most </a:t>
            </a:r>
            <a:r>
              <a:rPr lang="en-US" dirty="0"/>
              <a:t>politicians </a:t>
            </a:r>
            <a:r>
              <a:rPr lang="en-US" dirty="0" smtClean="0"/>
              <a:t>under Nehru </a:t>
            </a:r>
            <a:r>
              <a:rPr lang="en-US" dirty="0"/>
              <a:t>would not think of </a:t>
            </a:r>
            <a:r>
              <a:rPr lang="en-US" dirty="0" smtClean="0"/>
              <a:t>personally </a:t>
            </a:r>
            <a:r>
              <a:rPr lang="en-US" dirty="0"/>
              <a:t>profiting from political office, </a:t>
            </a:r>
            <a:r>
              <a:rPr lang="en-US" dirty="0" smtClean="0"/>
              <a:t>nepotism </a:t>
            </a:r>
            <a:r>
              <a:rPr lang="en-US" dirty="0"/>
              <a:t>perhaps, but </a:t>
            </a:r>
            <a:r>
              <a:rPr lang="en-US" dirty="0" smtClean="0"/>
              <a:t>corruption was a </a:t>
            </a:r>
            <a:r>
              <a:rPr lang="en-US" dirty="0"/>
              <a:t>fact of </a:t>
            </a:r>
            <a:r>
              <a:rPr lang="en-US" dirty="0" smtClean="0"/>
              <a:t>life under Indira Gandhi.</a:t>
            </a:r>
          </a:p>
          <a:p>
            <a:pPr lvl="1"/>
            <a:r>
              <a:rPr lang="en-US" dirty="0"/>
              <a:t>Similarly with using violence, Nehru NEVER </a:t>
            </a:r>
            <a:r>
              <a:rPr lang="en-US" dirty="0" smtClean="0"/>
              <a:t>condoned it but Indira simply treated </a:t>
            </a:r>
            <a:r>
              <a:rPr lang="en-US" dirty="0"/>
              <a:t>it as </a:t>
            </a:r>
            <a:r>
              <a:rPr lang="en-US" dirty="0" smtClean="0"/>
              <a:t>another </a:t>
            </a:r>
            <a:r>
              <a:rPr lang="en-US" dirty="0"/>
              <a:t>means by which politics carried out. </a:t>
            </a:r>
            <a:endParaRPr lang="en-US" dirty="0" smtClean="0"/>
          </a:p>
          <a:p>
            <a:pPr lvl="1"/>
            <a:r>
              <a:rPr lang="en-US" dirty="0" smtClean="0"/>
              <a:t>No commitment to economic </a:t>
            </a:r>
            <a:r>
              <a:rPr lang="en-US" dirty="0"/>
              <a:t>planning other than sops to important constituencies in election </a:t>
            </a:r>
            <a:r>
              <a:rPr lang="en-US" dirty="0" smtClean="0"/>
              <a:t>years</a:t>
            </a:r>
          </a:p>
          <a:p>
            <a:pPr marL="514350" indent="-457200"/>
            <a:r>
              <a:rPr lang="en-US" dirty="0" smtClean="0"/>
              <a:t>DO </a:t>
            </a:r>
            <a:r>
              <a:rPr lang="en-US" dirty="0"/>
              <a:t>READ KRISHNA </a:t>
            </a:r>
            <a:r>
              <a:rPr lang="en-US" dirty="0" smtClean="0"/>
              <a:t>RAJ’s ASSESSMENT. </a:t>
            </a:r>
            <a:r>
              <a:rPr lang="en-US" dirty="0" err="1" smtClean="0"/>
              <a:t>Guha</a:t>
            </a:r>
            <a:r>
              <a:rPr lang="en-US" dirty="0" smtClean="0"/>
              <a:t>, pg. </a:t>
            </a:r>
            <a:r>
              <a:rPr lang="en-US" dirty="0"/>
              <a:t>567-68. </a:t>
            </a:r>
          </a:p>
          <a:p>
            <a:pPr lvl="1"/>
            <a:endParaRPr lang="en-US" dirty="0" smtClean="0"/>
          </a:p>
          <a:p>
            <a:pPr marL="457200" lvl="1" indent="0">
              <a:buNone/>
            </a:pPr>
            <a:r>
              <a:rPr lang="en-US" dirty="0" smtClean="0"/>
              <a:t> </a:t>
            </a:r>
            <a:endParaRPr lang="en-US" dirty="0"/>
          </a:p>
        </p:txBody>
      </p:sp>
    </p:spTree>
    <p:extLst>
      <p:ext uri="{BB962C8B-B14F-4D97-AF65-F5344CB8AC3E}">
        <p14:creationId xmlns:p14="http://schemas.microsoft.com/office/powerpoint/2010/main" val="116183799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1021</Words>
  <Application>Microsoft Office PowerPoint</Application>
  <PresentationFormat>Widescreen</PresentationFormat>
  <Paragraphs>107</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1_Office Theme</vt:lpstr>
      <vt:lpstr>Indira Second Innings</vt:lpstr>
      <vt:lpstr>Second Innings</vt:lpstr>
      <vt:lpstr>Kashmir</vt:lpstr>
      <vt:lpstr>PUNJAB and Sikhism</vt:lpstr>
      <vt:lpstr>Political Context of 1980s</vt:lpstr>
      <vt:lpstr>BHINDRANWALE</vt:lpstr>
      <vt:lpstr>Out of Control in Punjab </vt:lpstr>
      <vt:lpstr>Operation Blue Star and Assassination</vt:lpstr>
      <vt:lpstr>Assessing Mrs. Gandhi</vt:lpstr>
      <vt:lpstr>Dynasty Established: The Other Son </vt:lpstr>
      <vt:lpstr>Rajiv’s Populism </vt:lpstr>
      <vt:lpstr>Economic Liberalization </vt:lpstr>
      <vt:lpstr>CONTEXT </vt:lpstr>
      <vt:lpstr>Questions About Growth</vt:lpstr>
      <vt:lpstr>Economy Achievements and Failures: Nehru to Rajiv</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Indira Second Innings</dc:title>
  <dc:creator>Sanjay Joshi</dc:creator>
  <cp:lastModifiedBy>Sanjay Joshi</cp:lastModifiedBy>
  <cp:revision>8</cp:revision>
  <dcterms:created xsi:type="dcterms:W3CDTF">2020-03-18T22:59:08Z</dcterms:created>
  <dcterms:modified xsi:type="dcterms:W3CDTF">2022-04-05T19:36:46Z</dcterms:modified>
</cp:coreProperties>
</file>