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4" r:id="rId4"/>
    <p:sldId id="257" r:id="rId5"/>
    <p:sldId id="275" r:id="rId6"/>
    <p:sldId id="276" r:id="rId7"/>
    <p:sldId id="270" r:id="rId8"/>
    <p:sldId id="271" r:id="rId9"/>
    <p:sldId id="265" r:id="rId10"/>
    <p:sldId id="266" r:id="rId11"/>
    <p:sldId id="264" r:id="rId12"/>
    <p:sldId id="272" r:id="rId13"/>
    <p:sldId id="273" r:id="rId14"/>
    <p:sldId id="277" r:id="rId15"/>
    <p:sldId id="263" r:id="rId16"/>
    <p:sldId id="278" r:id="rId17"/>
    <p:sldId id="279" r:id="rId18"/>
    <p:sldId id="280" r:id="rId19"/>
    <p:sldId id="282" r:id="rId20"/>
    <p:sldId id="281" r:id="rId21"/>
    <p:sldId id="267" r:id="rId22"/>
    <p:sldId id="283" r:id="rId23"/>
    <p:sldId id="284" r:id="rId24"/>
    <p:sldId id="268" r:id="rId25"/>
    <p:sldId id="287" r:id="rId26"/>
    <p:sldId id="286" r:id="rId27"/>
    <p:sldId id="28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82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E80F9-536F-4984-8A83-EB3EF6F1B90C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7E66C-E12E-4316-8B4B-74F27D084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82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E80F9-536F-4984-8A83-EB3EF6F1B90C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7E66C-E12E-4316-8B4B-74F27D084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46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E80F9-536F-4984-8A83-EB3EF6F1B90C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7E66C-E12E-4316-8B4B-74F27D084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376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E80F9-536F-4984-8A83-EB3EF6F1B90C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7E66C-E12E-4316-8B4B-74F27D084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7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E80F9-536F-4984-8A83-EB3EF6F1B90C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7E66C-E12E-4316-8B4B-74F27D084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122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E80F9-536F-4984-8A83-EB3EF6F1B90C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7E66C-E12E-4316-8B4B-74F27D084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711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E80F9-536F-4984-8A83-EB3EF6F1B90C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7E66C-E12E-4316-8B4B-74F27D084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05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E80F9-536F-4984-8A83-EB3EF6F1B90C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7E66C-E12E-4316-8B4B-74F27D084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59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E80F9-536F-4984-8A83-EB3EF6F1B90C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7E66C-E12E-4316-8B4B-74F27D084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56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E80F9-536F-4984-8A83-EB3EF6F1B90C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7E66C-E12E-4316-8B4B-74F27D084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737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E80F9-536F-4984-8A83-EB3EF6F1B90C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7E66C-E12E-4316-8B4B-74F27D084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36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E80F9-536F-4984-8A83-EB3EF6F1B90C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7E66C-E12E-4316-8B4B-74F27D084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73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harappa.com/slide/great-bath-mohenjo-daro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arappa.com/sites/default/files/slides/terraced-fields.jpg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arappa.com/answers/what-do-we-know-ancient-indus-government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rappa.com/sites/default/files/styles/galleryformatter_slide/public/amulet.jpg?itok=4bycILxs" TargetMode="External"/><Relationship Id="rId2" Type="http://schemas.openxmlformats.org/officeDocument/2006/relationships/hyperlink" Target="https://www.harappa.com/sites/default/files/slides/well-indus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harappa.com/sites/default/files/styles/galleryformatter_slide/public/fish-pot.jpg?itok=Id6Iz1Z7" TargetMode="External"/><Relationship Id="rId4" Type="http://schemas.openxmlformats.org/officeDocument/2006/relationships/hyperlink" Target="https://www.harappa.com/indus/84.html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en.wikipedia.org/wiki/Rosetta_Ston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ontline.in/static/html/fl1720/17200040.htm" TargetMode="External"/><Relationship Id="rId2" Type="http://schemas.openxmlformats.org/officeDocument/2006/relationships/hyperlink" Target="https://scroll.in/article/893308/why-hindutva-is-out-of-steppe-with-new-discoveries-about-the-indus-valley-peopl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jan.ucc.nau.edu/~sj6/Caste.pptx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slideplayer.com/slide/273160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arappa.com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alrailwayreview.com/wp-content/uploads/Graham-Ellis-Track-3.jpg" TargetMode="External"/><Relationship Id="rId2" Type="http://schemas.openxmlformats.org/officeDocument/2006/relationships/hyperlink" Target="https://www.harappa.com/har/masson1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harappa.com/sites/default/files/styles/large/public/images/marshalls-mohenjodaro-2_0.jpg?itok=az_ZO3j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harappa.com/slide/great-bath-mohenjo-daro-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87829"/>
            <a:ext cx="9144000" cy="2922134"/>
          </a:xfrm>
          <a:blipFill>
            <a:blip r:embed="rId2">
              <a:alphaModFix amt="34000"/>
            </a:blip>
            <a:stretch>
              <a:fillRect/>
            </a:stretch>
          </a:blipFill>
        </p:spPr>
        <p:txBody>
          <a:bodyPr>
            <a:normAutofit fontScale="90000"/>
          </a:bodyPr>
          <a:lstStyle/>
          <a:p>
            <a:r>
              <a:rPr lang="en-US" dirty="0" smtClean="0"/>
              <a:t>The Indus Valley Civilization (IVC) aka </a:t>
            </a:r>
            <a:r>
              <a:rPr lang="en-US" dirty="0" err="1" smtClean="0"/>
              <a:t>Harappan</a:t>
            </a:r>
            <a:r>
              <a:rPr lang="en-US" dirty="0" smtClean="0"/>
              <a:t> Civilization, peak during 2500-1700 BCE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blipFill dpi="0" rotWithShape="1">
            <a:blip r:embed="rId2">
              <a:alphaModFix amt="34000"/>
            </a:blip>
            <a:srcRect/>
            <a:tile tx="0" ty="0" sx="100000" sy="100000" flip="none" algn="tl"/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29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Artisans and Builders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Fine Pottery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902036" y="1825625"/>
            <a:ext cx="5451764" cy="4351338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NOT a “granary”  Harappa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2535381"/>
            <a:ext cx="4196104" cy="27770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44" y="2435628"/>
            <a:ext cx="4829777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60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08065"/>
            <a:ext cx="10882745" cy="180386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Clearly loved their Children!  Following are probably Toys found in excavations:  Ox Cart, Boat, Tops, Animal with moveable head and tail, deer/fawn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4206" y="5012746"/>
            <a:ext cx="2095500" cy="1466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721" y="2618292"/>
            <a:ext cx="2095500" cy="1466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825" y="2447448"/>
            <a:ext cx="3469616" cy="18085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2065" y="4852900"/>
            <a:ext cx="2423613" cy="15951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4335" y="4852900"/>
            <a:ext cx="2444981" cy="171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01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finer things in life!	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1558" y="1529542"/>
            <a:ext cx="4864038" cy="3167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954" y="3621936"/>
            <a:ext cx="4973867" cy="319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19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they did NOT 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83240"/>
          </a:xfrm>
        </p:spPr>
        <p:txBody>
          <a:bodyPr/>
          <a:lstStyle/>
          <a:p>
            <a:r>
              <a:rPr lang="en-US" sz="3600" dirty="0">
                <a:solidFill>
                  <a:prstClr val="black"/>
                </a:solidFill>
              </a:rPr>
              <a:t>Very few weapons found throughout the IVC, so although they clearly had a government and folks giving and accepting orders, there was no armed militia and certainly no army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294" y="4167245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93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Economic Basis of the IVC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95549"/>
            <a:ext cx="10515600" cy="4389120"/>
          </a:xfrm>
        </p:spPr>
        <p:txBody>
          <a:bodyPr/>
          <a:lstStyle/>
          <a:p>
            <a:r>
              <a:rPr lang="en-US" dirty="0" smtClean="0"/>
              <a:t>Urban Civilizations need an </a:t>
            </a:r>
            <a:r>
              <a:rPr lang="en-US" dirty="0" smtClean="0">
                <a:hlinkClick r:id="rId2"/>
              </a:rPr>
              <a:t>agrarian hinterland</a:t>
            </a:r>
            <a:endParaRPr lang="en-US" dirty="0" smtClean="0"/>
          </a:p>
          <a:p>
            <a:r>
              <a:rPr lang="en-US" dirty="0" smtClean="0"/>
              <a:t>Had to produce enough for there to be SURPLUS  (why? to feed townspeople )  but also ways of that surplus being APPROPRIATED so that builders, artisans, etc. could be paid to </a:t>
            </a:r>
            <a:r>
              <a:rPr lang="en-US" dirty="0"/>
              <a:t>produce </a:t>
            </a:r>
            <a:r>
              <a:rPr lang="en-US" dirty="0" smtClean="0"/>
              <a:t>goods</a:t>
            </a:r>
            <a:r>
              <a:rPr lang="en-US" dirty="0"/>
              <a:t>, which can then be traded to </a:t>
            </a:r>
            <a:r>
              <a:rPr lang="en-US" dirty="0" smtClean="0"/>
              <a:t>again </a:t>
            </a:r>
            <a:r>
              <a:rPr lang="en-US" dirty="0"/>
              <a:t>access to more resources, and obtain more surplus. </a:t>
            </a:r>
            <a:endParaRPr lang="en-US" dirty="0" smtClean="0"/>
          </a:p>
          <a:p>
            <a:r>
              <a:rPr lang="en-US" dirty="0" smtClean="0"/>
              <a:t>Such </a:t>
            </a:r>
            <a:r>
              <a:rPr lang="en-US" dirty="0"/>
              <a:t>is the basis of all </a:t>
            </a:r>
            <a:r>
              <a:rPr lang="en-US" dirty="0" smtClean="0"/>
              <a:t>“civilization,” </a:t>
            </a:r>
            <a:r>
              <a:rPr lang="en-US" dirty="0"/>
              <a:t>even to some extent, our </a:t>
            </a:r>
            <a:r>
              <a:rPr lang="en-US" dirty="0" smtClean="0"/>
              <a:t>own</a:t>
            </a:r>
          </a:p>
          <a:p>
            <a:r>
              <a:rPr lang="en-US" dirty="0" smtClean="0"/>
              <a:t> </a:t>
            </a:r>
            <a:r>
              <a:rPr lang="en-US" dirty="0"/>
              <a:t>This allows us to also make some speculations about economic </a:t>
            </a:r>
            <a:r>
              <a:rPr lang="en-US" b="1" i="1" dirty="0"/>
              <a:t>SOCIAL ORGANIZATION</a:t>
            </a:r>
            <a:r>
              <a:rPr lang="en-US" dirty="0"/>
              <a:t> in the IVC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768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66501"/>
            <a:ext cx="10515600" cy="1172094"/>
          </a:xfrm>
        </p:spPr>
        <p:txBody>
          <a:bodyPr/>
          <a:lstStyle/>
          <a:p>
            <a:r>
              <a:rPr lang="en-US" b="1" dirty="0" smtClean="0"/>
              <a:t>Was Everyone the Same?  No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305098"/>
            <a:ext cx="5181600" cy="5727469"/>
          </a:xfrm>
        </p:spPr>
        <p:txBody>
          <a:bodyPr/>
          <a:lstStyle/>
          <a:p>
            <a:r>
              <a:rPr lang="en-US" dirty="0" smtClean="0"/>
              <a:t>The elite lived on higher ground, in larger homes in “the Citadel,” and commoners had smaller homes on lower ground, though even smaller homes had their own wells</a:t>
            </a:r>
          </a:p>
          <a:p>
            <a:r>
              <a:rPr lang="en-US" dirty="0" smtClean="0"/>
              <a:t>Gate of the “Citadel”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930351" y="1429789"/>
            <a:ext cx="5787515" cy="5137266"/>
          </a:xfrm>
        </p:spPr>
        <p:txBody>
          <a:bodyPr/>
          <a:lstStyle/>
          <a:p>
            <a:r>
              <a:rPr lang="en-US" dirty="0" smtClean="0"/>
              <a:t>The level of planning, uniformity, etc., IMPLIES some kind of government or authority</a:t>
            </a:r>
          </a:p>
          <a:p>
            <a:r>
              <a:rPr lang="en-US" i="1" dirty="0" smtClean="0"/>
              <a:t>Priest King? </a:t>
            </a:r>
            <a:r>
              <a:rPr lang="en-US" dirty="0" smtClean="0"/>
              <a:t>	</a:t>
            </a:r>
            <a:r>
              <a:rPr lang="en-US" i="1" dirty="0" smtClean="0"/>
              <a:t>Mother Goddess?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799" y="3176812"/>
            <a:ext cx="2142067" cy="3295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860" y="4168832"/>
            <a:ext cx="1882140" cy="19856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4332" y="15271043"/>
            <a:ext cx="2321809" cy="30957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5829" y="3176812"/>
            <a:ext cx="2342371" cy="325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57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Emergence of Inequalities in Human Society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463040"/>
            <a:ext cx="10515600" cy="539496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 </a:t>
            </a:r>
            <a:r>
              <a:rPr lang="en-US" dirty="0"/>
              <a:t>Primitive society, hunting and gathering, involved some amount of cooperation, but no </a:t>
            </a:r>
            <a:r>
              <a:rPr lang="en-US" dirty="0" smtClean="0"/>
              <a:t>surplus. They </a:t>
            </a:r>
            <a:r>
              <a:rPr lang="en-US" dirty="0"/>
              <a:t>produce to consume, </a:t>
            </a:r>
            <a:r>
              <a:rPr lang="en-US" dirty="0" smtClean="0"/>
              <a:t>and though there may </a:t>
            </a:r>
            <a:r>
              <a:rPr lang="en-US" dirty="0"/>
              <a:t>have been some hierarchies, not established</a:t>
            </a:r>
            <a:r>
              <a:rPr lang="en-US" dirty="0" smtClean="0"/>
              <a:t>. Certainly no mechanisms of surplus extraction</a:t>
            </a:r>
            <a:endParaRPr lang="en-US" dirty="0"/>
          </a:p>
          <a:p>
            <a:r>
              <a:rPr lang="en-US" dirty="0"/>
              <a:t>Surplus extraction </a:t>
            </a:r>
            <a:r>
              <a:rPr lang="en-US" dirty="0" smtClean="0"/>
              <a:t>means  </a:t>
            </a:r>
            <a:r>
              <a:rPr lang="en-US" dirty="0"/>
              <a:t>some can live off the labor of others, </a:t>
            </a:r>
            <a:r>
              <a:rPr lang="en-US" dirty="0" smtClean="0"/>
              <a:t>e.g. in IVC we can infer that some </a:t>
            </a:r>
            <a:r>
              <a:rPr lang="en-US" dirty="0"/>
              <a:t>kind of class society had already </a:t>
            </a:r>
            <a:r>
              <a:rPr lang="en-US" dirty="0" smtClean="0"/>
              <a:t>emerged</a:t>
            </a:r>
            <a:endParaRPr lang="en-US" dirty="0"/>
          </a:p>
          <a:p>
            <a:r>
              <a:rPr lang="en-US" dirty="0" smtClean="0"/>
              <a:t>Classes can only come about when </a:t>
            </a:r>
            <a:r>
              <a:rPr lang="en-US" dirty="0"/>
              <a:t>surplus extraction mechanisms in place, whether through force, through deceit, superior technology, or knowledge.  </a:t>
            </a:r>
          </a:p>
          <a:p>
            <a:r>
              <a:rPr lang="en-US" dirty="0" smtClean="0"/>
              <a:t>For IVC this </a:t>
            </a:r>
            <a:r>
              <a:rPr lang="en-US" dirty="0"/>
              <a:t>is not simply SPECULATION, but based on TENTATIVE evidence.  In MD and HR, DIV of cities into ACROPOLIS, on mound, and the "lower" city.  </a:t>
            </a:r>
            <a:r>
              <a:rPr lang="en-US" dirty="0" smtClean="0"/>
              <a:t>Different access to resources. Clearly</a:t>
            </a:r>
            <a:r>
              <a:rPr lang="en-US" dirty="0"/>
              <a:t>, two different classes of </a:t>
            </a:r>
            <a:r>
              <a:rPr lang="en-US" dirty="0" smtClean="0"/>
              <a:t>people</a:t>
            </a:r>
          </a:p>
          <a:p>
            <a:r>
              <a:rPr lang="en-US" dirty="0" smtClean="0"/>
              <a:t>Many scholars have also argued for a </a:t>
            </a:r>
            <a:r>
              <a:rPr lang="en-US" dirty="0" smtClean="0">
                <a:hlinkClick r:id="rId2"/>
              </a:rPr>
              <a:t>HETERARCHIC rather than HIERARCHIC social and political order in the IVC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45946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546802"/>
          </a:xfrm>
        </p:spPr>
        <p:txBody>
          <a:bodyPr/>
          <a:lstStyle/>
          <a:p>
            <a:r>
              <a:rPr lang="en-US" sz="8000" dirty="0" smtClean="0"/>
              <a:t>IVC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08604"/>
            <a:ext cx="10515600" cy="4068359"/>
          </a:xfrm>
        </p:spPr>
        <p:txBody>
          <a:bodyPr/>
          <a:lstStyle/>
          <a:p>
            <a:r>
              <a:rPr lang="en-US" dirty="0" smtClean="0"/>
              <a:t>We could be a lot surer about our understanding of the IVC if we could crack some of the mysteries surrounding this civilization</a:t>
            </a:r>
          </a:p>
          <a:p>
            <a:r>
              <a:rPr lang="en-US" dirty="0" smtClean="0"/>
              <a:t>The Biggest of them is the mystery of their </a:t>
            </a:r>
            <a:r>
              <a:rPr lang="en-US" b="1" i="1" dirty="0" smtClean="0"/>
              <a:t>SCRIPT</a:t>
            </a:r>
          </a:p>
          <a:p>
            <a:r>
              <a:rPr lang="en-US" dirty="0" smtClean="0"/>
              <a:t>We have solved, to most people’s satisfaction what used to be another big mystery:  about the Origins of the IVC</a:t>
            </a:r>
          </a:p>
          <a:p>
            <a:r>
              <a:rPr lang="en-US" dirty="0" smtClean="0"/>
              <a:t>We are in a better position to understand the DECLINE of the IVC</a:t>
            </a:r>
          </a:p>
          <a:p>
            <a:r>
              <a:rPr lang="en-US" dirty="0" smtClean="0"/>
              <a:t>BUT, mysteries remain, and probably will as History is seldom complete or absolute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764" y="576552"/>
            <a:ext cx="4067175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15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Mystery solved:  Origins of IVC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earliest theories about the origins of </a:t>
            </a:r>
            <a:r>
              <a:rPr lang="en-US" dirty="0" smtClean="0"/>
              <a:t>IVC based </a:t>
            </a:r>
            <a:r>
              <a:rPr lang="en-US" dirty="0"/>
              <a:t>on </a:t>
            </a:r>
            <a:r>
              <a:rPr lang="en-US" dirty="0" smtClean="0"/>
              <a:t>limited archeological evidence</a:t>
            </a:r>
          </a:p>
          <a:p>
            <a:r>
              <a:rPr lang="en-US" dirty="0" smtClean="0"/>
              <a:t>Knowing </a:t>
            </a:r>
            <a:r>
              <a:rPr lang="en-US" dirty="0"/>
              <a:t>about the Mesopotamian </a:t>
            </a:r>
            <a:r>
              <a:rPr lang="en-US" dirty="0" smtClean="0"/>
              <a:t>civilization</a:t>
            </a:r>
            <a:r>
              <a:rPr lang="en-US" dirty="0"/>
              <a:t>, </a:t>
            </a:r>
            <a:r>
              <a:rPr lang="en-US" dirty="0" smtClean="0"/>
              <a:t>archeologists </a:t>
            </a:r>
            <a:r>
              <a:rPr lang="en-US" dirty="0"/>
              <a:t>assumed </a:t>
            </a:r>
            <a:r>
              <a:rPr lang="en-US" dirty="0" smtClean="0"/>
              <a:t>IVC </a:t>
            </a:r>
            <a:r>
              <a:rPr lang="en-US" dirty="0"/>
              <a:t>cities were </a:t>
            </a:r>
            <a:r>
              <a:rPr lang="en-US" dirty="0" smtClean="0"/>
              <a:t>outposts </a:t>
            </a:r>
            <a:r>
              <a:rPr lang="en-US" dirty="0"/>
              <a:t>of the </a:t>
            </a:r>
            <a:r>
              <a:rPr lang="en-US" dirty="0" smtClean="0"/>
              <a:t>Mesopotamian empire</a:t>
            </a:r>
          </a:p>
          <a:p>
            <a:pPr lvl="1"/>
            <a:r>
              <a:rPr lang="en-US" dirty="0" smtClean="0"/>
              <a:t>clear evidence </a:t>
            </a:r>
            <a:r>
              <a:rPr lang="en-US" dirty="0"/>
              <a:t>of contact </a:t>
            </a:r>
            <a:endParaRPr lang="en-US" dirty="0" smtClean="0"/>
          </a:p>
          <a:p>
            <a:pPr lvl="1"/>
            <a:r>
              <a:rPr lang="en-US" dirty="0" smtClean="0"/>
              <a:t>many </a:t>
            </a:r>
            <a:r>
              <a:rPr lang="en-US" dirty="0"/>
              <a:t>similarities between the </a:t>
            </a:r>
            <a:r>
              <a:rPr lang="en-US" dirty="0" smtClean="0"/>
              <a:t>two</a:t>
            </a:r>
          </a:p>
          <a:p>
            <a:r>
              <a:rPr lang="en-US" dirty="0" smtClean="0"/>
              <a:t>However</a:t>
            </a:r>
            <a:r>
              <a:rPr lang="en-US" dirty="0"/>
              <a:t>, later research seems to point in another </a:t>
            </a:r>
            <a:r>
              <a:rPr lang="en-US" dirty="0" smtClean="0"/>
              <a:t>direction</a:t>
            </a:r>
            <a:endParaRPr lang="en-US" dirty="0"/>
          </a:p>
          <a:p>
            <a:r>
              <a:rPr lang="en-US" dirty="0" smtClean="0"/>
              <a:t>Shows the </a:t>
            </a:r>
            <a:r>
              <a:rPr lang="en-US" b="1" dirty="0"/>
              <a:t>gradual and indigenous evolution of </a:t>
            </a:r>
            <a:r>
              <a:rPr lang="en-US" b="1" dirty="0" smtClean="0"/>
              <a:t>IVC cultures</a:t>
            </a:r>
          </a:p>
          <a:p>
            <a:r>
              <a:rPr lang="en-US" dirty="0" smtClean="0"/>
              <a:t>Excavations show </a:t>
            </a:r>
            <a:r>
              <a:rPr lang="en-US" dirty="0"/>
              <a:t>evolution from </a:t>
            </a:r>
            <a:r>
              <a:rPr lang="en-US" dirty="0" smtClean="0"/>
              <a:t>Neolithic </a:t>
            </a:r>
            <a:r>
              <a:rPr lang="en-US" dirty="0"/>
              <a:t>villages to an urban culture </a:t>
            </a:r>
            <a:r>
              <a:rPr lang="en-US" dirty="0" smtClean="0"/>
              <a:t>AT THE SAME SITE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023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97" y="365125"/>
            <a:ext cx="11763633" cy="1325563"/>
          </a:xfrm>
        </p:spPr>
        <p:txBody>
          <a:bodyPr/>
          <a:lstStyle/>
          <a:p>
            <a:r>
              <a:rPr lang="en-US" dirty="0"/>
              <a:t>MEHRGARH: About 150 miles NW of </a:t>
            </a:r>
            <a:r>
              <a:rPr lang="en-US" dirty="0" err="1"/>
              <a:t>Mohenjodaro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0974" y="1900042"/>
            <a:ext cx="5355106" cy="509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84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8066"/>
            <a:ext cx="10515600" cy="1149734"/>
          </a:xfrm>
        </p:spPr>
        <p:txBody>
          <a:bodyPr>
            <a:normAutofit/>
          </a:bodyPr>
          <a:lstStyle/>
          <a:p>
            <a:r>
              <a:rPr lang="en-US" b="1" dirty="0" smtClean="0"/>
              <a:t>Comparisons with other Ancient Civilizations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9592"/>
            <a:ext cx="10515600" cy="5365102"/>
          </a:xfrm>
        </p:spPr>
        <p:txBody>
          <a:bodyPr/>
          <a:lstStyle/>
          <a:p>
            <a:pPr lvl="0"/>
            <a:r>
              <a:rPr lang="en-US" dirty="0" smtClean="0">
                <a:solidFill>
                  <a:prstClr val="black"/>
                </a:solidFill>
              </a:rPr>
              <a:t>One </a:t>
            </a:r>
            <a:r>
              <a:rPr lang="en-US" dirty="0">
                <a:solidFill>
                  <a:prstClr val="black"/>
                </a:solidFill>
              </a:rPr>
              <a:t>of the oldest civilizations in the entire world.  Right after SUMERIAN or MESOPOTAMIAN and the </a:t>
            </a:r>
            <a:r>
              <a:rPr lang="en-US" dirty="0" smtClean="0">
                <a:solidFill>
                  <a:prstClr val="black"/>
                </a:solidFill>
              </a:rPr>
              <a:t>EGYPTIAN</a:t>
            </a:r>
          </a:p>
          <a:p>
            <a:pPr marL="0" lvl="0" indent="0"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306" y="2285510"/>
            <a:ext cx="7846232" cy="49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410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2876" y="0"/>
            <a:ext cx="8402594" cy="118624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hlinkClick r:id="rId2"/>
              </a:rPr>
              <a:t>Archeological Digs </a:t>
            </a:r>
            <a:r>
              <a:rPr lang="en-US" dirty="0" smtClean="0"/>
              <a:t>at </a:t>
            </a:r>
            <a:r>
              <a:rPr lang="en-US" dirty="0" err="1" smtClean="0"/>
              <a:t>Mehrgarh</a:t>
            </a:r>
            <a:r>
              <a:rPr lang="en-US" dirty="0" smtClean="0"/>
              <a:t> Show</a:t>
            </a:r>
            <a:r>
              <a:rPr lang="en-US" dirty="0"/>
              <a:t>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3957"/>
            <a:ext cx="10515600" cy="530104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From </a:t>
            </a:r>
            <a:r>
              <a:rPr lang="en-US" dirty="0"/>
              <a:t>primitive hunting and gathering around the 6th Millennium BC to settled </a:t>
            </a:r>
            <a:r>
              <a:rPr lang="en-US" dirty="0" smtClean="0"/>
              <a:t>lifestyles</a:t>
            </a:r>
            <a:r>
              <a:rPr lang="en-US" dirty="0"/>
              <a:t>, with domesticated animals and </a:t>
            </a:r>
            <a:r>
              <a:rPr lang="en-US" dirty="0" smtClean="0"/>
              <a:t>grain, and </a:t>
            </a:r>
            <a:r>
              <a:rPr lang="en-US" dirty="0" smtClean="0">
                <a:hlinkClick r:id="rId3"/>
              </a:rPr>
              <a:t>an interesting wheel amulet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hlinkClick r:id="rId4"/>
              </a:rPr>
              <a:t>Tiny Steatite Beads from ca. 5500 BCE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Production </a:t>
            </a:r>
            <a:r>
              <a:rPr lang="en-US" dirty="0"/>
              <a:t>of crude bronze handicrafts around 4000 </a:t>
            </a:r>
            <a:r>
              <a:rPr lang="en-US" dirty="0" smtClean="0"/>
              <a:t>BC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Skills </a:t>
            </a:r>
            <a:r>
              <a:rPr lang="en-US" dirty="0"/>
              <a:t>improve, and around </a:t>
            </a:r>
            <a:r>
              <a:rPr lang="en-US" dirty="0">
                <a:hlinkClick r:id="rId5"/>
              </a:rPr>
              <a:t>3500 BC potters were producing eggshell thin pots with intricate </a:t>
            </a:r>
            <a:r>
              <a:rPr lang="en-US" dirty="0" smtClean="0">
                <a:hlinkClick r:id="rId5"/>
              </a:rPr>
              <a:t>designs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Artefacts </a:t>
            </a:r>
            <a:r>
              <a:rPr lang="en-US" dirty="0"/>
              <a:t>at the same site dated to around 3000-2600 BC show signs of </a:t>
            </a:r>
            <a:r>
              <a:rPr lang="en-US" dirty="0" smtClean="0"/>
              <a:t>urbanization </a:t>
            </a:r>
            <a:r>
              <a:rPr lang="en-US" dirty="0"/>
              <a:t>and increasing wealth, almost mass production, a  kiln found with 200 jars in </a:t>
            </a:r>
            <a:r>
              <a:rPr lang="en-US" dirty="0" smtClean="0"/>
              <a:t>it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2894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Mystery #2 Indus Valley DECLINE </a:t>
            </a:r>
            <a:br>
              <a:rPr lang="en-US" dirty="0" smtClean="0"/>
            </a:br>
            <a:r>
              <a:rPr lang="en-US" dirty="0" smtClean="0"/>
              <a:t>ca. 1900-1800 BCE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96451"/>
          </a:xfrm>
        </p:spPr>
        <p:txBody>
          <a:bodyPr/>
          <a:lstStyle/>
          <a:p>
            <a:r>
              <a:rPr lang="en-US" dirty="0" smtClean="0"/>
              <a:t>After about 800 years of doing very well, longer </a:t>
            </a:r>
            <a:r>
              <a:rPr lang="en-US" dirty="0"/>
              <a:t>than most modern </a:t>
            </a:r>
            <a:r>
              <a:rPr lang="en-US" dirty="0" smtClean="0"/>
              <a:t>empires, “sudden” collapse over approximately 200 years,  </a:t>
            </a:r>
          </a:p>
          <a:p>
            <a:r>
              <a:rPr lang="en-US" dirty="0"/>
              <a:t>Archeological finds </a:t>
            </a:r>
            <a:r>
              <a:rPr lang="en-US" dirty="0" smtClean="0"/>
              <a:t>at IVC sites </a:t>
            </a:r>
            <a:r>
              <a:rPr lang="en-US" dirty="0"/>
              <a:t>of this time show cities hastily </a:t>
            </a:r>
            <a:r>
              <a:rPr lang="en-US" dirty="0" smtClean="0"/>
              <a:t>abandoned</a:t>
            </a:r>
            <a:endParaRPr lang="en-US" dirty="0"/>
          </a:p>
          <a:p>
            <a:r>
              <a:rPr lang="en-US" dirty="0"/>
              <a:t>JHUKAR and JHANGAR </a:t>
            </a:r>
            <a:r>
              <a:rPr lang="en-US" dirty="0" smtClean="0"/>
              <a:t>culture</a:t>
            </a:r>
          </a:p>
          <a:p>
            <a:pPr lvl="1"/>
            <a:r>
              <a:rPr lang="en-US" dirty="0" smtClean="0"/>
              <a:t>The few </a:t>
            </a:r>
            <a:r>
              <a:rPr lang="en-US" dirty="0"/>
              <a:t>places where populations </a:t>
            </a:r>
            <a:r>
              <a:rPr lang="en-US" dirty="0" smtClean="0"/>
              <a:t>resettled, they </a:t>
            </a:r>
            <a:r>
              <a:rPr lang="en-US" dirty="0"/>
              <a:t>did so in a haphazard </a:t>
            </a:r>
            <a:r>
              <a:rPr lang="en-US" dirty="0" smtClean="0"/>
              <a:t>manner</a:t>
            </a:r>
          </a:p>
          <a:p>
            <a:pPr lvl="1"/>
            <a:r>
              <a:rPr lang="en-US" dirty="0" smtClean="0"/>
              <a:t>Structures </a:t>
            </a:r>
            <a:r>
              <a:rPr lang="en-US" dirty="0"/>
              <a:t>were built with broken bricks, without </a:t>
            </a:r>
            <a:r>
              <a:rPr lang="en-US" dirty="0" smtClean="0"/>
              <a:t>strict </a:t>
            </a:r>
            <a:r>
              <a:rPr lang="en-US" dirty="0"/>
              <a:t>central planning that </a:t>
            </a:r>
            <a:r>
              <a:rPr lang="en-US" dirty="0" smtClean="0"/>
              <a:t>characterized </a:t>
            </a:r>
            <a:r>
              <a:rPr lang="en-US" dirty="0"/>
              <a:t>the </a:t>
            </a:r>
            <a:r>
              <a:rPr lang="en-US" dirty="0" smtClean="0"/>
              <a:t>IVC </a:t>
            </a:r>
            <a:r>
              <a:rPr lang="en-US" dirty="0"/>
              <a:t>cities at their peak, pottery less advanced </a:t>
            </a:r>
          </a:p>
        </p:txBody>
      </p:sp>
    </p:spTree>
    <p:extLst>
      <p:ext uri="{BB962C8B-B14F-4D97-AF65-F5344CB8AC3E}">
        <p14:creationId xmlns:p14="http://schemas.microsoft.com/office/powerpoint/2010/main" val="1906491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51470"/>
            <a:ext cx="10515600" cy="522549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Earlier </a:t>
            </a:r>
            <a:r>
              <a:rPr lang="en-US" dirty="0"/>
              <a:t>thought to have been invaded, </a:t>
            </a:r>
            <a:r>
              <a:rPr lang="en-US" b="1" dirty="0"/>
              <a:t>by the Vedic Aryans</a:t>
            </a:r>
            <a:r>
              <a:rPr lang="en-US" dirty="0"/>
              <a:t>, the people from </a:t>
            </a:r>
            <a:r>
              <a:rPr lang="en-US" dirty="0" smtClean="0"/>
              <a:t>Central Asia </a:t>
            </a:r>
            <a:r>
              <a:rPr lang="en-US" dirty="0"/>
              <a:t>who then established their sway over so much of North </a:t>
            </a:r>
            <a:r>
              <a:rPr lang="en-US" dirty="0" smtClean="0"/>
              <a:t>India</a:t>
            </a:r>
          </a:p>
          <a:p>
            <a:pPr lvl="1"/>
            <a:r>
              <a:rPr lang="en-US" dirty="0" smtClean="0"/>
              <a:t>IVC had </a:t>
            </a:r>
            <a:r>
              <a:rPr lang="en-US" dirty="0"/>
              <a:t>few </a:t>
            </a:r>
            <a:r>
              <a:rPr lang="en-US" dirty="0" smtClean="0"/>
              <a:t>weapons</a:t>
            </a:r>
          </a:p>
          <a:p>
            <a:pPr lvl="1"/>
            <a:r>
              <a:rPr lang="en-US" dirty="0" smtClean="0"/>
              <a:t>Nice idea, but </a:t>
            </a:r>
            <a:r>
              <a:rPr lang="en-US" dirty="0"/>
              <a:t>little </a:t>
            </a:r>
            <a:r>
              <a:rPr lang="en-US" b="1" i="1" dirty="0"/>
              <a:t>evidence</a:t>
            </a:r>
            <a:r>
              <a:rPr lang="en-US" dirty="0"/>
              <a:t> of that </a:t>
            </a:r>
            <a:r>
              <a:rPr lang="en-US" dirty="0" smtClean="0"/>
              <a:t>(plus about 200 year gap)</a:t>
            </a:r>
            <a:endParaRPr lang="en-US" dirty="0"/>
          </a:p>
          <a:p>
            <a:r>
              <a:rPr lang="en-US" dirty="0" smtClean="0"/>
              <a:t>Earthquakes </a:t>
            </a:r>
            <a:r>
              <a:rPr lang="en-US" dirty="0"/>
              <a:t>and consequent floods.</a:t>
            </a:r>
            <a:r>
              <a:rPr lang="en-US" b="1" i="1" dirty="0"/>
              <a:t>  Earthquakes, change course of </a:t>
            </a:r>
            <a:r>
              <a:rPr lang="en-US" b="1" i="1" dirty="0" smtClean="0"/>
              <a:t>rivers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disrupt agriculture, </a:t>
            </a:r>
            <a:r>
              <a:rPr lang="en-US" dirty="0"/>
              <a:t>end the production of SURPLUS </a:t>
            </a:r>
            <a:endParaRPr lang="en-US" dirty="0" smtClean="0"/>
          </a:p>
          <a:p>
            <a:pPr lvl="1"/>
            <a:r>
              <a:rPr lang="en-US" dirty="0" smtClean="0"/>
              <a:t>No agriculture = </a:t>
            </a:r>
            <a:r>
              <a:rPr lang="en-US" dirty="0"/>
              <a:t>less </a:t>
            </a:r>
            <a:r>
              <a:rPr lang="en-US" dirty="0" smtClean="0"/>
              <a:t>wealth </a:t>
            </a:r>
            <a:r>
              <a:rPr lang="en-US" dirty="0"/>
              <a:t>= cannot support </a:t>
            </a:r>
            <a:r>
              <a:rPr lang="en-US" dirty="0" smtClean="0"/>
              <a:t>people </a:t>
            </a:r>
            <a:r>
              <a:rPr lang="en-US" dirty="0"/>
              <a:t>who would make bricks, lay roads, plan towns, create or buy beads </a:t>
            </a:r>
            <a:r>
              <a:rPr lang="en-US" dirty="0" smtClean="0"/>
              <a:t>etc.</a:t>
            </a:r>
          </a:p>
          <a:p>
            <a:pPr lvl="1"/>
            <a:r>
              <a:rPr lang="en-US" dirty="0" smtClean="0"/>
              <a:t>Explains </a:t>
            </a:r>
            <a:r>
              <a:rPr lang="en-US" dirty="0" err="1" smtClean="0"/>
              <a:t>Jhukar</a:t>
            </a:r>
            <a:r>
              <a:rPr lang="en-US" dirty="0" smtClean="0"/>
              <a:t> and </a:t>
            </a:r>
            <a:r>
              <a:rPr lang="en-US" dirty="0" err="1" smtClean="0"/>
              <a:t>Jhangar</a:t>
            </a:r>
            <a:r>
              <a:rPr lang="en-US" dirty="0" smtClean="0"/>
              <a:t> too</a:t>
            </a:r>
            <a:endParaRPr lang="en-US" dirty="0"/>
          </a:p>
          <a:p>
            <a:r>
              <a:rPr lang="en-US" dirty="0" smtClean="0"/>
              <a:t>Did </a:t>
            </a:r>
            <a:r>
              <a:rPr lang="en-US" b="1" i="1" dirty="0"/>
              <a:t>trade </a:t>
            </a:r>
            <a:r>
              <a:rPr lang="en-US" dirty="0"/>
              <a:t>stop?  We know trade and manufacture were big for them</a:t>
            </a:r>
          </a:p>
          <a:p>
            <a:r>
              <a:rPr lang="en-US" dirty="0"/>
              <a:t>Climate Change?  We know rainfall declined in the 200 years around 1700 BCE, could this have led to the collapse?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826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416" y="98855"/>
            <a:ext cx="10958384" cy="1087394"/>
          </a:xfrm>
        </p:spPr>
        <p:txBody>
          <a:bodyPr/>
          <a:lstStyle/>
          <a:p>
            <a:r>
              <a:rPr lang="en-US" dirty="0" smtClean="0"/>
              <a:t>Climate Change and Decline (and Origin) of IVC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99750"/>
            <a:ext cx="10515600" cy="575824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PALEOBOTANICAL evidence shows:</a:t>
            </a:r>
          </a:p>
          <a:p>
            <a:pPr lvl="1"/>
            <a:r>
              <a:rPr lang="en-US" dirty="0"/>
              <a:t>rise in </a:t>
            </a:r>
            <a:r>
              <a:rPr lang="en-US" dirty="0" smtClean="0"/>
              <a:t>rainfall ca. 3</a:t>
            </a:r>
            <a:r>
              <a:rPr lang="en-US" baseline="30000" dirty="0" smtClean="0"/>
              <a:t>rd</a:t>
            </a:r>
            <a:r>
              <a:rPr lang="en-US" dirty="0" smtClean="0"/>
              <a:t> Millennium BCE &gt;  </a:t>
            </a:r>
            <a:r>
              <a:rPr lang="en-US" dirty="0"/>
              <a:t>increase in agricultural productivity </a:t>
            </a:r>
            <a:r>
              <a:rPr lang="en-US" dirty="0" smtClean="0"/>
              <a:t>= possibly allow for </a:t>
            </a:r>
            <a:r>
              <a:rPr lang="en-US" dirty="0"/>
              <a:t>the production of </a:t>
            </a:r>
            <a:r>
              <a:rPr lang="en-US" dirty="0" smtClean="0"/>
              <a:t>surplus &gt; IVC mature phase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rapid </a:t>
            </a:r>
            <a:r>
              <a:rPr lang="en-US" dirty="0" smtClean="0"/>
              <a:t>decline in rainfall between ~ 1800 </a:t>
            </a:r>
            <a:r>
              <a:rPr lang="en-US" dirty="0"/>
              <a:t>and 1500 BC </a:t>
            </a:r>
            <a:r>
              <a:rPr lang="en-US" dirty="0" smtClean="0"/>
              <a:t>&gt; lowering </a:t>
            </a:r>
            <a:r>
              <a:rPr lang="en-US" dirty="0"/>
              <a:t>of available surplus and consequent </a:t>
            </a:r>
            <a:r>
              <a:rPr lang="en-US" dirty="0" smtClean="0"/>
              <a:t>decay</a:t>
            </a:r>
            <a:r>
              <a:rPr lang="en-US" dirty="0"/>
              <a:t> </a:t>
            </a:r>
            <a:r>
              <a:rPr lang="en-US" dirty="0" smtClean="0"/>
              <a:t>of IVC</a:t>
            </a:r>
          </a:p>
          <a:p>
            <a:r>
              <a:rPr lang="en-US" dirty="0" smtClean="0"/>
              <a:t>IVC cities depend </a:t>
            </a:r>
            <a:r>
              <a:rPr lang="en-US" dirty="0"/>
              <a:t>on </a:t>
            </a:r>
            <a:r>
              <a:rPr lang="en-US" dirty="0" smtClean="0"/>
              <a:t>immediate hinterland for surplus. No </a:t>
            </a:r>
            <a:r>
              <a:rPr lang="en-US" dirty="0"/>
              <a:t>army, so not able to extract from </a:t>
            </a:r>
            <a:r>
              <a:rPr lang="en-US" dirty="0" smtClean="0"/>
              <a:t>further </a:t>
            </a:r>
            <a:r>
              <a:rPr lang="en-US" dirty="0"/>
              <a:t>afield, if </a:t>
            </a:r>
            <a:r>
              <a:rPr lang="en-US" dirty="0" smtClean="0"/>
              <a:t>latter  </a:t>
            </a:r>
            <a:r>
              <a:rPr lang="en-US" dirty="0"/>
              <a:t>was at all </a:t>
            </a:r>
            <a:r>
              <a:rPr lang="en-US" dirty="0" smtClean="0"/>
              <a:t>possible</a:t>
            </a:r>
          </a:p>
          <a:p>
            <a:pPr lvl="1"/>
            <a:r>
              <a:rPr lang="en-US" dirty="0" smtClean="0"/>
              <a:t>Maybe migrate </a:t>
            </a:r>
            <a:r>
              <a:rPr lang="en-US" dirty="0"/>
              <a:t>to other, more southern cities, like Lothal, which </a:t>
            </a:r>
            <a:r>
              <a:rPr lang="en-US" dirty="0" smtClean="0"/>
              <a:t>do stay </a:t>
            </a:r>
            <a:r>
              <a:rPr lang="en-US" dirty="0"/>
              <a:t>in business </a:t>
            </a:r>
            <a:r>
              <a:rPr lang="en-US" dirty="0" smtClean="0"/>
              <a:t>for longer</a:t>
            </a:r>
          </a:p>
          <a:p>
            <a:pPr lvl="1"/>
            <a:r>
              <a:rPr lang="en-US" dirty="0" smtClean="0"/>
              <a:t>but </a:t>
            </a:r>
            <a:r>
              <a:rPr lang="en-US" dirty="0"/>
              <a:t>eventually with surplus gone, all urban life </a:t>
            </a:r>
            <a:r>
              <a:rPr lang="en-US" dirty="0" smtClean="0"/>
              <a:t>disappeared, thus </a:t>
            </a:r>
            <a:r>
              <a:rPr lang="en-US" dirty="0" err="1" smtClean="0"/>
              <a:t>Jhukar</a:t>
            </a:r>
            <a:r>
              <a:rPr lang="en-US" dirty="0" smtClean="0"/>
              <a:t>/</a:t>
            </a:r>
            <a:r>
              <a:rPr lang="en-US" dirty="0" err="1" smtClean="0"/>
              <a:t>Jhangar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Climate changes continue to impact history of region</a:t>
            </a:r>
          </a:p>
          <a:p>
            <a:pPr lvl="1"/>
            <a:r>
              <a:rPr lang="en-US" dirty="0" smtClean="0"/>
              <a:t>rise </a:t>
            </a:r>
            <a:r>
              <a:rPr lang="en-US" dirty="0"/>
              <a:t>in </a:t>
            </a:r>
            <a:r>
              <a:rPr lang="en-US" dirty="0" smtClean="0"/>
              <a:t>rain </a:t>
            </a:r>
            <a:r>
              <a:rPr lang="en-US" dirty="0"/>
              <a:t>after 1500 </a:t>
            </a:r>
            <a:r>
              <a:rPr lang="en-US" dirty="0" smtClean="0"/>
              <a:t>BCE </a:t>
            </a:r>
            <a:r>
              <a:rPr lang="en-US" dirty="0"/>
              <a:t>could </a:t>
            </a:r>
            <a:r>
              <a:rPr lang="en-US" dirty="0" smtClean="0"/>
              <a:t>have attracted Vedic </a:t>
            </a:r>
            <a:r>
              <a:rPr lang="en-US" dirty="0" err="1" smtClean="0"/>
              <a:t>Aryas</a:t>
            </a:r>
            <a:endParaRPr lang="en-US" dirty="0" smtClean="0"/>
          </a:p>
          <a:p>
            <a:pPr lvl="1"/>
            <a:r>
              <a:rPr lang="en-US" dirty="0" smtClean="0"/>
              <a:t>decline </a:t>
            </a:r>
            <a:r>
              <a:rPr lang="en-US" dirty="0"/>
              <a:t>in </a:t>
            </a:r>
            <a:r>
              <a:rPr lang="en-US" dirty="0" smtClean="0"/>
              <a:t>rainfall </a:t>
            </a:r>
            <a:r>
              <a:rPr lang="en-US" dirty="0"/>
              <a:t>after </a:t>
            </a:r>
            <a:r>
              <a:rPr lang="en-US" dirty="0" smtClean="0"/>
              <a:t>1000BCE </a:t>
            </a:r>
            <a:r>
              <a:rPr lang="en-US" dirty="0"/>
              <a:t>could </a:t>
            </a:r>
            <a:r>
              <a:rPr lang="en-US" dirty="0" smtClean="0"/>
              <a:t>have </a:t>
            </a:r>
            <a:r>
              <a:rPr lang="en-US" dirty="0"/>
              <a:t>facilitated </a:t>
            </a:r>
            <a:r>
              <a:rPr lang="en-US" dirty="0" err="1" smtClean="0"/>
              <a:t>Aryas</a:t>
            </a:r>
            <a:r>
              <a:rPr lang="en-US" smtClean="0"/>
              <a:t>’ </a:t>
            </a:r>
            <a:r>
              <a:rPr lang="en-US" dirty="0" smtClean="0"/>
              <a:t>efforts </a:t>
            </a:r>
            <a:r>
              <a:rPr lang="en-US" dirty="0"/>
              <a:t>at clearing the forests of the Indo-Gangetic plain in their eastward </a:t>
            </a:r>
            <a:r>
              <a:rPr lang="en-US" dirty="0" smtClean="0"/>
              <a:t>expansion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215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Don’t Know: The IVC Script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Although there are </a:t>
            </a:r>
            <a:r>
              <a:rPr lang="en-US" b="1" i="1" dirty="0" smtClean="0"/>
              <a:t>many</a:t>
            </a:r>
            <a:r>
              <a:rPr lang="en-US" dirty="0" smtClean="0"/>
              <a:t> seals and inscriptions</a:t>
            </a:r>
          </a:p>
          <a:p>
            <a:pPr marL="0" indent="0">
              <a:buNone/>
            </a:pPr>
            <a:r>
              <a:rPr lang="en-US" dirty="0"/>
              <a:t>from the Indus Valley, as </a:t>
            </a:r>
            <a:r>
              <a:rPr lang="en-US" dirty="0" smtClean="0"/>
              <a:t>yet we  have not been </a:t>
            </a:r>
          </a:p>
          <a:p>
            <a:pPr marL="0" indent="0">
              <a:buNone/>
            </a:pPr>
            <a:r>
              <a:rPr lang="en-US" dirty="0"/>
              <a:t>a</a:t>
            </a:r>
            <a:r>
              <a:rPr lang="en-US" dirty="0" smtClean="0"/>
              <a:t>ble to TRANSLATE </a:t>
            </a:r>
            <a:r>
              <a:rPr lang="en-US" dirty="0"/>
              <a:t>any of </a:t>
            </a:r>
            <a:r>
              <a:rPr lang="en-US" dirty="0" smtClean="0"/>
              <a:t>them</a:t>
            </a:r>
          </a:p>
          <a:p>
            <a:r>
              <a:rPr lang="en-US" dirty="0" smtClean="0"/>
              <a:t>No “</a:t>
            </a:r>
            <a:r>
              <a:rPr lang="en-US" dirty="0" smtClean="0">
                <a:hlinkClick r:id="rId2"/>
              </a:rPr>
              <a:t>Rosetta Stone</a:t>
            </a:r>
            <a:r>
              <a:rPr lang="en-US" dirty="0" smtClean="0"/>
              <a:t>” </a:t>
            </a:r>
          </a:p>
          <a:p>
            <a:pPr marL="0" indent="0">
              <a:buNone/>
            </a:pPr>
            <a:r>
              <a:rPr lang="en-US" dirty="0"/>
              <a:t>f</a:t>
            </a:r>
            <a:r>
              <a:rPr lang="en-US" dirty="0" smtClean="0"/>
              <a:t>or the IVC yet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Debates about social and political organization,</a:t>
            </a:r>
          </a:p>
          <a:p>
            <a:pPr marL="0" indent="0">
              <a:buNone/>
            </a:pPr>
            <a:r>
              <a:rPr lang="en-US" dirty="0" smtClean="0"/>
              <a:t>about religious beliefs, would benefit from deciphering of the script</a:t>
            </a:r>
          </a:p>
          <a:p>
            <a:r>
              <a:rPr lang="en-US" dirty="0" smtClean="0"/>
              <a:t>Perhaps YOU will be the one to crack one of</a:t>
            </a:r>
          </a:p>
          <a:p>
            <a:pPr marL="0" indent="0">
              <a:buNone/>
            </a:pPr>
            <a:r>
              <a:rPr lang="en-US" dirty="0" smtClean="0"/>
              <a:t>the greatest mysteries of the ancient world!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852" y="532606"/>
            <a:ext cx="2095500" cy="990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6967" y="1961320"/>
            <a:ext cx="2726748" cy="31274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4511" y="3342103"/>
            <a:ext cx="2343790" cy="131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09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Dangers of Reading Back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1027"/>
            <a:ext cx="10515600" cy="4755936"/>
          </a:xfrm>
        </p:spPr>
        <p:txBody>
          <a:bodyPr>
            <a:normAutofit/>
          </a:bodyPr>
          <a:lstStyle/>
          <a:p>
            <a:r>
              <a:rPr lang="en-US" dirty="0"/>
              <a:t>u</a:t>
            </a:r>
            <a:r>
              <a:rPr lang="en-US" dirty="0" smtClean="0"/>
              <a:t>niformity </a:t>
            </a:r>
            <a:r>
              <a:rPr lang="en-US" dirty="0"/>
              <a:t>in construction, in </a:t>
            </a:r>
            <a:r>
              <a:rPr lang="en-US" dirty="0" smtClean="0"/>
              <a:t>weights </a:t>
            </a:r>
            <a:r>
              <a:rPr lang="en-US" dirty="0"/>
              <a:t>and </a:t>
            </a:r>
            <a:r>
              <a:rPr lang="en-US" dirty="0" smtClean="0"/>
              <a:t>measures, </a:t>
            </a:r>
            <a:r>
              <a:rPr lang="en-US" dirty="0"/>
              <a:t>plans </a:t>
            </a:r>
            <a:r>
              <a:rPr lang="en-US" dirty="0" smtClean="0"/>
              <a:t>and layout of cities across wide area, suggest a strong, centralized, state</a:t>
            </a:r>
          </a:p>
          <a:p>
            <a:r>
              <a:rPr lang="en-US" dirty="0" smtClean="0"/>
              <a:t>but in history, </a:t>
            </a:r>
            <a:r>
              <a:rPr lang="en-US" b="1" dirty="0" smtClean="0"/>
              <a:t>a </a:t>
            </a:r>
            <a:r>
              <a:rPr lang="en-US" b="1" dirty="0"/>
              <a:t>danger of reading back </a:t>
            </a:r>
            <a:r>
              <a:rPr lang="en-US" dirty="0"/>
              <a:t>our knowledge of later events or ideas into the </a:t>
            </a:r>
            <a:r>
              <a:rPr lang="en-US" dirty="0" smtClean="0"/>
              <a:t>past, seeing </a:t>
            </a:r>
            <a:r>
              <a:rPr lang="en-US" dirty="0"/>
              <a:t>everything in the past as a </a:t>
            </a:r>
            <a:r>
              <a:rPr lang="en-US" dirty="0" smtClean="0"/>
              <a:t>precursor </a:t>
            </a:r>
            <a:r>
              <a:rPr lang="en-US" dirty="0"/>
              <a:t>of something </a:t>
            </a:r>
            <a:r>
              <a:rPr lang="en-US" dirty="0" smtClean="0"/>
              <a:t>familiar</a:t>
            </a:r>
            <a:endParaRPr lang="en-US" dirty="0"/>
          </a:p>
          <a:p>
            <a:r>
              <a:rPr lang="en-US" dirty="0" smtClean="0"/>
              <a:t>possible that IVC state something quite different from what we know</a:t>
            </a:r>
          </a:p>
          <a:p>
            <a:pPr lvl="1"/>
            <a:r>
              <a:rPr lang="en-US" dirty="0" smtClean="0"/>
              <a:t>striking </a:t>
            </a:r>
            <a:r>
              <a:rPr lang="en-US" dirty="0"/>
              <a:t>ABSENCE </a:t>
            </a:r>
            <a:r>
              <a:rPr lang="en-US" dirty="0" smtClean="0"/>
              <a:t>in IVC of weapons </a:t>
            </a:r>
            <a:r>
              <a:rPr lang="en-US" dirty="0"/>
              <a:t>of </a:t>
            </a:r>
            <a:r>
              <a:rPr lang="en-US" dirty="0" smtClean="0"/>
              <a:t>war, if a </a:t>
            </a:r>
            <a:r>
              <a:rPr lang="en-US" dirty="0"/>
              <a:t>strong state, it was probably not one based on a strong </a:t>
            </a:r>
            <a:r>
              <a:rPr lang="en-US" dirty="0" smtClean="0"/>
              <a:t>army</a:t>
            </a:r>
          </a:p>
          <a:p>
            <a:pPr lvl="1"/>
            <a:r>
              <a:rPr lang="en-US" dirty="0" smtClean="0"/>
              <a:t>there MAY have been some </a:t>
            </a:r>
            <a:r>
              <a:rPr lang="en-US" dirty="0"/>
              <a:t>sort of priest-king in </a:t>
            </a:r>
            <a:r>
              <a:rPr lang="en-US" dirty="0" smtClean="0"/>
              <a:t>IVC, and hierarchy, but very </a:t>
            </a:r>
            <a:r>
              <a:rPr lang="en-US" dirty="0"/>
              <a:t>little evidence that </a:t>
            </a:r>
            <a:r>
              <a:rPr lang="en-US" dirty="0" smtClean="0"/>
              <a:t>IVC </a:t>
            </a:r>
            <a:r>
              <a:rPr lang="en-US" dirty="0"/>
              <a:t>culture anticipate the caste hierarchies </a:t>
            </a:r>
            <a:r>
              <a:rPr lang="en-US" dirty="0" smtClean="0"/>
              <a:t>of later </a:t>
            </a:r>
            <a:r>
              <a:rPr lang="en-US" dirty="0"/>
              <a:t>Vedic </a:t>
            </a:r>
            <a:r>
              <a:rPr lang="en-US" dirty="0" smtClean="0"/>
              <a:t>period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451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IVC, Politics, </a:t>
            </a:r>
            <a:r>
              <a:rPr lang="en-US" smtClean="0"/>
              <a:t>and History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4530"/>
            <a:ext cx="10515600" cy="5399902"/>
          </a:xfrm>
        </p:spPr>
        <p:txBody>
          <a:bodyPr/>
          <a:lstStyle/>
          <a:p>
            <a:r>
              <a:rPr lang="en-US" dirty="0" smtClean="0"/>
              <a:t>History becomes the playground of politics!  Very evident in some “debates” about IVC</a:t>
            </a:r>
          </a:p>
          <a:p>
            <a:r>
              <a:rPr lang="en-US" dirty="0" smtClean="0"/>
              <a:t>Prior to discovery of IVC, Indian history began with VEDIC ARYA who spoke SANSKRIT, and whose legacy is what we call “Hinduism”</a:t>
            </a:r>
          </a:p>
          <a:p>
            <a:r>
              <a:rPr lang="en-US" dirty="0" smtClean="0"/>
              <a:t>For some, “Hindu Nationalists,” proving </a:t>
            </a:r>
            <a:r>
              <a:rPr lang="en-US" dirty="0" smtClean="0">
                <a:hlinkClick r:id="rId2"/>
              </a:rPr>
              <a:t>IVC to be part of VEDIC culture a paramount obsession</a:t>
            </a:r>
            <a:endParaRPr lang="en-US" dirty="0" smtClean="0"/>
          </a:p>
          <a:p>
            <a:r>
              <a:rPr lang="en-US" dirty="0" smtClean="0"/>
              <a:t>To do this even willing to </a:t>
            </a:r>
            <a:r>
              <a:rPr lang="en-US" dirty="0" smtClean="0">
                <a:hlinkClick r:id="rId3"/>
              </a:rPr>
              <a:t>fake translations of script and images of a horse</a:t>
            </a:r>
            <a:r>
              <a:rPr lang="en-US" dirty="0" smtClean="0"/>
              <a:t> (unknown in IVC period, but central to Vedic age)</a:t>
            </a:r>
          </a:p>
          <a:p>
            <a:r>
              <a:rPr lang="en-US" dirty="0" smtClean="0"/>
              <a:t>Integral part of Hinduism, as we will see, is hierarchical idea of “</a:t>
            </a:r>
            <a:r>
              <a:rPr lang="en-US" dirty="0" smtClean="0">
                <a:hlinkClick r:id="rId4"/>
              </a:rPr>
              <a:t>caste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Yet other political activists want to trace origins of an indigenous “Dravidian” civilization to IVC, to prove that “the Aryans” colonized a Dravidian culture to push it further south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6737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“Real” IVC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2116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To establish veracity of many of the claims, needs much more research</a:t>
            </a:r>
          </a:p>
          <a:p>
            <a:r>
              <a:rPr lang="en-US" dirty="0" smtClean="0"/>
              <a:t>Words become important, whether to </a:t>
            </a:r>
            <a:r>
              <a:rPr lang="en-US" dirty="0"/>
              <a:t>call it IVC or </a:t>
            </a:r>
            <a:r>
              <a:rPr lang="en-US" dirty="0" err="1" smtClean="0"/>
              <a:t>Harappan</a:t>
            </a:r>
            <a:r>
              <a:rPr lang="en-US" dirty="0" smtClean="0"/>
              <a:t>, e.g.</a:t>
            </a:r>
          </a:p>
          <a:p>
            <a:pPr lvl="1"/>
            <a:r>
              <a:rPr lang="en-US" dirty="0" smtClean="0"/>
              <a:t>Indus </a:t>
            </a:r>
            <a:r>
              <a:rPr lang="en-US" dirty="0"/>
              <a:t>in Pakistan and Harappa in </a:t>
            </a:r>
            <a:r>
              <a:rPr lang="en-US" dirty="0" smtClean="0"/>
              <a:t>India</a:t>
            </a:r>
          </a:p>
          <a:p>
            <a:r>
              <a:rPr lang="en-US" dirty="0" smtClean="0"/>
              <a:t>Question of who were the IVC/</a:t>
            </a:r>
            <a:r>
              <a:rPr lang="en-US" dirty="0" err="1" smtClean="0"/>
              <a:t>Harappan</a:t>
            </a:r>
            <a:r>
              <a:rPr lang="en-US" dirty="0" smtClean="0"/>
              <a:t> people becomes attached to current political debates in India or Pakistan</a:t>
            </a:r>
          </a:p>
          <a:p>
            <a:r>
              <a:rPr lang="en-US" dirty="0"/>
              <a:t>What they forget is that in some way the </a:t>
            </a:r>
            <a:r>
              <a:rPr lang="en-US" dirty="0" smtClean="0"/>
              <a:t>REAL, </a:t>
            </a:r>
            <a:r>
              <a:rPr lang="en-US" b="1" dirty="0" smtClean="0"/>
              <a:t>REAL,</a:t>
            </a:r>
            <a:r>
              <a:rPr lang="en-US" dirty="0" smtClean="0"/>
              <a:t> inhabitants</a:t>
            </a:r>
            <a:r>
              <a:rPr lang="en-US" dirty="0"/>
              <a:t>, </a:t>
            </a:r>
            <a:r>
              <a:rPr lang="en-US" dirty="0" smtClean="0"/>
              <a:t>were workers: brick-layers, </a:t>
            </a:r>
            <a:r>
              <a:rPr lang="en-US" dirty="0"/>
              <a:t>bead makers, </a:t>
            </a:r>
            <a:r>
              <a:rPr lang="en-US" dirty="0" smtClean="0"/>
              <a:t>agriculturalists</a:t>
            </a:r>
          </a:p>
          <a:p>
            <a:r>
              <a:rPr lang="en-US" dirty="0" smtClean="0"/>
              <a:t>THEIR </a:t>
            </a:r>
            <a:r>
              <a:rPr lang="en-US" dirty="0"/>
              <a:t>history will </a:t>
            </a:r>
            <a:r>
              <a:rPr lang="en-US" dirty="0" smtClean="0"/>
              <a:t>seldom be told</a:t>
            </a:r>
          </a:p>
          <a:p>
            <a:r>
              <a:rPr lang="en-US" dirty="0" smtClean="0"/>
              <a:t>Even an amazing site like Harappa.com has more pictures of the ACROPOLIS</a:t>
            </a:r>
            <a:r>
              <a:rPr lang="en-US" dirty="0"/>
              <a:t>, of the finer </a:t>
            </a:r>
            <a:r>
              <a:rPr lang="en-US" dirty="0" smtClean="0"/>
              <a:t>things</a:t>
            </a:r>
            <a:r>
              <a:rPr lang="en-US" dirty="0"/>
              <a:t>, </a:t>
            </a:r>
            <a:r>
              <a:rPr lang="en-US" dirty="0" smtClean="0"/>
              <a:t>rather than the </a:t>
            </a:r>
            <a:r>
              <a:rPr lang="en-US" dirty="0"/>
              <a:t>mundane ways of </a:t>
            </a:r>
            <a:r>
              <a:rPr lang="en-US" dirty="0" smtClean="0"/>
              <a:t>life of the peasant, worker, and mothers </a:t>
            </a:r>
            <a:r>
              <a:rPr lang="en-US" dirty="0"/>
              <a:t>who </a:t>
            </a:r>
            <a:r>
              <a:rPr lang="en-US" dirty="0" smtClean="0"/>
              <a:t>created </a:t>
            </a:r>
            <a:r>
              <a:rPr lang="en-US" dirty="0"/>
              <a:t>the </a:t>
            </a:r>
            <a:r>
              <a:rPr lang="en-US" dirty="0" smtClean="0"/>
              <a:t>surplus</a:t>
            </a:r>
            <a:r>
              <a:rPr lang="en-US" dirty="0"/>
              <a:t> </a:t>
            </a:r>
            <a:r>
              <a:rPr lang="en-US" dirty="0" smtClean="0"/>
              <a:t>that made IVC possible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768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Largest of the </a:t>
            </a:r>
            <a:r>
              <a:rPr lang="en-US" dirty="0" smtClean="0">
                <a:hlinkClick r:id="rId2"/>
              </a:rPr>
              <a:t>three (four) in size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0168" y="1690688"/>
            <a:ext cx="10780977" cy="466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83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05344"/>
          </a:xfrm>
        </p:spPr>
        <p:txBody>
          <a:bodyPr/>
          <a:lstStyle/>
          <a:p>
            <a:r>
              <a:rPr lang="en-US" dirty="0" smtClean="0"/>
              <a:t>Size: </a:t>
            </a:r>
            <a:r>
              <a:rPr lang="en-US" dirty="0"/>
              <a:t>Extent of IVC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321724"/>
            <a:ext cx="10515600" cy="5270269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Of the </a:t>
            </a:r>
            <a:r>
              <a:rPr lang="en-US" dirty="0" smtClean="0">
                <a:solidFill>
                  <a:prstClr val="black"/>
                </a:solidFill>
              </a:rPr>
              <a:t>three oldest civilizations the IVCs </a:t>
            </a:r>
            <a:r>
              <a:rPr lang="en-US" dirty="0">
                <a:solidFill>
                  <a:prstClr val="black"/>
                </a:solidFill>
              </a:rPr>
              <a:t>was the </a:t>
            </a:r>
            <a:r>
              <a:rPr lang="en-US" dirty="0" smtClean="0">
                <a:solidFill>
                  <a:prstClr val="black"/>
                </a:solidFill>
              </a:rPr>
              <a:t>LARGEST. We </a:t>
            </a:r>
            <a:r>
              <a:rPr lang="en-US" dirty="0">
                <a:solidFill>
                  <a:prstClr val="black"/>
                </a:solidFill>
              </a:rPr>
              <a:t>estimate about 4 million people within its limits with almost 40,000 estimated to live in the city of </a:t>
            </a:r>
            <a:r>
              <a:rPr lang="en-US" b="1" dirty="0">
                <a:solidFill>
                  <a:prstClr val="black"/>
                </a:solidFill>
              </a:rPr>
              <a:t>Harappa </a:t>
            </a:r>
            <a:r>
              <a:rPr lang="en-US" dirty="0" smtClean="0">
                <a:solidFill>
                  <a:prstClr val="black"/>
                </a:solidFill>
              </a:rPr>
              <a:t>alone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506" y="2682353"/>
            <a:ext cx="3999323" cy="38042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851" y="2682353"/>
            <a:ext cx="5047926" cy="37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74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Harappa.Com</a:t>
            </a:r>
            <a:r>
              <a:rPr lang="en-US" dirty="0" smtClean="0"/>
              <a:t> 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65873"/>
          </a:xfrm>
        </p:spPr>
        <p:txBody>
          <a:bodyPr>
            <a:normAutofit/>
          </a:bodyPr>
          <a:lstStyle/>
          <a:p>
            <a:r>
              <a:rPr lang="en-US" dirty="0" smtClean="0"/>
              <a:t>One of the </a:t>
            </a:r>
            <a:r>
              <a:rPr lang="en-US" dirty="0" smtClean="0">
                <a:hlinkClick r:id="rId2"/>
              </a:rPr>
              <a:t>best online resources available </a:t>
            </a:r>
            <a:r>
              <a:rPr lang="en-US" dirty="0" smtClean="0"/>
              <a:t>on the subject</a:t>
            </a:r>
          </a:p>
          <a:p>
            <a:pPr lvl="1"/>
            <a:r>
              <a:rPr lang="en-US" dirty="0" smtClean="0"/>
              <a:t>Curated Photo essays</a:t>
            </a:r>
          </a:p>
          <a:p>
            <a:pPr lvl="1"/>
            <a:r>
              <a:rPr lang="en-US" dirty="0" smtClean="0"/>
              <a:t>Written essays</a:t>
            </a:r>
          </a:p>
          <a:p>
            <a:pPr lvl="1"/>
            <a:r>
              <a:rPr lang="en-US" dirty="0" smtClean="0"/>
              <a:t>State of current research </a:t>
            </a:r>
          </a:p>
          <a:p>
            <a:pPr lvl="1"/>
            <a:r>
              <a:rPr lang="en-US" dirty="0" smtClean="0"/>
              <a:t>And much more</a:t>
            </a:r>
          </a:p>
          <a:p>
            <a:r>
              <a:rPr lang="en-US" dirty="0"/>
              <a:t>Some important cities in the IVC	</a:t>
            </a:r>
            <a:endParaRPr lang="en-US" dirty="0" smtClean="0"/>
          </a:p>
          <a:p>
            <a:pPr lvl="1"/>
            <a:r>
              <a:rPr lang="en-US" dirty="0" err="1"/>
              <a:t>Mohenjo</a:t>
            </a:r>
            <a:r>
              <a:rPr lang="en-US" dirty="0"/>
              <a:t> </a:t>
            </a:r>
            <a:r>
              <a:rPr lang="en-US" dirty="0" err="1"/>
              <a:t>Daro</a:t>
            </a:r>
            <a:endParaRPr lang="en-US" dirty="0"/>
          </a:p>
          <a:p>
            <a:pPr lvl="1"/>
            <a:r>
              <a:rPr lang="en-US" dirty="0"/>
              <a:t>Harappa</a:t>
            </a:r>
          </a:p>
          <a:p>
            <a:pPr lvl="1"/>
            <a:r>
              <a:rPr lang="en-US" dirty="0"/>
              <a:t>Lothal</a:t>
            </a:r>
          </a:p>
          <a:p>
            <a:pPr lvl="1"/>
            <a:r>
              <a:rPr lang="en-US" dirty="0" err="1"/>
              <a:t>Kalibangan</a:t>
            </a:r>
            <a:endParaRPr lang="en-US" dirty="0"/>
          </a:p>
          <a:p>
            <a:pPr lvl="1"/>
            <a:r>
              <a:rPr lang="en-US" dirty="0" err="1"/>
              <a:t>Mehrgarh</a:t>
            </a:r>
            <a:endParaRPr lang="en-US" dirty="0"/>
          </a:p>
          <a:p>
            <a:pPr lvl="1"/>
            <a:r>
              <a:rPr lang="en-US" dirty="0"/>
              <a:t>Among </a:t>
            </a:r>
            <a:r>
              <a:rPr lang="en-US" dirty="0" smtClean="0"/>
              <a:t>others</a:t>
            </a:r>
          </a:p>
        </p:txBody>
      </p:sp>
    </p:spTree>
    <p:extLst>
      <p:ext uri="{BB962C8B-B14F-4D97-AF65-F5344CB8AC3E}">
        <p14:creationId xmlns:p14="http://schemas.microsoft.com/office/powerpoint/2010/main" val="162113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Accidental Discovery (for Anglophone world)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ruins first mentioned in British travel accounts of 1842, but locals </a:t>
            </a:r>
            <a:r>
              <a:rPr lang="en-US" dirty="0" smtClean="0">
                <a:hlinkClick r:id="rId2"/>
              </a:rPr>
              <a:t>already spoke of a great city </a:t>
            </a:r>
            <a:r>
              <a:rPr lang="en-US" dirty="0" smtClean="0"/>
              <a:t>that existed in times past</a:t>
            </a:r>
          </a:p>
          <a:p>
            <a:r>
              <a:rPr lang="en-US" dirty="0" smtClean="0"/>
              <a:t>Need for </a:t>
            </a:r>
            <a:r>
              <a:rPr lang="en-US" dirty="0" smtClean="0"/>
              <a:t>local intelligence 1830s, and use of </a:t>
            </a:r>
            <a:r>
              <a:rPr lang="en-US" dirty="0">
                <a:hlinkClick r:id="rId3"/>
              </a:rPr>
              <a:t>railway </a:t>
            </a:r>
            <a:r>
              <a:rPr lang="en-US" dirty="0" smtClean="0">
                <a:hlinkClick r:id="rId3"/>
              </a:rPr>
              <a:t>ballast</a:t>
            </a:r>
            <a:r>
              <a:rPr lang="en-US" dirty="0" smtClean="0"/>
              <a:t> for </a:t>
            </a:r>
            <a:r>
              <a:rPr lang="en-US" dirty="0" smtClean="0"/>
              <a:t>early railway tracks in 1856 led to discovery of burnt bricks from Harappa</a:t>
            </a:r>
          </a:p>
          <a:p>
            <a:r>
              <a:rPr lang="en-US" dirty="0" smtClean="0"/>
              <a:t>Visit of an </a:t>
            </a:r>
            <a:r>
              <a:rPr lang="en-US" dirty="0" smtClean="0"/>
              <a:t>Indian </a:t>
            </a:r>
            <a:r>
              <a:rPr lang="en-US" dirty="0"/>
              <a:t>archeologist </a:t>
            </a:r>
            <a:r>
              <a:rPr lang="en-US" dirty="0" err="1"/>
              <a:t>Rakhal</a:t>
            </a:r>
            <a:r>
              <a:rPr lang="en-US" dirty="0"/>
              <a:t> Das </a:t>
            </a:r>
            <a:r>
              <a:rPr lang="en-US" dirty="0" smtClean="0"/>
              <a:t>Banerji ca 1919 alerted </a:t>
            </a:r>
            <a:r>
              <a:rPr lang="en-US" dirty="0" smtClean="0"/>
              <a:t>authorities to the presence of an ancient </a:t>
            </a:r>
            <a:r>
              <a:rPr lang="en-US" dirty="0" smtClean="0"/>
              <a:t>city</a:t>
            </a:r>
          </a:p>
          <a:p>
            <a:r>
              <a:rPr lang="en-US" dirty="0" smtClean="0"/>
              <a:t>Sir John Marshall invited to undertake </a:t>
            </a:r>
            <a:r>
              <a:rPr lang="en-US" smtClean="0"/>
              <a:t>more extensive</a:t>
            </a:r>
            <a:r>
              <a:rPr lang="en-US" smtClean="0"/>
              <a:t> </a:t>
            </a:r>
            <a:r>
              <a:rPr lang="en-US" dirty="0" smtClean="0"/>
              <a:t>archeology done around 1921</a:t>
            </a:r>
          </a:p>
          <a:p>
            <a:r>
              <a:rPr lang="en-US" dirty="0" smtClean="0"/>
              <a:t>1922 discovery of </a:t>
            </a:r>
            <a:r>
              <a:rPr lang="en-US" dirty="0" err="1" smtClean="0">
                <a:hlinkClick r:id="rId4"/>
              </a:rPr>
              <a:t>Mohenjodaro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859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Highlights of Archeological Discoveries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338348"/>
            <a:ext cx="10515600" cy="5178829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PLANNED Cities built with manufactured </a:t>
            </a:r>
            <a:r>
              <a:rPr lang="en-US" dirty="0" smtClean="0">
                <a:solidFill>
                  <a:prstClr val="black"/>
                </a:solidFill>
              </a:rPr>
              <a:t>bricks</a:t>
            </a:r>
          </a:p>
          <a:p>
            <a:pPr marL="0" indent="0">
              <a:buNone/>
            </a:pPr>
            <a:r>
              <a:rPr lang="en-US" b="1" i="1" dirty="0" smtClean="0">
                <a:solidFill>
                  <a:prstClr val="black"/>
                </a:solidFill>
              </a:rPr>
              <a:t>“</a:t>
            </a:r>
            <a:r>
              <a:rPr lang="en-US" b="1" i="1" dirty="0" smtClean="0">
                <a:solidFill>
                  <a:prstClr val="black"/>
                </a:solidFill>
                <a:hlinkClick r:id="rId2"/>
              </a:rPr>
              <a:t>Great Bath” or water storage </a:t>
            </a:r>
            <a:r>
              <a:rPr lang="en-US" b="1" i="1" dirty="0" smtClean="0">
                <a:solidFill>
                  <a:prstClr val="black"/>
                </a:solidFill>
              </a:rPr>
              <a:t>in 		A typical street in the IVC</a:t>
            </a:r>
          </a:p>
          <a:p>
            <a:pPr marL="0" indent="0">
              <a:buNone/>
            </a:pPr>
            <a:r>
              <a:rPr lang="en-US" b="1" i="1" dirty="0" smtClean="0">
                <a:solidFill>
                  <a:prstClr val="black"/>
                </a:solidFill>
              </a:rPr>
              <a:t>MOHENJODARO</a:t>
            </a:r>
            <a:endParaRPr lang="en-US" b="1" i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268" y="3089981"/>
            <a:ext cx="5035732" cy="31884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376" y="2676378"/>
            <a:ext cx="2402032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8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3354"/>
          </a:xfrm>
        </p:spPr>
        <p:txBody>
          <a:bodyPr/>
          <a:lstStyle/>
          <a:p>
            <a:r>
              <a:rPr lang="en-US" dirty="0" smtClean="0"/>
              <a:t>More Highlights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46662"/>
            <a:ext cx="10515600" cy="5361709"/>
          </a:xfrm>
        </p:spPr>
        <p:txBody>
          <a:bodyPr/>
          <a:lstStyle/>
          <a:p>
            <a:pPr lvl="1"/>
            <a:r>
              <a:rPr lang="en-US" dirty="0">
                <a:solidFill>
                  <a:prstClr val="black"/>
                </a:solidFill>
              </a:rPr>
              <a:t>E</a:t>
            </a:r>
            <a:r>
              <a:rPr lang="en-US" dirty="0" smtClean="0">
                <a:solidFill>
                  <a:prstClr val="black"/>
                </a:solidFill>
              </a:rPr>
              <a:t>ven the poorer parts				Uniform </a:t>
            </a:r>
            <a:r>
              <a:rPr lang="en-US" dirty="0">
                <a:solidFill>
                  <a:prstClr val="black"/>
                </a:solidFill>
              </a:rPr>
              <a:t>Weights and Measures </a:t>
            </a:r>
            <a:endParaRPr lang="en-US" dirty="0" smtClean="0">
              <a:solidFill>
                <a:prstClr val="black"/>
              </a:solidFill>
            </a:endParaRPr>
          </a:p>
          <a:p>
            <a:pPr marL="457200" lvl="1" indent="0">
              <a:buNone/>
            </a:pPr>
            <a:r>
              <a:rPr lang="en-US" dirty="0" smtClean="0">
                <a:solidFill>
                  <a:prstClr val="black"/>
                </a:solidFill>
              </a:rPr>
              <a:t>of cities had drains 				(</a:t>
            </a:r>
            <a:r>
              <a:rPr lang="en-US" dirty="0">
                <a:solidFill>
                  <a:prstClr val="black"/>
                </a:solidFill>
              </a:rPr>
              <a:t>including measures as small </a:t>
            </a:r>
            <a:endParaRPr lang="en-US" dirty="0" smtClean="0">
              <a:solidFill>
                <a:prstClr val="black"/>
              </a:solidFill>
            </a:endParaRPr>
          </a:p>
          <a:p>
            <a:pPr marL="457200" lvl="1" indent="0">
              <a:buNone/>
            </a:pPr>
            <a:r>
              <a:rPr lang="en-US" dirty="0">
                <a:solidFill>
                  <a:prstClr val="black"/>
                </a:solidFill>
              </a:rPr>
              <a:t>and underground sewers</a:t>
            </a:r>
            <a:r>
              <a:rPr lang="en-US" dirty="0" smtClean="0">
                <a:solidFill>
                  <a:prstClr val="black"/>
                </a:solidFill>
              </a:rPr>
              <a:t>!						as </a:t>
            </a:r>
            <a:r>
              <a:rPr lang="en-US" dirty="0">
                <a:solidFill>
                  <a:prstClr val="black"/>
                </a:solidFill>
              </a:rPr>
              <a:t>1.6 mm</a:t>
            </a:r>
            <a:r>
              <a:rPr lang="en-US" dirty="0" smtClean="0">
                <a:solidFill>
                  <a:prstClr val="black"/>
                </a:solidFill>
              </a:rPr>
              <a:t>!)</a:t>
            </a:r>
          </a:p>
          <a:p>
            <a:pPr marL="457200" lvl="1" indent="0">
              <a:buNone/>
            </a:pPr>
            <a:r>
              <a:rPr lang="en-US" b="1" dirty="0" smtClean="0">
                <a:solidFill>
                  <a:prstClr val="black"/>
                </a:solidFill>
              </a:rPr>
              <a:t>Drains						Weights used</a:t>
            </a:r>
            <a:endParaRPr lang="en-US" dirty="0" smtClean="0">
              <a:solidFill>
                <a:prstClr val="black"/>
              </a:solidFill>
            </a:endParaRPr>
          </a:p>
          <a:p>
            <a:pPr marL="457200" lvl="1" indent="0">
              <a:buNone/>
            </a:pPr>
            <a:endParaRPr lang="en-US" b="1" dirty="0">
              <a:solidFill>
                <a:prstClr val="black"/>
              </a:solidFill>
            </a:endParaRPr>
          </a:p>
          <a:p>
            <a:pPr marL="457200" lvl="1" indent="0">
              <a:buNone/>
            </a:pPr>
            <a:endParaRPr lang="en-US" dirty="0" smtClean="0">
              <a:solidFill>
                <a:prstClr val="black"/>
              </a:solidFill>
            </a:endParaRPr>
          </a:p>
          <a:p>
            <a:pPr lvl="1"/>
            <a:endParaRPr lang="en-US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067" y="2917885"/>
            <a:ext cx="2450804" cy="3682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731" y="2999364"/>
            <a:ext cx="5182049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8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did they DO  in the Indus Valley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71600"/>
            <a:ext cx="5181600" cy="4805363"/>
          </a:xfrm>
        </p:spPr>
        <p:txBody>
          <a:bodyPr>
            <a:normAutofit/>
          </a:bodyPr>
          <a:lstStyle/>
          <a:p>
            <a:r>
              <a:rPr lang="en-US" b="1" dirty="0" smtClean="0"/>
              <a:t>FARMING </a:t>
            </a:r>
          </a:p>
          <a:p>
            <a:r>
              <a:rPr lang="en-US" dirty="0" smtClean="0"/>
              <a:t>to support cities. </a:t>
            </a:r>
          </a:p>
          <a:p>
            <a:r>
              <a:rPr lang="en-US" dirty="0" smtClean="0"/>
              <a:t>Area is still cultivated </a:t>
            </a:r>
          </a:p>
          <a:p>
            <a:endParaRPr lang="en-US" dirty="0"/>
          </a:p>
          <a:p>
            <a:r>
              <a:rPr lang="en-US" b="1" dirty="0" smtClean="0"/>
              <a:t>CRAFTS </a:t>
            </a:r>
            <a:r>
              <a:rPr lang="en-US" dirty="0" smtClean="0"/>
              <a:t>made beads,</a:t>
            </a:r>
          </a:p>
          <a:p>
            <a:pPr marL="0" indent="0">
              <a:buNone/>
            </a:pPr>
            <a:r>
              <a:rPr lang="en-US" dirty="0" smtClean="0"/>
              <a:t>figurines, pots, toys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172199" y="1284000"/>
            <a:ext cx="5457305" cy="5324618"/>
          </a:xfrm>
        </p:spPr>
        <p:txBody>
          <a:bodyPr>
            <a:normAutofit/>
          </a:bodyPr>
          <a:lstStyle/>
          <a:p>
            <a:r>
              <a:rPr lang="en-US" b="1" dirty="0" smtClean="0"/>
              <a:t>BUILDERS  </a:t>
            </a:r>
            <a:r>
              <a:rPr lang="en-US" dirty="0" smtClean="0"/>
              <a:t>from </a:t>
            </a:r>
            <a:r>
              <a:rPr lang="en-US" dirty="0" err="1" smtClean="0"/>
              <a:t>brickmakers</a:t>
            </a:r>
            <a:r>
              <a:rPr lang="en-US" dirty="0" smtClean="0"/>
              <a:t> to architects and planners, </a:t>
            </a:r>
            <a:endParaRPr lang="en-US" b="1" dirty="0" smtClean="0"/>
          </a:p>
          <a:p>
            <a:r>
              <a:rPr lang="en-US" b="1" dirty="0" smtClean="0"/>
              <a:t>TRADERS </a:t>
            </a:r>
            <a:r>
              <a:rPr lang="en-US" dirty="0" smtClean="0"/>
              <a:t>The port city of LOTHAL traded with Mesopotamia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(an imaginative representation of Lothal)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618" y="1284000"/>
            <a:ext cx="1522180" cy="2285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883" y="3774281"/>
            <a:ext cx="1771650" cy="2581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832" y="4582564"/>
            <a:ext cx="2095500" cy="1466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6658" y="3025833"/>
            <a:ext cx="4309887" cy="26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904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1942</TotalTime>
  <Words>1878</Words>
  <Application>Microsoft Office PowerPoint</Application>
  <PresentationFormat>Widescreen</PresentationFormat>
  <Paragraphs>157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The Indus Valley Civilization (IVC) aka Harappan Civilization, peak during 2500-1700 BCE</vt:lpstr>
      <vt:lpstr>Comparisons with other Ancient Civilizations</vt:lpstr>
      <vt:lpstr>Largest of the three (four) in size</vt:lpstr>
      <vt:lpstr>Size: Extent of IVC</vt:lpstr>
      <vt:lpstr>Harappa.Com  </vt:lpstr>
      <vt:lpstr>Accidental Discovery (for Anglophone world)</vt:lpstr>
      <vt:lpstr>Some Highlights of Archeological Discoveries</vt:lpstr>
      <vt:lpstr>More Highlights</vt:lpstr>
      <vt:lpstr>What did they DO  in the Indus Valley </vt:lpstr>
      <vt:lpstr>Artisans and Builders</vt:lpstr>
      <vt:lpstr>Clearly loved their Children!  Following are probably Toys found in excavations:  Ox Cart, Boat, Tops, Animal with moveable head and tail, deer/fawn </vt:lpstr>
      <vt:lpstr>And finer things in life! </vt:lpstr>
      <vt:lpstr>What they did NOT do</vt:lpstr>
      <vt:lpstr>Economic Basis of the IVC </vt:lpstr>
      <vt:lpstr>Was Everyone the Same?  No</vt:lpstr>
      <vt:lpstr>Emergence of Inequalities in Human Society</vt:lpstr>
      <vt:lpstr>IVC </vt:lpstr>
      <vt:lpstr>Mystery solved:  Origins of IVC</vt:lpstr>
      <vt:lpstr>MEHRGARH: About 150 miles NW of Mohenjodaro</vt:lpstr>
      <vt:lpstr>Archeological Digs at Mehrgarh Show: </vt:lpstr>
      <vt:lpstr>Mystery #2 Indus Valley DECLINE  ca. 1900-1800 BCE</vt:lpstr>
      <vt:lpstr>WHY? </vt:lpstr>
      <vt:lpstr>Climate Change and Decline (and Origin) of IVC</vt:lpstr>
      <vt:lpstr>What we Don’t Know: The IVC Script </vt:lpstr>
      <vt:lpstr>Dangers of Reading Back </vt:lpstr>
      <vt:lpstr>IVC, Politics, and History</vt:lpstr>
      <vt:lpstr>“Real” IVC</vt:lpstr>
    </vt:vector>
  </TitlesOfParts>
  <Company>Northern Arizona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Indus Valley aka Harappan Civilization 2500-1700 BCE</dc:title>
  <dc:creator>Windows User</dc:creator>
  <cp:lastModifiedBy>Sanjay Joshi</cp:lastModifiedBy>
  <cp:revision>75</cp:revision>
  <dcterms:created xsi:type="dcterms:W3CDTF">2017-11-29T18:12:39Z</dcterms:created>
  <dcterms:modified xsi:type="dcterms:W3CDTF">2023-09-06T16:55:09Z</dcterms:modified>
</cp:coreProperties>
</file>