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7" r:id="rId5"/>
    <p:sldId id="258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1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5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4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5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4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3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4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3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C69CE-E94F-4928-A2CA-23A7D6EA267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ndia+us+comparison+map&amp;oe=utf-8&amp;aq=t&amp;rls=org.mozilla:en-US:official&amp;client=firefox-a&amp;um=1&amp;ie=UTF-8&amp;hl=en&amp;tbm=isch&amp;source=og&amp;sa=N&amp;tab=wi&amp;ei=TTkeUpjzIOiK2gXT8oCwBA&amp;biw=1920&amp;bih=916&amp;sei=KToeUobqCoK6igKh9oCICA#facrc=_&amp;imgrc=hY4CIbYbEVQh4M%3A%3BQ5UCaDywu4bHyM%3Bhttp%253A%252F%252F4.bp.blogspot.com%252F-SAK_uSArN5s%252FTfcoKP9aO1I%252FAAAAAAAAAFs%252FdS5jU8zXQy8%252Fs1600%252Findia%252Band%252Bus.png%3Bhttp%253A%252F%252Fjan.ucc.nau.edu%252F~sj6%252FHIS249Pre-Mod" TargetMode="External"/><Relationship Id="rId2" Type="http://schemas.openxmlformats.org/officeDocument/2006/relationships/hyperlink" Target="https://www.google.com/maps/@7.0113799,82.0602858,4z?hl=e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czqPLuIQRDg/maxresdefault.jpg" TargetMode="External"/><Relationship Id="rId2" Type="http://schemas.openxmlformats.org/officeDocument/2006/relationships/hyperlink" Target="https://qph.fs.quoracdn.net/main-qimg-a85d8c6fe197814dd138d28cdda0aa4a.web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qph.fs.quoracdn.net/main-qimg-a85d8c6fe197814dd138d28cdda0aa4a.webp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mographics_of_India#/media/File:India_population_density_map_en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India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GEOGRAPHY</a:t>
            </a:r>
          </a:p>
          <a:p>
            <a:endParaRPr lang="en-US" b="1" dirty="0" smtClean="0"/>
          </a:p>
          <a:p>
            <a:r>
              <a:rPr lang="en-US" dirty="0" smtClean="0"/>
              <a:t>Geography and </a:t>
            </a:r>
            <a:r>
              <a:rPr lang="en-US" b="1" dirty="0" smtClean="0"/>
              <a:t>HISTORY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57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</a:p>
          <a:p>
            <a:r>
              <a:rPr lang="en-US" dirty="0" smtClean="0"/>
              <a:t>SOUTH ASIA (not SOUTH EAST Asia)</a:t>
            </a:r>
          </a:p>
          <a:p>
            <a:r>
              <a:rPr lang="en-US" dirty="0" smtClean="0"/>
              <a:t>INDIAN SUBCONTINENT  </a:t>
            </a:r>
          </a:p>
          <a:p>
            <a:r>
              <a:rPr lang="en-US" dirty="0" smtClean="0"/>
              <a:t>ALL REFER TO THE SAME ENTITY and will be used interchangeably for much of this course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TIME:  Geologic and Historical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2746"/>
            <a:ext cx="10515600" cy="532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Much history is about time. We measure HISTORY mostly in terms of human settlements in a region.  But geologically, a few thousand years make little difference</a:t>
            </a:r>
          </a:p>
          <a:p>
            <a:r>
              <a:rPr lang="en-US" dirty="0" smtClean="0"/>
              <a:t>First, Pangea, single mass</a:t>
            </a:r>
          </a:p>
          <a:p>
            <a:r>
              <a:rPr lang="en-US" dirty="0" smtClean="0"/>
              <a:t>About 180 million years ago GONDWANALAND (</a:t>
            </a:r>
            <a:r>
              <a:rPr lang="en-US" dirty="0" err="1" smtClean="0"/>
              <a:t>S.America</a:t>
            </a:r>
            <a:r>
              <a:rPr lang="en-US" dirty="0" smtClean="0"/>
              <a:t>/</a:t>
            </a:r>
            <a:r>
              <a:rPr lang="en-US" dirty="0" err="1" smtClean="0"/>
              <a:t>Anatarctica</a:t>
            </a:r>
            <a:r>
              <a:rPr lang="en-US" dirty="0" smtClean="0"/>
              <a:t>/Africa and India part of same landmass)</a:t>
            </a:r>
          </a:p>
          <a:p>
            <a:r>
              <a:rPr lang="en-US" dirty="0" smtClean="0"/>
              <a:t>About 54 million years ago, the Indian landmass, bumped into the Asian plate</a:t>
            </a:r>
          </a:p>
          <a:p>
            <a:r>
              <a:rPr lang="en-US" dirty="0" smtClean="0"/>
              <a:t> Himalayan mountains result of the "bump", slow, rate of growth estimated at 2cm per century</a:t>
            </a:r>
          </a:p>
          <a:p>
            <a:r>
              <a:rPr lang="en-US" dirty="0" smtClean="0"/>
              <a:t>Current Geography shaped by that  “bump” pretty stable for the last 50 million years</a:t>
            </a:r>
          </a:p>
          <a:p>
            <a:r>
              <a:rPr lang="en-US" dirty="0" smtClean="0"/>
              <a:t>First HUMANS, 400 - 700,000 years ago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7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38251"/>
            <a:ext cx="2623457" cy="383871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Where</a:t>
            </a:r>
            <a:endParaRPr lang="en-US" dirty="0" smtClean="0"/>
          </a:p>
          <a:p>
            <a:r>
              <a:rPr lang="en-US" dirty="0" smtClean="0"/>
              <a:t>How large?</a:t>
            </a:r>
          </a:p>
          <a:p>
            <a:pPr lvl="1"/>
            <a:r>
              <a:rPr lang="en-US" dirty="0" smtClean="0">
                <a:hlinkClick r:id="rId3"/>
              </a:rPr>
              <a:t>Compare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56973" y="0"/>
            <a:ext cx="6182842" cy="701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0709"/>
          </a:xfrm>
        </p:spPr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770710"/>
            <a:ext cx="10515600" cy="608729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  <a:hlinkClick r:id="rId2"/>
              </a:rPr>
              <a:t>Features</a:t>
            </a: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Mountains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Seas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Desert(s)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Forest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Geographical Basis of</a:t>
            </a:r>
          </a:p>
          <a:p>
            <a:pPr marL="457200" lvl="1" indent="0"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UNITY:  Mountains, Seas, Deserts give a certain “unity” to subcontinent</a:t>
            </a:r>
          </a:p>
          <a:p>
            <a:pPr marL="457200" lvl="1" indent="0">
              <a:buNone/>
            </a:pPr>
            <a:r>
              <a:rPr lang="en-US" sz="2800" b="1" i="1" dirty="0" smtClean="0">
                <a:solidFill>
                  <a:prstClr val="black"/>
                </a:solidFill>
              </a:rPr>
              <a:t>and</a:t>
            </a:r>
          </a:p>
          <a:p>
            <a:pPr marL="457200" lvl="1" indent="0"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DIVERSITY: 22 different languages, </a:t>
            </a:r>
            <a:r>
              <a:rPr lang="en-US" sz="2800" b="1" dirty="0" smtClean="0">
                <a:solidFill>
                  <a:prstClr val="black"/>
                </a:solidFill>
                <a:hlinkClick r:id="rId3"/>
              </a:rPr>
              <a:t>13 different scripts </a:t>
            </a:r>
            <a:r>
              <a:rPr lang="en-US" sz="2800" b="1" dirty="0" smtClean="0">
                <a:solidFill>
                  <a:prstClr val="black"/>
                </a:solidFill>
              </a:rPr>
              <a:t>; Most major world religions, differences in culture, diet, clothing, etc.</a:t>
            </a:r>
          </a:p>
          <a:p>
            <a:pPr marL="457200" lvl="1" indent="0"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UNITY</a:t>
            </a:r>
            <a:r>
              <a:rPr lang="en-US" sz="2800" b="1" i="1" dirty="0" smtClean="0">
                <a:solidFill>
                  <a:prstClr val="black"/>
                </a:solidFill>
              </a:rPr>
              <a:t> IN </a:t>
            </a:r>
            <a:r>
              <a:rPr lang="en-US" sz="2800" b="1" dirty="0" smtClean="0">
                <a:solidFill>
                  <a:prstClr val="black"/>
                </a:solidFill>
              </a:rPr>
              <a:t>DIVERSITY was slogan of Indian nationalists, and a focus of this course!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Main regions </a:t>
            </a:r>
            <a:r>
              <a:rPr lang="en-US" dirty="0" smtClean="0"/>
              <a:t>(will ignore the “sub-regions” for now)</a:t>
            </a:r>
          </a:p>
          <a:p>
            <a:pPr marL="0" indent="0">
              <a:buNone/>
            </a:pPr>
            <a:r>
              <a:rPr lang="en-US" dirty="0" smtClean="0"/>
              <a:t>	Himalayan </a:t>
            </a:r>
          </a:p>
          <a:p>
            <a:pPr marL="0" indent="0">
              <a:buNone/>
            </a:pPr>
            <a:r>
              <a:rPr lang="en-US" dirty="0" smtClean="0"/>
              <a:t>	Indo-Gangetic plain</a:t>
            </a:r>
          </a:p>
          <a:p>
            <a:pPr marL="0" indent="0">
              <a:buNone/>
            </a:pPr>
            <a:r>
              <a:rPr lang="en-US" dirty="0" smtClean="0"/>
              <a:t>	Peninsular India (Intermediary Zone for </a:t>
            </a:r>
            <a:r>
              <a:rPr lang="en-US" dirty="0" err="1" smtClean="0"/>
              <a:t>Kulke</a:t>
            </a:r>
            <a:r>
              <a:rPr lang="en-US" dirty="0" smtClean="0"/>
              <a:t> and </a:t>
            </a:r>
            <a:r>
              <a:rPr lang="en-US" dirty="0" err="1" smtClean="0"/>
              <a:t>Rothermund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Coastal India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22126" y="574766"/>
            <a:ext cx="5659551" cy="642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5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66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Geography and </a:t>
            </a:r>
            <a:r>
              <a:rPr lang="en-US" dirty="0">
                <a:solidFill>
                  <a:prstClr val="black"/>
                </a:solidFill>
              </a:rPr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790"/>
            <a:ext cx="10515600" cy="5212079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eography has determined </a:t>
            </a:r>
            <a:r>
              <a:rPr lang="en-US" dirty="0"/>
              <a:t>patterns of human settlement</a:t>
            </a:r>
          </a:p>
          <a:p>
            <a:pPr lvl="1"/>
            <a:r>
              <a:rPr lang="en-US" dirty="0" smtClean="0"/>
              <a:t>compare </a:t>
            </a:r>
            <a:r>
              <a:rPr lang="en-US" dirty="0">
                <a:hlinkClick r:id="rId2"/>
              </a:rPr>
              <a:t>map of </a:t>
            </a:r>
            <a:r>
              <a:rPr lang="en-US" dirty="0" smtClean="0">
                <a:hlinkClick r:id="rId2"/>
              </a:rPr>
              <a:t>current population </a:t>
            </a:r>
            <a:r>
              <a:rPr lang="en-US" dirty="0"/>
              <a:t>density </a:t>
            </a:r>
            <a:r>
              <a:rPr lang="en-US" dirty="0" smtClean="0"/>
              <a:t>with maps on p. xiii (second page of Introduction to </a:t>
            </a:r>
            <a:r>
              <a:rPr lang="en-US" dirty="0" err="1" smtClean="0"/>
              <a:t>Kulke</a:t>
            </a:r>
            <a:r>
              <a:rPr lang="en-US" dirty="0" smtClean="0"/>
              <a:t> and </a:t>
            </a:r>
            <a:r>
              <a:rPr lang="en-US" dirty="0" err="1" smtClean="0"/>
              <a:t>Rothermund</a:t>
            </a:r>
            <a:r>
              <a:rPr lang="en-US" dirty="0" smtClean="0"/>
              <a:t>)</a:t>
            </a:r>
          </a:p>
          <a:p>
            <a:r>
              <a:rPr lang="en-US" dirty="0" smtClean="0"/>
              <a:t>Shows why some regions have been central to history of region</a:t>
            </a:r>
          </a:p>
          <a:p>
            <a:pPr lvl="1"/>
            <a:r>
              <a:rPr lang="en-US" dirty="0" smtClean="0"/>
              <a:t>Indo-Gangetic plain </a:t>
            </a:r>
          </a:p>
          <a:p>
            <a:pPr lvl="1"/>
            <a:r>
              <a:rPr lang="en-US" dirty="0" smtClean="0"/>
              <a:t>Some coastal concentrations</a:t>
            </a:r>
          </a:p>
          <a:p>
            <a:pPr lvl="1"/>
            <a:r>
              <a:rPr lang="en-US" dirty="0" smtClean="0"/>
              <a:t>Connect with Monsoonal flows</a:t>
            </a:r>
            <a:endParaRPr lang="en-US" dirty="0"/>
          </a:p>
          <a:p>
            <a:r>
              <a:rPr lang="en-US" dirty="0" smtClean="0"/>
              <a:t>Indo-Gangetic </a:t>
            </a:r>
            <a:r>
              <a:rPr lang="en-US" dirty="0"/>
              <a:t>plains </a:t>
            </a:r>
            <a:r>
              <a:rPr lang="en-US" dirty="0" smtClean="0"/>
              <a:t>= rivers =&gt; </a:t>
            </a:r>
            <a:r>
              <a:rPr lang="en-US" dirty="0"/>
              <a:t>well irrigated, fertile </a:t>
            </a:r>
            <a:r>
              <a:rPr lang="en-US" dirty="0" smtClean="0"/>
              <a:t>soil</a:t>
            </a:r>
          </a:p>
          <a:p>
            <a:pPr lvl="1"/>
            <a:r>
              <a:rPr lang="en-US" dirty="0" smtClean="0"/>
              <a:t>West desert, low</a:t>
            </a:r>
          </a:p>
          <a:p>
            <a:pPr lvl="1"/>
            <a:r>
              <a:rPr lang="en-US" dirty="0" smtClean="0"/>
              <a:t>North mountains, low</a:t>
            </a:r>
            <a:endParaRPr lang="en-US" dirty="0"/>
          </a:p>
          <a:p>
            <a:pPr lvl="1"/>
            <a:r>
              <a:rPr lang="en-US" dirty="0" smtClean="0"/>
              <a:t>These regions not as much “movers and shakers” of the history we will study</a:t>
            </a:r>
            <a:endParaRPr lang="en-US" dirty="0"/>
          </a:p>
          <a:p>
            <a:r>
              <a:rPr lang="en-US" dirty="0" smtClean="0"/>
              <a:t>Topography often responsible </a:t>
            </a:r>
            <a:r>
              <a:rPr lang="en-US" dirty="0"/>
              <a:t>for patterns of 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02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352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Introduction to India </vt:lpstr>
      <vt:lpstr>Terms</vt:lpstr>
      <vt:lpstr>TIME:  Geologic and Historical </vt:lpstr>
      <vt:lpstr>Basic Geography</vt:lpstr>
      <vt:lpstr>Geography</vt:lpstr>
      <vt:lpstr>Regions</vt:lpstr>
      <vt:lpstr>Geography and History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India</dc:title>
  <dc:creator>Sanjay Joshi</dc:creator>
  <cp:lastModifiedBy>Sanjay Joshi</cp:lastModifiedBy>
  <cp:revision>15</cp:revision>
  <dcterms:created xsi:type="dcterms:W3CDTF">2018-08-27T17:18:30Z</dcterms:created>
  <dcterms:modified xsi:type="dcterms:W3CDTF">2021-01-13T22:17:46Z</dcterms:modified>
</cp:coreProperties>
</file>