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58" r:id="rId6"/>
    <p:sldId id="263" r:id="rId7"/>
    <p:sldId id="270" r:id="rId8"/>
    <p:sldId id="262" r:id="rId9"/>
    <p:sldId id="264" r:id="rId10"/>
    <p:sldId id="265" r:id="rId11"/>
    <p:sldId id="261" r:id="rId12"/>
    <p:sldId id="272"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454C0F-74CB-4210-A4D8-6F8A273EF4F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139354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54C0F-74CB-4210-A4D8-6F8A273EF4F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252107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54C0F-74CB-4210-A4D8-6F8A273EF4F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129947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454C0F-74CB-4210-A4D8-6F8A273EF4F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2723837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54C0F-74CB-4210-A4D8-6F8A273EF4FF}" type="datetimeFigureOut">
              <a:rPr lang="en-US" smtClean="0"/>
              <a:t>11/22/2022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69201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454C0F-74CB-4210-A4D8-6F8A273EF4FF}"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359148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454C0F-74CB-4210-A4D8-6F8A273EF4FF}" type="datetimeFigureOut">
              <a:rPr lang="en-US" smtClean="0"/>
              <a:t>11/22/2022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1809655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454C0F-74CB-4210-A4D8-6F8A273EF4FF}" type="datetimeFigureOut">
              <a:rPr lang="en-US" smtClean="0"/>
              <a:t>11/22/2022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52449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54C0F-74CB-4210-A4D8-6F8A273EF4FF}" type="datetimeFigureOut">
              <a:rPr lang="en-US" smtClean="0"/>
              <a:t>11/22/2022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156818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54C0F-74CB-4210-A4D8-6F8A273EF4FF}"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308800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54C0F-74CB-4210-A4D8-6F8A273EF4FF}" type="datetimeFigureOut">
              <a:rPr lang="en-US" smtClean="0"/>
              <a:t>11/22/2022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4DCB8-84FD-42D8-9DBB-3CF5638B4C62}" type="slidenum">
              <a:rPr lang="en-US" smtClean="0"/>
              <a:t>‹#›</a:t>
            </a:fld>
            <a:endParaRPr lang="en-US"/>
          </a:p>
        </p:txBody>
      </p:sp>
    </p:spTree>
    <p:extLst>
      <p:ext uri="{BB962C8B-B14F-4D97-AF65-F5344CB8AC3E}">
        <p14:creationId xmlns:p14="http://schemas.microsoft.com/office/powerpoint/2010/main" val="196522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2000"/>
            <a:lum/>
          </a:blip>
          <a:srcRect/>
          <a:stretch>
            <a:fillRect t="-18000" b="-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454C0F-74CB-4210-A4D8-6F8A273EF4FF}" type="datetimeFigureOut">
              <a:rPr lang="en-US" smtClean="0"/>
              <a:t>11/22/2022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4DCB8-84FD-42D8-9DBB-3CF5638B4C62}" type="slidenum">
              <a:rPr lang="en-US" smtClean="0"/>
              <a:t>‹#›</a:t>
            </a:fld>
            <a:endParaRPr lang="en-US"/>
          </a:p>
        </p:txBody>
      </p:sp>
    </p:spTree>
    <p:extLst>
      <p:ext uri="{BB962C8B-B14F-4D97-AF65-F5344CB8AC3E}">
        <p14:creationId xmlns:p14="http://schemas.microsoft.com/office/powerpoint/2010/main" val="3467144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in-competition.eu/wp-content/uploads/2016/06/GG-D406-Mohd-Tughlaq-MH02.21.jpg" TargetMode="External"/><Relationship Id="rId2" Type="http://schemas.openxmlformats.org/officeDocument/2006/relationships/hyperlink" Target="https://www.mapsofindia.com/history/tughlaq-dynasty-map.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2.bp.blogspot.com/-029PczW-SNA/VHK4tGNhTXI/AAAAAAAAAQw/5TLxupvOj6o/s1600/68.jpg" TargetMode="External"/><Relationship Id="rId2" Type="http://schemas.openxmlformats.org/officeDocument/2006/relationships/hyperlink" Target="https://depts.washington.edu/silkroad/cities/india/delhi/sultanate/sultanate.html" TargetMode="External"/><Relationship Id="rId1" Type="http://schemas.openxmlformats.org/officeDocument/2006/relationships/slideLayout" Target="../slideLayouts/slideLayout2.xml"/><Relationship Id="rId4" Type="http://schemas.openxmlformats.org/officeDocument/2006/relationships/hyperlink" Target="http://www.angelfire.com/sd/urdumedi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TpcbfxtdoI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xfordislamicstudies.com/article/opr/t125/e2421" TargetMode="External"/><Relationship Id="rId2" Type="http://schemas.openxmlformats.org/officeDocument/2006/relationships/hyperlink" Target="https://www.mapsofindia.com/maps/kerala/keralalocation.htm"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jan.ucc.nau.edu/~sj6/thaparsomnathalecture.pdf" TargetMode="External"/><Relationship Id="rId2" Type="http://schemas.openxmlformats.org/officeDocument/2006/relationships/hyperlink" Target="http://www.history.upenn.edu/coursepages/hist086/material/mahmud1.jpg" TargetMode="External"/><Relationship Id="rId1" Type="http://schemas.openxmlformats.org/officeDocument/2006/relationships/slideLayout" Target="../slideLayouts/slideLayout2.xml"/><Relationship Id="rId4" Type="http://schemas.openxmlformats.org/officeDocument/2006/relationships/hyperlink" Target="https://4.bp.blogspot.com/-iymgh9d-0vM/WcDZC5KM3aI/AAAAAAAAK_E/RVdbOA6FrZg84gSCZrXh-aEF-zpsDTomgCLcBGAs/s1600/Qutb+al-Din+Aibak.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Islam and Muslim Rulers in India</a:t>
            </a:r>
            <a:endParaRPr lang="en-US" dirty="0"/>
          </a:p>
        </p:txBody>
      </p:sp>
      <p:sp>
        <p:nvSpPr>
          <p:cNvPr id="3" name="Subtitle 2"/>
          <p:cNvSpPr>
            <a:spLocks noGrp="1"/>
          </p:cNvSpPr>
          <p:nvPr>
            <p:ph type="subTitle" idx="1"/>
          </p:nvPr>
        </p:nvSpPr>
        <p:spPr/>
        <p:txBody>
          <a:bodyPr/>
          <a:lstStyle/>
          <a:p>
            <a:r>
              <a:rPr lang="en-US" dirty="0" smtClean="0"/>
              <a:t>Seventh to the Sixteenth Centuries CE</a:t>
            </a:r>
            <a:endParaRPr lang="en-US" dirty="0"/>
          </a:p>
        </p:txBody>
      </p:sp>
    </p:spTree>
    <p:extLst>
      <p:ext uri="{BB962C8B-B14F-4D97-AF65-F5344CB8AC3E}">
        <p14:creationId xmlns:p14="http://schemas.microsoft.com/office/powerpoint/2010/main" val="408811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2680"/>
          </a:xfrm>
        </p:spPr>
        <p:txBody>
          <a:bodyPr/>
          <a:lstStyle/>
          <a:p>
            <a:r>
              <a:rPr lang="en-US" dirty="0" smtClean="0"/>
              <a:t>TUGHLAQS 1320-1390s</a:t>
            </a:r>
            <a:endParaRPr lang="en-US" dirty="0"/>
          </a:p>
        </p:txBody>
      </p:sp>
      <p:sp>
        <p:nvSpPr>
          <p:cNvPr id="3" name="Content Placeholder 2"/>
          <p:cNvSpPr>
            <a:spLocks noGrp="1"/>
          </p:cNvSpPr>
          <p:nvPr>
            <p:ph idx="1"/>
          </p:nvPr>
        </p:nvSpPr>
        <p:spPr>
          <a:xfrm>
            <a:off x="838200" y="1062681"/>
            <a:ext cx="10515600" cy="5684108"/>
          </a:xfrm>
        </p:spPr>
        <p:txBody>
          <a:bodyPr>
            <a:normAutofit lnSpcReduction="10000"/>
          </a:bodyPr>
          <a:lstStyle/>
          <a:p>
            <a:r>
              <a:rPr lang="en-US" dirty="0" err="1" smtClean="0"/>
              <a:t>Tughlaqs</a:t>
            </a:r>
            <a:r>
              <a:rPr lang="en-US" dirty="0" smtClean="0"/>
              <a:t>, of debated ancestry (Indo-Turkish?, Turk?) succeeded </a:t>
            </a:r>
            <a:r>
              <a:rPr lang="en-US" dirty="0" err="1" smtClean="0"/>
              <a:t>Khalji</a:t>
            </a:r>
            <a:endParaRPr lang="en-US" dirty="0" smtClean="0"/>
          </a:p>
          <a:p>
            <a:r>
              <a:rPr lang="en-US" b="1" dirty="0" smtClean="0"/>
              <a:t>Muhammad bin </a:t>
            </a:r>
            <a:r>
              <a:rPr lang="en-US" b="1" dirty="0" err="1" smtClean="0"/>
              <a:t>Tughlaq</a:t>
            </a:r>
            <a:r>
              <a:rPr lang="en-US" dirty="0" smtClean="0"/>
              <a:t> 1325-1351 (MBT) probably the most notorious and misjudged of the </a:t>
            </a:r>
            <a:r>
              <a:rPr lang="en-US" dirty="0" err="1" smtClean="0"/>
              <a:t>Tughlaqs</a:t>
            </a:r>
            <a:endParaRPr lang="en-US" dirty="0" smtClean="0"/>
          </a:p>
          <a:p>
            <a:r>
              <a:rPr lang="en-US" dirty="0" smtClean="0"/>
              <a:t>MBT’s notoriety comes from his experiments (such as moving the capital from </a:t>
            </a:r>
            <a:r>
              <a:rPr lang="en-US" dirty="0" smtClean="0">
                <a:hlinkClick r:id="rId2"/>
              </a:rPr>
              <a:t>Delhi to </a:t>
            </a:r>
            <a:r>
              <a:rPr lang="en-US" dirty="0" err="1" smtClean="0">
                <a:hlinkClick r:id="rId2"/>
              </a:rPr>
              <a:t>Daulatabad</a:t>
            </a:r>
            <a:r>
              <a:rPr lang="en-US" dirty="0"/>
              <a:t> </a:t>
            </a:r>
            <a:r>
              <a:rPr lang="en-US" dirty="0" smtClean="0"/>
              <a:t>or introduction of </a:t>
            </a:r>
            <a:r>
              <a:rPr lang="en-US" dirty="0" smtClean="0">
                <a:hlinkClick r:id="rId3"/>
              </a:rPr>
              <a:t>token currency</a:t>
            </a:r>
            <a:r>
              <a:rPr lang="en-US" dirty="0" smtClean="0"/>
              <a:t>)</a:t>
            </a:r>
          </a:p>
          <a:p>
            <a:r>
              <a:rPr lang="en-US" dirty="0" smtClean="0"/>
              <a:t>Though attributed to his “madness” these were logical responses to the historical context of his time</a:t>
            </a:r>
          </a:p>
          <a:p>
            <a:pPr lvl="1"/>
            <a:r>
              <a:rPr lang="en-US" dirty="0" smtClean="0"/>
              <a:t>Problems with communication when empire expanded to peninsula (AK’s feudatories all rebel once </a:t>
            </a:r>
            <a:r>
              <a:rPr lang="en-US" dirty="0" err="1" smtClean="0"/>
              <a:t>Khaljis</a:t>
            </a:r>
            <a:r>
              <a:rPr lang="en-US" dirty="0" smtClean="0"/>
              <a:t> weakened)</a:t>
            </a:r>
          </a:p>
          <a:p>
            <a:pPr lvl="1"/>
            <a:r>
              <a:rPr lang="en-US" dirty="0"/>
              <a:t>Shortage of cash to finance armies, so token </a:t>
            </a:r>
            <a:r>
              <a:rPr lang="en-US" dirty="0" smtClean="0"/>
              <a:t>currency </a:t>
            </a:r>
            <a:r>
              <a:rPr lang="en-US" dirty="0"/>
              <a:t>idea was </a:t>
            </a:r>
            <a:r>
              <a:rPr lang="en-US" dirty="0" smtClean="0"/>
              <a:t>a good </a:t>
            </a:r>
            <a:r>
              <a:rPr lang="en-US" dirty="0"/>
              <a:t>one, taken from Chinese paper </a:t>
            </a:r>
            <a:r>
              <a:rPr lang="en-US" dirty="0" smtClean="0"/>
              <a:t>currency</a:t>
            </a:r>
          </a:p>
          <a:p>
            <a:r>
              <a:rPr lang="en-US" dirty="0" smtClean="0"/>
              <a:t>Both experiments fail, forgeries led </a:t>
            </a:r>
            <a:r>
              <a:rPr lang="en-US" dirty="0"/>
              <a:t>to massive outflow of </a:t>
            </a:r>
            <a:r>
              <a:rPr lang="en-US" dirty="0" smtClean="0"/>
              <a:t>silver… like a run </a:t>
            </a:r>
            <a:r>
              <a:rPr lang="en-US" dirty="0"/>
              <a:t>on banks!! Capital transfer </a:t>
            </a:r>
            <a:r>
              <a:rPr lang="en-US" dirty="0" smtClean="0"/>
              <a:t>led to political problems </a:t>
            </a:r>
            <a:r>
              <a:rPr lang="en-US" dirty="0"/>
              <a:t>in North, </a:t>
            </a:r>
            <a:r>
              <a:rPr lang="en-US" dirty="0" smtClean="0"/>
              <a:t>MBT returns, humiliated  </a:t>
            </a:r>
            <a:endParaRPr lang="en-US" dirty="0"/>
          </a:p>
          <a:p>
            <a:pPr lvl="1"/>
            <a:endParaRPr lang="en-US" dirty="0"/>
          </a:p>
        </p:txBody>
      </p:sp>
    </p:spTree>
    <p:extLst>
      <p:ext uri="{BB962C8B-B14F-4D97-AF65-F5344CB8AC3E}">
        <p14:creationId xmlns:p14="http://schemas.microsoft.com/office/powerpoint/2010/main" val="159562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LATER SULTANATE</a:t>
            </a:r>
            <a:endParaRPr lang="en-US" dirty="0"/>
          </a:p>
        </p:txBody>
      </p:sp>
      <p:sp>
        <p:nvSpPr>
          <p:cNvPr id="6" name="Content Placeholder 5"/>
          <p:cNvSpPr>
            <a:spLocks noGrp="1"/>
          </p:cNvSpPr>
          <p:nvPr>
            <p:ph idx="1"/>
          </p:nvPr>
        </p:nvSpPr>
        <p:spPr>
          <a:xfrm>
            <a:off x="838200" y="1825624"/>
            <a:ext cx="10515600" cy="4809953"/>
          </a:xfrm>
        </p:spPr>
        <p:txBody>
          <a:bodyPr>
            <a:normAutofit fontScale="92500" lnSpcReduction="10000"/>
          </a:bodyPr>
          <a:lstStyle/>
          <a:p>
            <a:r>
              <a:rPr lang="en-US" dirty="0" smtClean="0"/>
              <a:t>MBT's </a:t>
            </a:r>
            <a:r>
              <a:rPr lang="en-US" dirty="0"/>
              <a:t>successor </a:t>
            </a:r>
            <a:r>
              <a:rPr lang="en-US" dirty="0" err="1" smtClean="0"/>
              <a:t>Firoz</a:t>
            </a:r>
            <a:r>
              <a:rPr lang="en-US" dirty="0" smtClean="0"/>
              <a:t> Shah </a:t>
            </a:r>
            <a:r>
              <a:rPr lang="en-US" dirty="0" err="1" smtClean="0"/>
              <a:t>Tughlaq</a:t>
            </a:r>
            <a:r>
              <a:rPr lang="en-US" dirty="0" smtClean="0"/>
              <a:t> (FST) had </a:t>
            </a:r>
            <a:r>
              <a:rPr lang="en-US" dirty="0"/>
              <a:t>to go back on many of the attempts at </a:t>
            </a:r>
            <a:r>
              <a:rPr lang="en-US" dirty="0" smtClean="0"/>
              <a:t>centralization,  </a:t>
            </a:r>
            <a:r>
              <a:rPr lang="en-US" dirty="0"/>
              <a:t>be lax about </a:t>
            </a:r>
            <a:r>
              <a:rPr lang="en-US" dirty="0" err="1" smtClean="0"/>
              <a:t>Iqtas</a:t>
            </a:r>
            <a:r>
              <a:rPr lang="en-US" dirty="0" smtClean="0"/>
              <a:t> </a:t>
            </a:r>
            <a:r>
              <a:rPr lang="en-US" dirty="0"/>
              <a:t>and </a:t>
            </a:r>
            <a:r>
              <a:rPr lang="en-US" dirty="0" smtClean="0"/>
              <a:t>revenue.  With little support from nobility, tries to </a:t>
            </a:r>
            <a:r>
              <a:rPr lang="en-US" dirty="0"/>
              <a:t>win over religious </a:t>
            </a:r>
            <a:r>
              <a:rPr lang="en-US" dirty="0" smtClean="0"/>
              <a:t>orthodox </a:t>
            </a:r>
            <a:r>
              <a:rPr lang="en-US" dirty="0"/>
              <a:t>by adopting a more </a:t>
            </a:r>
            <a:r>
              <a:rPr lang="en-US" dirty="0" err="1" smtClean="0"/>
              <a:t>strictlty</a:t>
            </a:r>
            <a:r>
              <a:rPr lang="en-US" dirty="0" smtClean="0"/>
              <a:t> Islamic </a:t>
            </a:r>
            <a:r>
              <a:rPr lang="en-US" dirty="0"/>
              <a:t>stance, unlike </a:t>
            </a:r>
            <a:r>
              <a:rPr lang="en-US" dirty="0" smtClean="0"/>
              <a:t>MBT</a:t>
            </a:r>
            <a:endParaRPr lang="en-US" dirty="0"/>
          </a:p>
          <a:p>
            <a:r>
              <a:rPr lang="en-US" dirty="0"/>
              <a:t>But </a:t>
            </a:r>
            <a:r>
              <a:rPr lang="en-US" dirty="0" smtClean="0"/>
              <a:t>Sultanate in decline, and following dynasties, the SAYYIDs and more so the LODIS make </a:t>
            </a:r>
            <a:r>
              <a:rPr lang="en-US" dirty="0"/>
              <a:t>an attempt </a:t>
            </a:r>
            <a:r>
              <a:rPr lang="en-US" dirty="0" smtClean="0"/>
              <a:t>to re-centralize, but by then regional kingdoms were too strong</a:t>
            </a:r>
          </a:p>
          <a:p>
            <a:r>
              <a:rPr lang="en-US" dirty="0" smtClean="0"/>
              <a:t>Bengal asserts </a:t>
            </a:r>
            <a:r>
              <a:rPr lang="en-US" dirty="0" err="1" smtClean="0"/>
              <a:t>indepedence</a:t>
            </a:r>
            <a:r>
              <a:rPr lang="en-US" dirty="0" smtClean="0"/>
              <a:t> from 13thC onward, </a:t>
            </a:r>
            <a:r>
              <a:rPr lang="en-US" dirty="0" err="1" smtClean="0"/>
              <a:t>Mslim</a:t>
            </a:r>
            <a:r>
              <a:rPr lang="en-US" dirty="0" smtClean="0"/>
              <a:t> </a:t>
            </a:r>
            <a:r>
              <a:rPr lang="en-US" dirty="0"/>
              <a:t>governors in Gujarat, Sind </a:t>
            </a:r>
            <a:r>
              <a:rPr lang="en-US" dirty="0" smtClean="0"/>
              <a:t>and others establish </a:t>
            </a:r>
            <a:r>
              <a:rPr lang="en-US" dirty="0"/>
              <a:t>own </a:t>
            </a:r>
            <a:r>
              <a:rPr lang="en-US" dirty="0" smtClean="0"/>
              <a:t>independent </a:t>
            </a:r>
            <a:r>
              <a:rPr lang="en-US" dirty="0"/>
              <a:t>states. In addition </a:t>
            </a:r>
            <a:r>
              <a:rPr lang="en-US" dirty="0" err="1"/>
              <a:t>Rajputs</a:t>
            </a:r>
            <a:r>
              <a:rPr lang="en-US" dirty="0"/>
              <a:t> reviving, </a:t>
            </a:r>
            <a:r>
              <a:rPr lang="en-US" dirty="0" smtClean="0"/>
              <a:t>under </a:t>
            </a:r>
            <a:r>
              <a:rPr lang="en-US" dirty="0"/>
              <a:t>two important </a:t>
            </a:r>
            <a:r>
              <a:rPr lang="en-US" dirty="0" smtClean="0"/>
              <a:t>principalities in western India, </a:t>
            </a:r>
            <a:r>
              <a:rPr lang="en-US" dirty="0"/>
              <a:t>MEWAR and </a:t>
            </a:r>
            <a:r>
              <a:rPr lang="en-US" dirty="0" smtClean="0"/>
              <a:t>MARWAR</a:t>
            </a:r>
          </a:p>
          <a:p>
            <a:r>
              <a:rPr lang="en-US" dirty="0" smtClean="0"/>
              <a:t>In 1526, a young adventurer with an impeccable warrior lineage called BABUR, defeats the last of the LODIS and inaugurates the MUGHAL dynasty</a:t>
            </a:r>
            <a:endParaRPr lang="en-US" dirty="0"/>
          </a:p>
          <a:p>
            <a:endParaRPr lang="en-US" dirty="0"/>
          </a:p>
        </p:txBody>
      </p:sp>
    </p:spTree>
    <p:extLst>
      <p:ext uri="{BB962C8B-B14F-4D97-AF65-F5344CB8AC3E}">
        <p14:creationId xmlns:p14="http://schemas.microsoft.com/office/powerpoint/2010/main" val="2990647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1469"/>
          </a:xfrm>
        </p:spPr>
        <p:txBody>
          <a:bodyPr/>
          <a:lstStyle/>
          <a:p>
            <a:r>
              <a:rPr lang="en-US" dirty="0" smtClean="0"/>
              <a:t>Cultural Developments in the Sultanate Era</a:t>
            </a:r>
            <a:endParaRPr lang="en-US" dirty="0"/>
          </a:p>
        </p:txBody>
      </p:sp>
      <p:sp>
        <p:nvSpPr>
          <p:cNvPr id="3" name="Content Placeholder 2"/>
          <p:cNvSpPr>
            <a:spLocks noGrp="1"/>
          </p:cNvSpPr>
          <p:nvPr>
            <p:ph idx="1"/>
          </p:nvPr>
        </p:nvSpPr>
        <p:spPr>
          <a:xfrm>
            <a:off x="838200" y="1087394"/>
            <a:ext cx="10515600" cy="5770605"/>
          </a:xfrm>
        </p:spPr>
        <p:txBody>
          <a:bodyPr>
            <a:normAutofit fontScale="85000" lnSpcReduction="20000"/>
          </a:bodyPr>
          <a:lstStyle/>
          <a:p>
            <a:r>
              <a:rPr lang="en-US" dirty="0" smtClean="0"/>
              <a:t>Continue the decentralized polities of previous 500 years or so but culturally a period of incredibly rich fusion</a:t>
            </a:r>
          </a:p>
          <a:p>
            <a:r>
              <a:rPr lang="en-US" dirty="0" smtClean="0"/>
              <a:t>Critical developments in art </a:t>
            </a:r>
            <a:r>
              <a:rPr lang="en-US" dirty="0"/>
              <a:t>and </a:t>
            </a:r>
            <a:r>
              <a:rPr lang="en-US" dirty="0" smtClean="0">
                <a:hlinkClick r:id="rId2"/>
              </a:rPr>
              <a:t>architecture</a:t>
            </a:r>
            <a:r>
              <a:rPr lang="en-US" dirty="0" smtClean="0"/>
              <a:t>, with a </a:t>
            </a:r>
            <a:r>
              <a:rPr lang="en-US" dirty="0"/>
              <a:t>new kind of dome and arch </a:t>
            </a:r>
            <a:r>
              <a:rPr lang="en-US" dirty="0" smtClean="0"/>
              <a:t>introduced to India</a:t>
            </a:r>
          </a:p>
          <a:p>
            <a:r>
              <a:rPr lang="en-US" dirty="0" smtClean="0"/>
              <a:t>Innovations </a:t>
            </a:r>
            <a:r>
              <a:rPr lang="en-US" dirty="0"/>
              <a:t>in art, </a:t>
            </a:r>
            <a:r>
              <a:rPr lang="en-US" dirty="0" smtClean="0"/>
              <a:t>with a </a:t>
            </a:r>
            <a:r>
              <a:rPr lang="en-US" dirty="0"/>
              <a:t>new school of </a:t>
            </a:r>
            <a:r>
              <a:rPr lang="en-US" dirty="0" smtClean="0">
                <a:hlinkClick r:id="rId3"/>
              </a:rPr>
              <a:t>miniature </a:t>
            </a:r>
            <a:r>
              <a:rPr lang="en-US" dirty="0">
                <a:hlinkClick r:id="rId3"/>
              </a:rPr>
              <a:t>paintings </a:t>
            </a:r>
            <a:r>
              <a:rPr lang="en-US" dirty="0"/>
              <a:t>developed, </a:t>
            </a:r>
            <a:r>
              <a:rPr lang="en-US" dirty="0" smtClean="0"/>
              <a:t>that fuse </a:t>
            </a:r>
            <a:r>
              <a:rPr lang="en-US" dirty="0"/>
              <a:t>into one what has come to be known as the Indo-Islamic </a:t>
            </a:r>
            <a:r>
              <a:rPr lang="en-US" dirty="0" smtClean="0"/>
              <a:t>style</a:t>
            </a:r>
          </a:p>
          <a:p>
            <a:r>
              <a:rPr lang="en-US" dirty="0" smtClean="0"/>
              <a:t>Major </a:t>
            </a:r>
            <a:r>
              <a:rPr lang="en-US" dirty="0"/>
              <a:t>literary and </a:t>
            </a:r>
            <a:r>
              <a:rPr lang="en-US" dirty="0" smtClean="0"/>
              <a:t>technological and scientific </a:t>
            </a:r>
            <a:r>
              <a:rPr lang="en-US" dirty="0"/>
              <a:t>changes, with exchange of ideas between </a:t>
            </a:r>
            <a:r>
              <a:rPr lang="en-US" dirty="0" smtClean="0"/>
              <a:t>Indian scholars and those of the Islamic world </a:t>
            </a:r>
          </a:p>
          <a:p>
            <a:r>
              <a:rPr lang="en-US" dirty="0" smtClean="0"/>
              <a:t>Modern regional </a:t>
            </a:r>
            <a:r>
              <a:rPr lang="en-US" dirty="0"/>
              <a:t>languages developed in this period, as did important forms of music </a:t>
            </a:r>
            <a:r>
              <a:rPr lang="en-US" dirty="0" smtClean="0"/>
              <a:t>and  cuisine</a:t>
            </a:r>
          </a:p>
          <a:p>
            <a:r>
              <a:rPr lang="en-US" dirty="0" smtClean="0"/>
              <a:t>What </a:t>
            </a:r>
            <a:r>
              <a:rPr lang="en-US" dirty="0"/>
              <a:t>we know of as the Classical music of North India was created with significant inputs from one of </a:t>
            </a:r>
            <a:r>
              <a:rPr lang="en-US" dirty="0" smtClean="0"/>
              <a:t>nobles </a:t>
            </a:r>
            <a:r>
              <a:rPr lang="en-US" dirty="0"/>
              <a:t>of the </a:t>
            </a:r>
            <a:r>
              <a:rPr lang="en-US" dirty="0" err="1" smtClean="0"/>
              <a:t>Allaudin</a:t>
            </a:r>
            <a:r>
              <a:rPr lang="en-US" dirty="0" smtClean="0"/>
              <a:t> </a:t>
            </a:r>
            <a:r>
              <a:rPr lang="en-US" dirty="0" err="1" smtClean="0"/>
              <a:t>Khalji’s</a:t>
            </a:r>
            <a:r>
              <a:rPr lang="en-US" dirty="0" smtClean="0"/>
              <a:t> court </a:t>
            </a:r>
            <a:r>
              <a:rPr lang="en-US" dirty="0">
                <a:hlinkClick r:id="rId4"/>
              </a:rPr>
              <a:t>AMIR </a:t>
            </a:r>
            <a:r>
              <a:rPr lang="en-US" dirty="0" smtClean="0">
                <a:hlinkClick r:id="rId4"/>
              </a:rPr>
              <a:t>KHUSRAU</a:t>
            </a:r>
            <a:endParaRPr lang="en-US" dirty="0"/>
          </a:p>
          <a:p>
            <a:r>
              <a:rPr lang="en-US" dirty="0" err="1" smtClean="0"/>
              <a:t>Khusrau</a:t>
            </a:r>
            <a:r>
              <a:rPr lang="en-US" dirty="0" smtClean="0"/>
              <a:t> was </a:t>
            </a:r>
            <a:r>
              <a:rPr lang="en-US" dirty="0"/>
              <a:t>a disciple of </a:t>
            </a:r>
            <a:r>
              <a:rPr lang="en-US" dirty="0" err="1"/>
              <a:t>Nizammudin</a:t>
            </a:r>
            <a:r>
              <a:rPr lang="en-US" dirty="0"/>
              <a:t> </a:t>
            </a:r>
            <a:r>
              <a:rPr lang="en-US" dirty="0" err="1"/>
              <a:t>Auliya</a:t>
            </a:r>
            <a:r>
              <a:rPr lang="en-US" dirty="0"/>
              <a:t>, a CHISTI Sufi saint, and composed many fine poems  -- not only in </a:t>
            </a:r>
            <a:r>
              <a:rPr lang="en-US" dirty="0" smtClean="0"/>
              <a:t>Persian </a:t>
            </a:r>
            <a:r>
              <a:rPr lang="en-US" dirty="0"/>
              <a:t>or </a:t>
            </a:r>
            <a:r>
              <a:rPr lang="en-US" dirty="0" smtClean="0"/>
              <a:t>Arabic</a:t>
            </a:r>
            <a:r>
              <a:rPr lang="en-US" dirty="0"/>
              <a:t>, but also in the local language of </a:t>
            </a:r>
            <a:r>
              <a:rPr lang="en-US" dirty="0" smtClean="0"/>
              <a:t>the region.  His contributions help it develop into the language we today call HINDI, spoken by 65% of Indians, </a:t>
            </a:r>
            <a:r>
              <a:rPr lang="en-US" dirty="0"/>
              <a:t>and </a:t>
            </a:r>
            <a:r>
              <a:rPr lang="en-US" dirty="0" smtClean="0"/>
              <a:t>functions </a:t>
            </a:r>
            <a:r>
              <a:rPr lang="en-US" dirty="0"/>
              <a:t>as India's </a:t>
            </a:r>
            <a:r>
              <a:rPr lang="en-US" dirty="0" smtClean="0"/>
              <a:t>national language </a:t>
            </a:r>
          </a:p>
          <a:p>
            <a:r>
              <a:rPr lang="en-US" dirty="0" err="1" smtClean="0"/>
              <a:t>Khusrau</a:t>
            </a:r>
            <a:r>
              <a:rPr lang="en-US" dirty="0" smtClean="0"/>
              <a:t> also credited </a:t>
            </a:r>
            <a:r>
              <a:rPr lang="en-US" dirty="0"/>
              <a:t>with invention or innovation of many musical instruments, </a:t>
            </a:r>
            <a:r>
              <a:rPr lang="en-US" dirty="0" smtClean="0"/>
              <a:t>including the SITAR</a:t>
            </a:r>
            <a:endParaRPr lang="en-US" dirty="0"/>
          </a:p>
          <a:p>
            <a:endParaRPr lang="en-US" dirty="0" smtClean="0"/>
          </a:p>
        </p:txBody>
      </p:sp>
    </p:spTree>
    <p:extLst>
      <p:ext uri="{BB962C8B-B14F-4D97-AF65-F5344CB8AC3E}">
        <p14:creationId xmlns:p14="http://schemas.microsoft.com/office/powerpoint/2010/main" val="362933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 and the Delhi Sultanate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Though never </a:t>
            </a:r>
            <a:r>
              <a:rPr lang="en-US" dirty="0"/>
              <a:t>a centralized empire, by 1500 large parts of Indian </a:t>
            </a:r>
            <a:r>
              <a:rPr lang="en-US" dirty="0" smtClean="0"/>
              <a:t>subcontinent being  </a:t>
            </a:r>
            <a:r>
              <a:rPr lang="en-US" dirty="0"/>
              <a:t>ruled by people of Turkic or Afghan </a:t>
            </a:r>
            <a:r>
              <a:rPr lang="en-US" dirty="0" smtClean="0"/>
              <a:t>descent who were Muslim</a:t>
            </a:r>
          </a:p>
          <a:p>
            <a:r>
              <a:rPr lang="en-US" dirty="0" smtClean="0"/>
              <a:t>For majority of Indians, rural, life unchanged</a:t>
            </a:r>
            <a:r>
              <a:rPr lang="en-US" dirty="0"/>
              <a:t>, landlords remained same, just </a:t>
            </a:r>
            <a:r>
              <a:rPr lang="en-US" dirty="0" smtClean="0"/>
              <a:t>paid taxes to different overlords</a:t>
            </a:r>
          </a:p>
          <a:p>
            <a:r>
              <a:rPr lang="en-US" dirty="0" smtClean="0"/>
              <a:t>Religion </a:t>
            </a:r>
            <a:r>
              <a:rPr lang="en-US" dirty="0"/>
              <a:t>of rulers </a:t>
            </a:r>
            <a:r>
              <a:rPr lang="en-US" dirty="0" smtClean="0"/>
              <a:t>did make </a:t>
            </a:r>
            <a:r>
              <a:rPr lang="en-US" dirty="0"/>
              <a:t>an </a:t>
            </a:r>
            <a:r>
              <a:rPr lang="en-US" dirty="0" smtClean="0"/>
              <a:t>impact</a:t>
            </a:r>
          </a:p>
          <a:p>
            <a:r>
              <a:rPr lang="en-US" dirty="0" smtClean="0"/>
              <a:t>Some rulers (FST, e.g.) compelled </a:t>
            </a:r>
            <a:r>
              <a:rPr lang="en-US" dirty="0"/>
              <a:t>to adopt a more stringently religious policy, often this in tandem with political </a:t>
            </a:r>
            <a:r>
              <a:rPr lang="en-US" dirty="0" smtClean="0"/>
              <a:t>interests</a:t>
            </a:r>
          </a:p>
          <a:p>
            <a:r>
              <a:rPr lang="en-US" i="1" dirty="0" err="1" smtClean="0"/>
              <a:t>Jaziya</a:t>
            </a:r>
            <a:r>
              <a:rPr lang="en-US" dirty="0"/>
              <a:t>, a tax </a:t>
            </a:r>
            <a:r>
              <a:rPr lang="en-US" dirty="0" smtClean="0"/>
              <a:t>on </a:t>
            </a:r>
            <a:r>
              <a:rPr lang="en-US" dirty="0"/>
              <a:t>non-Muslims</a:t>
            </a:r>
            <a:r>
              <a:rPr lang="en-US" dirty="0" smtClean="0"/>
              <a:t>, but </a:t>
            </a:r>
            <a:r>
              <a:rPr lang="en-US" dirty="0"/>
              <a:t>this was imposed or not according to political circumstances of the </a:t>
            </a:r>
            <a:r>
              <a:rPr lang="en-US" dirty="0" smtClean="0"/>
              <a:t>time</a:t>
            </a:r>
          </a:p>
          <a:p>
            <a:r>
              <a:rPr lang="en-US" dirty="0" smtClean="0"/>
              <a:t>Large </a:t>
            </a:r>
            <a:r>
              <a:rPr lang="en-US" dirty="0"/>
              <a:t>scale religious conversions </a:t>
            </a:r>
            <a:r>
              <a:rPr lang="en-US" dirty="0" smtClean="0"/>
              <a:t>came with the help of the state, but through the plough (integration into agrarian society) rather than the sword (state power) as we will see   </a:t>
            </a:r>
            <a:endParaRPr lang="en-US" dirty="0"/>
          </a:p>
          <a:p>
            <a:endParaRPr lang="en-US" dirty="0"/>
          </a:p>
        </p:txBody>
      </p:sp>
    </p:spTree>
    <p:extLst>
      <p:ext uri="{BB962C8B-B14F-4D97-AF65-F5344CB8AC3E}">
        <p14:creationId xmlns:p14="http://schemas.microsoft.com/office/powerpoint/2010/main" val="225074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Controversies and Context</a:t>
            </a:r>
            <a:endParaRPr lang="en-US" dirty="0"/>
          </a:p>
        </p:txBody>
      </p:sp>
      <p:sp>
        <p:nvSpPr>
          <p:cNvPr id="3" name="Content Placeholder 2"/>
          <p:cNvSpPr>
            <a:spLocks noGrp="1"/>
          </p:cNvSpPr>
          <p:nvPr>
            <p:ph idx="1"/>
          </p:nvPr>
        </p:nvSpPr>
        <p:spPr>
          <a:xfrm>
            <a:off x="838200" y="1825624"/>
            <a:ext cx="10515600" cy="5032375"/>
          </a:xfrm>
        </p:spPr>
        <p:txBody>
          <a:bodyPr>
            <a:normAutofit fontScale="92500" lnSpcReduction="20000"/>
          </a:bodyPr>
          <a:lstStyle/>
          <a:p>
            <a:r>
              <a:rPr lang="en-US" dirty="0" smtClean="0"/>
              <a:t>The later history of India (a violent partition of the subcontinent in 1947) and current Islamophobia make this a more controversial subject than it should normally be</a:t>
            </a:r>
          </a:p>
          <a:p>
            <a:r>
              <a:rPr lang="en-US" b="0" i="0" u="none" strike="noStrike" baseline="0" dirty="0" smtClean="0"/>
              <a:t>Given the context,</a:t>
            </a:r>
            <a:r>
              <a:rPr lang="en-US" b="0" i="0" u="none" strike="noStrike" dirty="0" smtClean="0"/>
              <a:t> w</a:t>
            </a:r>
            <a:r>
              <a:rPr lang="en-US" b="0" i="0" u="none" strike="noStrike" baseline="0" dirty="0" smtClean="0"/>
              <a:t>e cannot look at this development, in the same way, for instance that we look at the Bactrians</a:t>
            </a:r>
            <a:r>
              <a:rPr lang="en-US" b="0" i="0" u="none" strike="noStrike" dirty="0" smtClean="0"/>
              <a:t> or </a:t>
            </a:r>
            <a:r>
              <a:rPr lang="en-US" b="0" i="0" u="none" strike="noStrike" baseline="0" dirty="0" err="1" smtClean="0"/>
              <a:t>Kushans</a:t>
            </a:r>
            <a:r>
              <a:rPr lang="en-US" b="0" i="0" u="none" strike="noStrike" baseline="0" dirty="0" smtClean="0"/>
              <a:t> (or the Huns!) in Indian history, to examine important cultural political and social developments that accompanied the rise of Islam in the region</a:t>
            </a:r>
          </a:p>
          <a:p>
            <a:r>
              <a:rPr lang="en-US" b="0" i="0" u="none" strike="noStrike" baseline="0" dirty="0" smtClean="0"/>
              <a:t>There was no sudden</a:t>
            </a:r>
            <a:r>
              <a:rPr lang="en-US" b="0" i="0" u="none" strike="noStrike" dirty="0" smtClean="0"/>
              <a:t> mass conversion of “Hindus” to Islam (see Eaton essay)</a:t>
            </a:r>
          </a:p>
          <a:p>
            <a:r>
              <a:rPr lang="en-US" dirty="0" smtClean="0"/>
              <a:t>Little change to political structures, that remain (until the Mughal era 16</a:t>
            </a:r>
            <a:r>
              <a:rPr lang="en-US" baseline="30000" dirty="0" smtClean="0"/>
              <a:t>th</a:t>
            </a:r>
            <a:r>
              <a:rPr lang="en-US" dirty="0" smtClean="0"/>
              <a:t> C) </a:t>
            </a:r>
            <a:r>
              <a:rPr lang="en-US" b="0" i="0" u="none" strike="noStrike" baseline="0" dirty="0" smtClean="0"/>
              <a:t>decentralized, much as they had in “</a:t>
            </a:r>
            <a:r>
              <a:rPr lang="en-US" b="0" i="0" u="none" strike="noStrike" baseline="0" dirty="0" err="1" smtClean="0"/>
              <a:t>samanta</a:t>
            </a:r>
            <a:r>
              <a:rPr lang="en-US" b="0" i="0" u="none" strike="noStrike" baseline="0" dirty="0" smtClean="0"/>
              <a:t>” era, though Muslim rulers called them by different words,</a:t>
            </a:r>
            <a:r>
              <a:rPr lang="en-US" b="0" i="0" u="none" strike="noStrike" dirty="0" smtClean="0"/>
              <a:t> e.g. IQTAs</a:t>
            </a:r>
          </a:p>
          <a:p>
            <a:r>
              <a:rPr lang="en-US" dirty="0" smtClean="0"/>
              <a:t>Most controversies come from an ahistorical </a:t>
            </a:r>
            <a:r>
              <a:rPr lang="en-US" b="0" i="0" u="none" strike="noStrike" baseline="0" dirty="0" smtClean="0"/>
              <a:t>READING BACK of history that we will discuss more specifically later</a:t>
            </a:r>
            <a:endParaRPr lang="en-US" dirty="0" smtClean="0"/>
          </a:p>
          <a:p>
            <a:endParaRPr lang="en-US" dirty="0"/>
          </a:p>
        </p:txBody>
      </p:sp>
    </p:spTree>
    <p:extLst>
      <p:ext uri="{BB962C8B-B14F-4D97-AF65-F5344CB8AC3E}">
        <p14:creationId xmlns:p14="http://schemas.microsoft.com/office/powerpoint/2010/main" val="900223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a:t>
            </a:r>
            <a:endParaRPr lang="en-US" dirty="0"/>
          </a:p>
        </p:txBody>
      </p:sp>
      <p:sp>
        <p:nvSpPr>
          <p:cNvPr id="3" name="Content Placeholder 2"/>
          <p:cNvSpPr>
            <a:spLocks noGrp="1"/>
          </p:cNvSpPr>
          <p:nvPr>
            <p:ph idx="1"/>
          </p:nvPr>
        </p:nvSpPr>
        <p:spPr/>
        <p:txBody>
          <a:bodyPr/>
          <a:lstStyle/>
          <a:p>
            <a:r>
              <a:rPr lang="en-US" dirty="0" smtClean="0"/>
              <a:t>Literally, "submission </a:t>
            </a:r>
            <a:r>
              <a:rPr lang="en-US" dirty="0"/>
              <a:t>to </a:t>
            </a:r>
            <a:r>
              <a:rPr lang="en-US" dirty="0" smtClean="0"/>
              <a:t>God," Islam is </a:t>
            </a:r>
            <a:r>
              <a:rPr lang="en-US" dirty="0"/>
              <a:t>a </a:t>
            </a:r>
            <a:r>
              <a:rPr lang="en-US" dirty="0" smtClean="0"/>
              <a:t>monotheistic faith first established in Arabia in the 7</a:t>
            </a:r>
            <a:r>
              <a:rPr lang="en-US" baseline="30000" dirty="0" smtClean="0"/>
              <a:t>th </a:t>
            </a:r>
            <a:r>
              <a:rPr lang="en-US" dirty="0" smtClean="0"/>
              <a:t>century CE, and is today </a:t>
            </a:r>
            <a:r>
              <a:rPr lang="en-US" dirty="0"/>
              <a:t>the world's second largest </a:t>
            </a:r>
            <a:r>
              <a:rPr lang="en-US" dirty="0" smtClean="0"/>
              <a:t>religion</a:t>
            </a:r>
          </a:p>
          <a:p>
            <a:r>
              <a:rPr lang="en-US" dirty="0"/>
              <a:t>Followers of Islam are called </a:t>
            </a:r>
            <a:r>
              <a:rPr lang="en-US" dirty="0" smtClean="0"/>
              <a:t>Muslims</a:t>
            </a:r>
          </a:p>
          <a:p>
            <a:r>
              <a:rPr lang="en-US" dirty="0"/>
              <a:t>According to Muslims, God </a:t>
            </a:r>
            <a:r>
              <a:rPr lang="en-US" dirty="0" smtClean="0"/>
              <a:t>(Allah in Arabic) sent </a:t>
            </a:r>
            <a:r>
              <a:rPr lang="en-US" dirty="0"/>
              <a:t>a number of </a:t>
            </a:r>
            <a:r>
              <a:rPr lang="en-US" dirty="0" smtClean="0"/>
              <a:t>prophets, and Islam respects Jesus</a:t>
            </a:r>
            <a:r>
              <a:rPr lang="en-US" dirty="0"/>
              <a:t>, Moses and Abraham </a:t>
            </a:r>
            <a:r>
              <a:rPr lang="en-US" dirty="0" smtClean="0"/>
              <a:t>as </a:t>
            </a:r>
            <a:r>
              <a:rPr lang="en-US" dirty="0"/>
              <a:t>prophets of </a:t>
            </a:r>
            <a:r>
              <a:rPr lang="en-US" dirty="0" smtClean="0"/>
              <a:t>God</a:t>
            </a:r>
            <a:endParaRPr lang="en-US" dirty="0"/>
          </a:p>
          <a:p>
            <a:r>
              <a:rPr lang="en-US" dirty="0" smtClean="0"/>
              <a:t>But, for Muslims, Muhammad was </a:t>
            </a:r>
            <a:r>
              <a:rPr lang="en-US" dirty="0"/>
              <a:t>the final </a:t>
            </a:r>
            <a:r>
              <a:rPr lang="en-US" dirty="0" smtClean="0"/>
              <a:t>Prophet</a:t>
            </a:r>
          </a:p>
          <a:p>
            <a:r>
              <a:rPr lang="en-US" dirty="0" smtClean="0">
                <a:hlinkClick r:id="rId2"/>
              </a:rPr>
              <a:t>Crash Course</a:t>
            </a:r>
            <a:r>
              <a:rPr lang="en-US" dirty="0" smtClean="0"/>
              <a:t> on the rise </a:t>
            </a:r>
            <a:r>
              <a:rPr lang="en-US" smtClean="0"/>
              <a:t>of Islam</a:t>
            </a:r>
            <a:endParaRPr lang="en-US" dirty="0"/>
          </a:p>
          <a:p>
            <a:endParaRPr lang="en-US" dirty="0" smtClean="0"/>
          </a:p>
          <a:p>
            <a:endParaRPr lang="en-US" dirty="0"/>
          </a:p>
        </p:txBody>
      </p:sp>
    </p:spTree>
    <p:extLst>
      <p:ext uri="{BB962C8B-B14F-4D97-AF65-F5344CB8AC3E}">
        <p14:creationId xmlns:p14="http://schemas.microsoft.com/office/powerpoint/2010/main" val="117859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1"/>
            <a:ext cx="10515600" cy="1162593"/>
          </a:xfrm>
        </p:spPr>
        <p:txBody>
          <a:bodyPr>
            <a:normAutofit/>
          </a:bodyPr>
          <a:lstStyle/>
          <a:p>
            <a:r>
              <a:rPr lang="en-US" dirty="0" smtClean="0"/>
              <a:t>BY 750 CE</a:t>
            </a:r>
            <a:r>
              <a:rPr lang="en-US" smtClean="0"/>
              <a:t>, a massive </a:t>
            </a:r>
            <a:r>
              <a:rPr lang="en-US" dirty="0" smtClean="0"/>
              <a:t>GLOBAL Islamic empire</a:t>
            </a:r>
            <a:endParaRPr lang="en-US" dirty="0"/>
          </a:p>
        </p:txBody>
      </p:sp>
      <p:pic>
        <p:nvPicPr>
          <p:cNvPr id="4" name="Content Placeholder 3"/>
          <p:cNvPicPr>
            <a:picLocks noGrp="1" noChangeAspect="1"/>
          </p:cNvPicPr>
          <p:nvPr>
            <p:ph idx="1"/>
          </p:nvPr>
        </p:nvPicPr>
        <p:blipFill>
          <a:blip r:embed="rId2"/>
          <a:stretch>
            <a:fillRect/>
          </a:stretch>
        </p:blipFill>
        <p:spPr>
          <a:xfrm>
            <a:off x="1737360" y="1541417"/>
            <a:ext cx="8397528" cy="5114498"/>
          </a:xfrm>
          <a:prstGeom prst="rect">
            <a:avLst/>
          </a:prstGeom>
        </p:spPr>
      </p:pic>
    </p:spTree>
    <p:extLst>
      <p:ext uri="{BB962C8B-B14F-4D97-AF65-F5344CB8AC3E}">
        <p14:creationId xmlns:p14="http://schemas.microsoft.com/office/powerpoint/2010/main" val="1718559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Indian Encounters with Islam</a:t>
            </a:r>
            <a:endParaRPr lang="en-US" dirty="0"/>
          </a:p>
        </p:txBody>
      </p:sp>
      <p:sp>
        <p:nvSpPr>
          <p:cNvPr id="5" name="Content Placeholder 4"/>
          <p:cNvSpPr>
            <a:spLocks noGrp="1"/>
          </p:cNvSpPr>
          <p:nvPr>
            <p:ph sz="half" idx="1"/>
          </p:nvPr>
        </p:nvSpPr>
        <p:spPr>
          <a:xfrm>
            <a:off x="838199" y="1825624"/>
            <a:ext cx="6411687" cy="5032375"/>
          </a:xfrm>
        </p:spPr>
        <p:txBody>
          <a:bodyPr>
            <a:normAutofit fontScale="92500" lnSpcReduction="20000"/>
          </a:bodyPr>
          <a:lstStyle/>
          <a:p>
            <a:r>
              <a:rPr lang="en-US" dirty="0" smtClean="0"/>
              <a:t>First contact with Islam through Arab traders and on the Southwestern coastal area</a:t>
            </a:r>
          </a:p>
          <a:p>
            <a:r>
              <a:rPr lang="en-US" dirty="0" smtClean="0"/>
              <a:t>629 CE Malik </a:t>
            </a:r>
            <a:r>
              <a:rPr lang="en-US" dirty="0"/>
              <a:t>Bin </a:t>
            </a:r>
            <a:r>
              <a:rPr lang="en-US" dirty="0" err="1"/>
              <a:t>Deenar</a:t>
            </a:r>
            <a:r>
              <a:rPr lang="en-US" dirty="0"/>
              <a:t> </a:t>
            </a:r>
            <a:r>
              <a:rPr lang="en-US" dirty="0" smtClean="0"/>
              <a:t>(an Arab trader) built the first mosque in </a:t>
            </a:r>
            <a:r>
              <a:rPr lang="en-US" dirty="0" smtClean="0">
                <a:hlinkClick r:id="rId2"/>
              </a:rPr>
              <a:t>modern KERALA </a:t>
            </a:r>
            <a:r>
              <a:rPr lang="en-US" dirty="0" smtClean="0"/>
              <a:t>during the life time of Prophet Muhammad (c. 571–632)</a:t>
            </a:r>
          </a:p>
          <a:p>
            <a:r>
              <a:rPr lang="en-US" dirty="0" smtClean="0"/>
              <a:t>An Arab-Islamic kingdom in SIND by 711, by Muhammad bin </a:t>
            </a:r>
            <a:r>
              <a:rPr lang="en-US" dirty="0" err="1" smtClean="0"/>
              <a:t>Qasim</a:t>
            </a:r>
            <a:r>
              <a:rPr lang="en-US" dirty="0" smtClean="0"/>
              <a:t> during the time of the </a:t>
            </a:r>
            <a:r>
              <a:rPr lang="en-US" dirty="0" smtClean="0">
                <a:hlinkClick r:id="rId3"/>
              </a:rPr>
              <a:t>Umayyad Caliphate</a:t>
            </a:r>
            <a:endParaRPr lang="en-US" dirty="0" smtClean="0"/>
          </a:p>
          <a:p>
            <a:r>
              <a:rPr lang="en-US" dirty="0" smtClean="0"/>
              <a:t>None of these developments appear to have created unusual conflict</a:t>
            </a:r>
          </a:p>
          <a:p>
            <a:r>
              <a:rPr lang="en-US" dirty="0" smtClean="0"/>
              <a:t>The Sind kingdom co-existed as peacefully as was the norm of the time, with neighboring kingdoms ruled by “Hindu” kings</a:t>
            </a:r>
            <a:endParaRPr lang="en-US" dirty="0"/>
          </a:p>
        </p:txBody>
      </p:sp>
      <p:pic>
        <p:nvPicPr>
          <p:cNvPr id="10" name="Content Placeholder 9"/>
          <p:cNvPicPr>
            <a:picLocks noGrp="1" noChangeAspect="1"/>
          </p:cNvPicPr>
          <p:nvPr>
            <p:ph sz="half" idx="2"/>
          </p:nvPr>
        </p:nvPicPr>
        <p:blipFill>
          <a:blip r:embed="rId4"/>
          <a:stretch>
            <a:fillRect/>
          </a:stretch>
        </p:blipFill>
        <p:spPr>
          <a:xfrm>
            <a:off x="7442526" y="2599510"/>
            <a:ext cx="4299326" cy="2952204"/>
          </a:xfrm>
          <a:prstGeom prst="rect">
            <a:avLst/>
          </a:prstGeom>
        </p:spPr>
      </p:pic>
    </p:spTree>
    <p:extLst>
      <p:ext uri="{BB962C8B-B14F-4D97-AF65-F5344CB8AC3E}">
        <p14:creationId xmlns:p14="http://schemas.microsoft.com/office/powerpoint/2010/main" val="64815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Muslims and Political Rule in India: Overview	</a:t>
            </a:r>
            <a:endParaRPr lang="en-US" dirty="0"/>
          </a:p>
        </p:txBody>
      </p:sp>
      <p:sp>
        <p:nvSpPr>
          <p:cNvPr id="6" name="Content Placeholder 5"/>
          <p:cNvSpPr>
            <a:spLocks noGrp="1"/>
          </p:cNvSpPr>
          <p:nvPr>
            <p:ph idx="1"/>
          </p:nvPr>
        </p:nvSpPr>
        <p:spPr>
          <a:xfrm>
            <a:off x="838200" y="1319349"/>
            <a:ext cx="10515600" cy="5434148"/>
          </a:xfrm>
        </p:spPr>
        <p:txBody>
          <a:bodyPr>
            <a:normAutofit/>
          </a:bodyPr>
          <a:lstStyle/>
          <a:p>
            <a:r>
              <a:rPr lang="en-US" dirty="0" smtClean="0"/>
              <a:t>711-12 Arab rulers in kingdom of SIND </a:t>
            </a:r>
          </a:p>
          <a:p>
            <a:r>
              <a:rPr lang="en-US" dirty="0" smtClean="0"/>
              <a:t>977 or 1000 to 1030  Annual raids by </a:t>
            </a:r>
            <a:r>
              <a:rPr lang="en-US" dirty="0" smtClean="0">
                <a:hlinkClick r:id="rId2"/>
              </a:rPr>
              <a:t>Mahmud of </a:t>
            </a:r>
            <a:r>
              <a:rPr lang="en-US" dirty="0" err="1" smtClean="0">
                <a:hlinkClick r:id="rId2"/>
              </a:rPr>
              <a:t>Ghazni</a:t>
            </a:r>
            <a:r>
              <a:rPr lang="en-US" dirty="0" smtClean="0"/>
              <a:t>, a central Asian ruler, targets temples (more from the </a:t>
            </a:r>
            <a:r>
              <a:rPr lang="en-US" dirty="0" err="1" smtClean="0">
                <a:hlinkClick r:id="rId3"/>
              </a:rPr>
              <a:t>Thapar</a:t>
            </a:r>
            <a:r>
              <a:rPr lang="en-US" dirty="0" smtClean="0">
                <a:hlinkClick r:id="rId3"/>
              </a:rPr>
              <a:t> essay</a:t>
            </a:r>
            <a:r>
              <a:rPr lang="en-US" dirty="0" smtClean="0"/>
              <a:t> later)</a:t>
            </a:r>
          </a:p>
          <a:p>
            <a:r>
              <a:rPr lang="en-US" b="0" i="0" u="none" strike="noStrike" baseline="0" dirty="0" smtClean="0"/>
              <a:t>1182 and 1185, invasions, led by the ruler of </a:t>
            </a:r>
            <a:r>
              <a:rPr lang="en-US" b="0" i="0" u="none" strike="noStrike" baseline="0" dirty="0" err="1" smtClean="0"/>
              <a:t>Ghor</a:t>
            </a:r>
            <a:r>
              <a:rPr lang="en-US" b="0" i="0" u="none" strike="noStrike" baseline="0" dirty="0" smtClean="0"/>
              <a:t> (Muhammad </a:t>
            </a:r>
            <a:r>
              <a:rPr lang="en-US" b="0" i="0" u="none" strike="noStrike" baseline="0" dirty="0" err="1" smtClean="0"/>
              <a:t>Ghuri</a:t>
            </a:r>
            <a:r>
              <a:rPr lang="en-US" b="0" i="0" u="none" strike="noStrike" baseline="0" dirty="0" smtClean="0"/>
              <a:t>) who left his former slave, </a:t>
            </a:r>
            <a:r>
              <a:rPr lang="en-US" b="0" i="0" u="none" strike="noStrike" baseline="0" dirty="0" err="1" smtClean="0">
                <a:hlinkClick r:id="rId4"/>
              </a:rPr>
              <a:t>Qutbuddin</a:t>
            </a:r>
            <a:r>
              <a:rPr lang="en-US" b="0" i="0" u="none" strike="noStrike" baseline="0" dirty="0" smtClean="0">
                <a:hlinkClick r:id="rId4"/>
              </a:rPr>
              <a:t> </a:t>
            </a:r>
            <a:r>
              <a:rPr lang="en-US" b="0" i="0" u="none" strike="noStrike" baseline="0" dirty="0" err="1" smtClean="0">
                <a:hlinkClick r:id="rId4"/>
              </a:rPr>
              <a:t>Aibak</a:t>
            </a:r>
            <a:r>
              <a:rPr lang="en-US" b="0" i="0" u="none" strike="noStrike" baseline="0" dirty="0" smtClean="0">
                <a:hlinkClick r:id="rId4"/>
              </a:rPr>
              <a:t> </a:t>
            </a:r>
            <a:r>
              <a:rPr lang="en-US" b="0" i="0" u="none" strike="noStrike" baseline="0" dirty="0" smtClean="0"/>
              <a:t>as governor in</a:t>
            </a:r>
            <a:r>
              <a:rPr lang="en-US" b="0" i="0" u="none" strike="noStrike" dirty="0" smtClean="0"/>
              <a:t> India</a:t>
            </a:r>
            <a:endParaRPr lang="en-US" b="0" i="0" u="none" strike="noStrike" baseline="0" dirty="0" smtClean="0"/>
          </a:p>
          <a:p>
            <a:r>
              <a:rPr lang="en-US" b="0" i="0" u="none" strike="noStrike" baseline="0" dirty="0" smtClean="0"/>
              <a:t>In 1206 when Muhammad </a:t>
            </a:r>
            <a:r>
              <a:rPr lang="en-US" b="0" i="0" u="none" strike="noStrike" baseline="0" dirty="0" err="1" smtClean="0"/>
              <a:t>Ghuri</a:t>
            </a:r>
            <a:r>
              <a:rPr lang="en-US" b="0" i="0" u="none" strike="noStrike" baseline="0" dirty="0" smtClean="0"/>
              <a:t> (or </a:t>
            </a:r>
            <a:r>
              <a:rPr lang="en-US" b="0" i="0" u="none" strike="noStrike" baseline="0" dirty="0" err="1" smtClean="0"/>
              <a:t>Ghori</a:t>
            </a:r>
            <a:r>
              <a:rPr lang="en-US" b="0" i="0" u="none" strike="noStrike" baseline="0" dirty="0" smtClean="0"/>
              <a:t>) was killed, </a:t>
            </a:r>
            <a:r>
              <a:rPr lang="en-US" b="0" i="0" u="none" strike="noStrike" baseline="0" dirty="0" err="1" smtClean="0"/>
              <a:t>Aibak</a:t>
            </a:r>
            <a:r>
              <a:rPr lang="en-US" b="0" i="0" u="none" strike="noStrike" baseline="0" dirty="0" smtClean="0"/>
              <a:t> declared independence and became the first of the many SULTANS of Delhi</a:t>
            </a:r>
          </a:p>
          <a:p>
            <a:r>
              <a:rPr lang="en-US" dirty="0" smtClean="0"/>
              <a:t>1526, the last of the Delhi Sultans defeated by the Mughal (also from central Asia) called BABUR.  Babur starts the MUGHAL dynasty that rules India till early 1700s (in name, until 1857)</a:t>
            </a:r>
            <a:endParaRPr lang="en-US" b="0" i="0" u="none" strike="noStrike" baseline="0" dirty="0" smtClean="0"/>
          </a:p>
          <a:p>
            <a:endParaRPr lang="en-US" dirty="0"/>
          </a:p>
        </p:txBody>
      </p:sp>
    </p:spTree>
    <p:extLst>
      <p:ext uri="{BB962C8B-B14F-4D97-AF65-F5344CB8AC3E}">
        <p14:creationId xmlns:p14="http://schemas.microsoft.com/office/powerpoint/2010/main" val="47928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Delhi Sultanate</a:t>
            </a:r>
            <a:endParaRPr lang="en-US" dirty="0"/>
          </a:p>
        </p:txBody>
      </p:sp>
      <p:sp>
        <p:nvSpPr>
          <p:cNvPr id="3" name="Content Placeholder 2"/>
          <p:cNvSpPr>
            <a:spLocks noGrp="1"/>
          </p:cNvSpPr>
          <p:nvPr>
            <p:ph idx="1"/>
          </p:nvPr>
        </p:nvSpPr>
        <p:spPr>
          <a:xfrm>
            <a:off x="838200" y="1825625"/>
            <a:ext cx="10515600" cy="4884094"/>
          </a:xfrm>
        </p:spPr>
        <p:txBody>
          <a:bodyPr>
            <a:normAutofit lnSpcReduction="10000"/>
          </a:bodyPr>
          <a:lstStyle/>
          <a:p>
            <a:r>
              <a:rPr lang="en-US" dirty="0"/>
              <a:t>DELHI SULTANATE the collective name given to </a:t>
            </a:r>
            <a:r>
              <a:rPr lang="en-US" b="1" dirty="0"/>
              <a:t>five dynasties </a:t>
            </a:r>
            <a:r>
              <a:rPr lang="en-US" dirty="0"/>
              <a:t>ruling between </a:t>
            </a:r>
            <a:r>
              <a:rPr lang="en-US" dirty="0" smtClean="0"/>
              <a:t>ca. 1200 </a:t>
            </a:r>
            <a:r>
              <a:rPr lang="en-US" dirty="0"/>
              <a:t>and 1526 from Delhi </a:t>
            </a:r>
            <a:endParaRPr lang="en-US" dirty="0" smtClean="0"/>
          </a:p>
          <a:p>
            <a:r>
              <a:rPr lang="en-US" dirty="0" smtClean="0"/>
              <a:t>Thematically, the sort of struggle to centralize power that we saw in the “</a:t>
            </a:r>
            <a:r>
              <a:rPr lang="en-US" dirty="0" err="1" smtClean="0"/>
              <a:t>samanta</a:t>
            </a:r>
            <a:r>
              <a:rPr lang="en-US" dirty="0" smtClean="0"/>
              <a:t>” era, continues, though with a significant change in personnel</a:t>
            </a:r>
          </a:p>
          <a:p>
            <a:r>
              <a:rPr lang="en-US" dirty="0" smtClean="0"/>
              <a:t>Sultans from </a:t>
            </a:r>
            <a:r>
              <a:rPr lang="en-US" dirty="0"/>
              <a:t>diverse ethnic backgrounds, </a:t>
            </a:r>
            <a:r>
              <a:rPr lang="en-US" dirty="0" smtClean="0"/>
              <a:t>and their courts were even more diverse, Turks, Afghans, Persians, and Arabs were all represented in the Sultanate courts</a:t>
            </a:r>
            <a:endParaRPr lang="en-US" dirty="0"/>
          </a:p>
          <a:p>
            <a:r>
              <a:rPr lang="en-US" dirty="0" smtClean="0"/>
              <a:t>The main </a:t>
            </a:r>
            <a:r>
              <a:rPr lang="en-US" dirty="0"/>
              <a:t>link </a:t>
            </a:r>
            <a:r>
              <a:rPr lang="en-US" dirty="0" smtClean="0"/>
              <a:t>between these diverse groups was religion</a:t>
            </a:r>
          </a:p>
          <a:p>
            <a:r>
              <a:rPr lang="en-US" dirty="0" smtClean="0"/>
              <a:t>This period opens </a:t>
            </a:r>
            <a:r>
              <a:rPr lang="en-US" dirty="0"/>
              <a:t>up </a:t>
            </a:r>
            <a:r>
              <a:rPr lang="en-US" dirty="0" smtClean="0"/>
              <a:t>India </a:t>
            </a:r>
            <a:r>
              <a:rPr lang="en-US" dirty="0"/>
              <a:t>to </a:t>
            </a:r>
            <a:r>
              <a:rPr lang="en-US" dirty="0" smtClean="0"/>
              <a:t>a vast Islamic </a:t>
            </a:r>
            <a:r>
              <a:rPr lang="en-US" dirty="0"/>
              <a:t>world, </a:t>
            </a:r>
            <a:r>
              <a:rPr lang="en-US" dirty="0" smtClean="0"/>
              <a:t>and through this exposure we see the development of ideas</a:t>
            </a:r>
            <a:r>
              <a:rPr lang="en-US" dirty="0"/>
              <a:t>, </a:t>
            </a:r>
            <a:r>
              <a:rPr lang="en-US" dirty="0" smtClean="0"/>
              <a:t>science, art, architecture, and languages</a:t>
            </a:r>
            <a:endParaRPr lang="en-US" dirty="0"/>
          </a:p>
        </p:txBody>
      </p:sp>
    </p:spTree>
    <p:extLst>
      <p:ext uri="{BB962C8B-B14F-4D97-AF65-F5344CB8AC3E}">
        <p14:creationId xmlns:p14="http://schemas.microsoft.com/office/powerpoint/2010/main" val="2498470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EARLY SULTANATE “Slave” Dynasty and After</a:t>
            </a:r>
            <a:endParaRPr lang="en-US" dirty="0"/>
          </a:p>
        </p:txBody>
      </p:sp>
      <p:sp>
        <p:nvSpPr>
          <p:cNvPr id="6" name="Content Placeholder 5"/>
          <p:cNvSpPr>
            <a:spLocks noGrp="1"/>
          </p:cNvSpPr>
          <p:nvPr>
            <p:ph idx="1"/>
          </p:nvPr>
        </p:nvSpPr>
        <p:spPr>
          <a:xfrm>
            <a:off x="838200" y="1445740"/>
            <a:ext cx="10515600" cy="5251621"/>
          </a:xfrm>
        </p:spPr>
        <p:txBody>
          <a:bodyPr>
            <a:normAutofit fontScale="77500" lnSpcReduction="20000"/>
          </a:bodyPr>
          <a:lstStyle/>
          <a:p>
            <a:endParaRPr lang="en-US" dirty="0"/>
          </a:p>
          <a:p>
            <a:r>
              <a:rPr lang="en-US" dirty="0" smtClean="0"/>
              <a:t>Sultans </a:t>
            </a:r>
            <a:r>
              <a:rPr lang="en-US" dirty="0"/>
              <a:t>attempt to centralize, </a:t>
            </a:r>
            <a:r>
              <a:rPr lang="en-US" dirty="0" smtClean="0"/>
              <a:t>by 14</a:t>
            </a:r>
            <a:r>
              <a:rPr lang="en-US" baseline="30000" dirty="0" smtClean="0"/>
              <a:t>th</a:t>
            </a:r>
            <a:r>
              <a:rPr lang="en-US" dirty="0" smtClean="0"/>
              <a:t> century even reach deep into south, but never </a:t>
            </a:r>
            <a:r>
              <a:rPr lang="en-US" dirty="0"/>
              <a:t>able to </a:t>
            </a:r>
            <a:r>
              <a:rPr lang="en-US" dirty="0" smtClean="0"/>
              <a:t>establish a centralized empire</a:t>
            </a:r>
          </a:p>
          <a:p>
            <a:r>
              <a:rPr lang="en-US" dirty="0" smtClean="0"/>
              <a:t>Two major problems, communications and control over the nobility</a:t>
            </a:r>
            <a:r>
              <a:rPr lang="en-US" dirty="0"/>
              <a:t>, </a:t>
            </a:r>
            <a:r>
              <a:rPr lang="en-US" dirty="0" smtClean="0"/>
              <a:t>who, when opportunities arise try to become independent rulers</a:t>
            </a:r>
            <a:endParaRPr lang="en-US" dirty="0"/>
          </a:p>
          <a:p>
            <a:r>
              <a:rPr lang="en-US" dirty="0" smtClean="0"/>
              <a:t>There was no </a:t>
            </a:r>
            <a:r>
              <a:rPr lang="en-US" dirty="0"/>
              <a:t>legitimate theory of kingship or </a:t>
            </a:r>
            <a:r>
              <a:rPr lang="en-US" dirty="0" smtClean="0"/>
              <a:t>succession in Islam, adding to tension between Sultan and nobility</a:t>
            </a:r>
          </a:p>
          <a:p>
            <a:r>
              <a:rPr lang="en-US" dirty="0" err="1" smtClean="0"/>
              <a:t>Aibak</a:t>
            </a:r>
            <a:r>
              <a:rPr lang="en-US" dirty="0" smtClean="0"/>
              <a:t> (1206-1210) seen as “first among equals” by nobles who helped him conquer</a:t>
            </a:r>
          </a:p>
          <a:p>
            <a:r>
              <a:rPr lang="en-US" dirty="0" smtClean="0"/>
              <a:t>His </a:t>
            </a:r>
            <a:r>
              <a:rPr lang="en-US" dirty="0"/>
              <a:t>son-in-law, </a:t>
            </a:r>
            <a:r>
              <a:rPr lang="en-US" b="1" dirty="0" err="1" smtClean="0"/>
              <a:t>Iltutmish</a:t>
            </a:r>
            <a:r>
              <a:rPr lang="en-US" dirty="0" smtClean="0"/>
              <a:t> (1211-1236) became sultan by “election” among nobility</a:t>
            </a:r>
            <a:endParaRPr lang="en-US" b="1" dirty="0"/>
          </a:p>
          <a:p>
            <a:r>
              <a:rPr lang="en-US" dirty="0" smtClean="0"/>
              <a:t>Succeeded by daughter </a:t>
            </a:r>
            <a:r>
              <a:rPr lang="en-US" b="1" dirty="0" err="1" smtClean="0"/>
              <a:t>Razia</a:t>
            </a:r>
            <a:r>
              <a:rPr lang="en-US" b="1" dirty="0" smtClean="0"/>
              <a:t> Begum</a:t>
            </a:r>
            <a:r>
              <a:rPr lang="en-US" dirty="0" smtClean="0"/>
              <a:t> (1236-1240) though an excellent ruler, was murdered </a:t>
            </a:r>
            <a:endParaRPr lang="en-US" b="1" dirty="0" smtClean="0"/>
          </a:p>
          <a:p>
            <a:r>
              <a:rPr lang="en-US" dirty="0"/>
              <a:t> </a:t>
            </a:r>
            <a:r>
              <a:rPr lang="en-US" dirty="0" smtClean="0"/>
              <a:t>A period </a:t>
            </a:r>
            <a:r>
              <a:rPr lang="en-US" dirty="0"/>
              <a:t>of confusion </a:t>
            </a:r>
            <a:r>
              <a:rPr lang="en-US" dirty="0" smtClean="0"/>
              <a:t>after </a:t>
            </a:r>
            <a:r>
              <a:rPr lang="en-US" dirty="0" err="1" smtClean="0"/>
              <a:t>Razia’s</a:t>
            </a:r>
            <a:r>
              <a:rPr lang="en-US" dirty="0" smtClean="0"/>
              <a:t> death abated </a:t>
            </a:r>
            <a:r>
              <a:rPr lang="en-US" dirty="0"/>
              <a:t>only </a:t>
            </a:r>
            <a:r>
              <a:rPr lang="en-US" dirty="0" smtClean="0"/>
              <a:t>with the rise of </a:t>
            </a:r>
            <a:r>
              <a:rPr lang="en-US" b="1" dirty="0" err="1" smtClean="0"/>
              <a:t>Balban</a:t>
            </a:r>
            <a:r>
              <a:rPr lang="en-US" b="1" dirty="0" smtClean="0"/>
              <a:t> (1266-87)</a:t>
            </a:r>
          </a:p>
          <a:p>
            <a:r>
              <a:rPr lang="en-US" dirty="0" smtClean="0"/>
              <a:t>To establish authority, </a:t>
            </a:r>
            <a:r>
              <a:rPr lang="en-US" dirty="0" err="1" smtClean="0"/>
              <a:t>Balban</a:t>
            </a:r>
            <a:r>
              <a:rPr lang="en-US" dirty="0" smtClean="0"/>
              <a:t> attempts </a:t>
            </a:r>
            <a:r>
              <a:rPr lang="en-US" dirty="0"/>
              <a:t>at </a:t>
            </a:r>
            <a:r>
              <a:rPr lang="en-US" dirty="0" smtClean="0"/>
              <a:t>increase the ritual or symbolic </a:t>
            </a:r>
            <a:r>
              <a:rPr lang="en-US" dirty="0"/>
              <a:t>as well as political </a:t>
            </a:r>
            <a:r>
              <a:rPr lang="en-US" dirty="0" smtClean="0"/>
              <a:t>authority </a:t>
            </a:r>
            <a:r>
              <a:rPr lang="en-US" dirty="0"/>
              <a:t>of office of </a:t>
            </a:r>
            <a:r>
              <a:rPr lang="en-US" dirty="0" smtClean="0"/>
              <a:t>the Sultan </a:t>
            </a:r>
            <a:endParaRPr lang="en-US" dirty="0"/>
          </a:p>
          <a:p>
            <a:pPr lvl="1"/>
            <a:r>
              <a:rPr lang="en-US" dirty="0" smtClean="0"/>
              <a:t>“</a:t>
            </a:r>
            <a:r>
              <a:rPr lang="en-US" dirty="0" err="1" smtClean="0"/>
              <a:t>Balban's</a:t>
            </a:r>
            <a:r>
              <a:rPr lang="en-US" dirty="0" smtClean="0"/>
              <a:t> </a:t>
            </a:r>
            <a:r>
              <a:rPr lang="en-US" dirty="0"/>
              <a:t>court was an austere assembly where zest and laughter were unknown and where wine and gambling were banished." He "introduced rigorous court discipline such as prostration before the king and kissing his feet</a:t>
            </a:r>
            <a:r>
              <a:rPr lang="en-US" dirty="0" smtClean="0"/>
              <a:t>.”</a:t>
            </a:r>
            <a:endParaRPr lang="en-US" dirty="0"/>
          </a:p>
        </p:txBody>
      </p:sp>
    </p:spTree>
    <p:extLst>
      <p:ext uri="{BB962C8B-B14F-4D97-AF65-F5344CB8AC3E}">
        <p14:creationId xmlns:p14="http://schemas.microsoft.com/office/powerpoint/2010/main" val="61256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2616"/>
          </a:xfrm>
        </p:spPr>
        <p:txBody>
          <a:bodyPr/>
          <a:lstStyle/>
          <a:p>
            <a:r>
              <a:rPr lang="en-US" dirty="0" smtClean="0"/>
              <a:t>KHALJIS (aka </a:t>
            </a:r>
            <a:r>
              <a:rPr lang="en-US" dirty="0" err="1" smtClean="0"/>
              <a:t>Khilji</a:t>
            </a:r>
            <a:r>
              <a:rPr lang="en-US" dirty="0" smtClean="0"/>
              <a:t>) 1290-1320</a:t>
            </a:r>
            <a:endParaRPr lang="en-US" dirty="0"/>
          </a:p>
        </p:txBody>
      </p:sp>
      <p:sp>
        <p:nvSpPr>
          <p:cNvPr id="3" name="Content Placeholder 2"/>
          <p:cNvSpPr>
            <a:spLocks noGrp="1"/>
          </p:cNvSpPr>
          <p:nvPr>
            <p:ph idx="1"/>
          </p:nvPr>
        </p:nvSpPr>
        <p:spPr>
          <a:xfrm>
            <a:off x="838200" y="852616"/>
            <a:ext cx="10515600" cy="5807675"/>
          </a:xfrm>
        </p:spPr>
        <p:txBody>
          <a:bodyPr>
            <a:normAutofit fontScale="85000" lnSpcReduction="20000"/>
          </a:bodyPr>
          <a:lstStyle/>
          <a:p>
            <a:r>
              <a:rPr lang="en-US" dirty="0" smtClean="0"/>
              <a:t>The second dynasty of the Sultanate were the (</a:t>
            </a:r>
            <a:r>
              <a:rPr lang="en-US" dirty="0" err="1" smtClean="0"/>
              <a:t>Turko</a:t>
            </a:r>
            <a:r>
              <a:rPr lang="en-US" dirty="0" smtClean="0"/>
              <a:t>-Afghan) </a:t>
            </a:r>
            <a:r>
              <a:rPr lang="en-US" b="1" dirty="0" err="1" smtClean="0"/>
              <a:t>Khalji</a:t>
            </a:r>
            <a:r>
              <a:rPr lang="en-US" dirty="0" err="1" smtClean="0"/>
              <a:t>s</a:t>
            </a:r>
            <a:endParaRPr lang="en-US" dirty="0"/>
          </a:p>
          <a:p>
            <a:r>
              <a:rPr lang="en-US" dirty="0" smtClean="0"/>
              <a:t>The second ruler, </a:t>
            </a:r>
            <a:r>
              <a:rPr lang="en-US" b="1" dirty="0" err="1" smtClean="0"/>
              <a:t>Allaudin</a:t>
            </a:r>
            <a:r>
              <a:rPr lang="en-US" b="1" dirty="0" smtClean="0"/>
              <a:t> </a:t>
            </a:r>
            <a:r>
              <a:rPr lang="en-US" b="1" dirty="0" err="1" smtClean="0"/>
              <a:t>Khalji</a:t>
            </a:r>
            <a:r>
              <a:rPr lang="en-US" b="1" dirty="0" smtClean="0"/>
              <a:t> </a:t>
            </a:r>
            <a:r>
              <a:rPr lang="en-US" dirty="0" smtClean="0"/>
              <a:t>(AK) tried to centralize the economy and administration</a:t>
            </a:r>
          </a:p>
          <a:p>
            <a:r>
              <a:rPr lang="en-US" dirty="0" smtClean="0"/>
              <a:t>His armies conquered kingdoms </a:t>
            </a:r>
            <a:r>
              <a:rPr lang="en-US" dirty="0"/>
              <a:t>in </a:t>
            </a:r>
            <a:r>
              <a:rPr lang="en-US" dirty="0" smtClean="0"/>
              <a:t>the </a:t>
            </a:r>
            <a:r>
              <a:rPr lang="en-US" dirty="0"/>
              <a:t>Deccan and far south, and </a:t>
            </a:r>
            <a:r>
              <a:rPr lang="en-US" dirty="0" smtClean="0"/>
              <a:t>rulers </a:t>
            </a:r>
            <a:r>
              <a:rPr lang="en-US" dirty="0"/>
              <a:t>of these territories </a:t>
            </a:r>
            <a:r>
              <a:rPr lang="en-US" dirty="0" smtClean="0"/>
              <a:t>became feudatories </a:t>
            </a:r>
            <a:r>
              <a:rPr lang="en-US" dirty="0"/>
              <a:t>of the Sultanate. </a:t>
            </a:r>
            <a:r>
              <a:rPr lang="en-US" dirty="0" smtClean="0"/>
              <a:t> Campaigns also a source </a:t>
            </a:r>
            <a:r>
              <a:rPr lang="en-US" dirty="0"/>
              <a:t>of great accumulated wealth. In one campaign alone </a:t>
            </a:r>
            <a:r>
              <a:rPr lang="en-US" dirty="0" smtClean="0"/>
              <a:t>AK’s </a:t>
            </a:r>
            <a:r>
              <a:rPr lang="en-US" dirty="0"/>
              <a:t>general needed 1000 camels to carry back the war </a:t>
            </a:r>
            <a:r>
              <a:rPr lang="en-US" dirty="0" smtClean="0"/>
              <a:t>booty</a:t>
            </a:r>
          </a:p>
          <a:p>
            <a:r>
              <a:rPr lang="en-US" dirty="0" smtClean="0"/>
              <a:t>To finance armies needed more wealth in royal </a:t>
            </a:r>
            <a:r>
              <a:rPr lang="en-US" dirty="0"/>
              <a:t>treasury, and </a:t>
            </a:r>
            <a:r>
              <a:rPr lang="en-US" dirty="0" smtClean="0"/>
              <a:t>enhance the authority </a:t>
            </a:r>
            <a:r>
              <a:rPr lang="en-US" dirty="0"/>
              <a:t>of </a:t>
            </a:r>
            <a:r>
              <a:rPr lang="en-US" dirty="0" smtClean="0"/>
              <a:t>the state, he resumed and redistribute all IQTAs </a:t>
            </a:r>
          </a:p>
          <a:p>
            <a:pPr lvl="1"/>
            <a:r>
              <a:rPr lang="en-US" dirty="0" smtClean="0"/>
              <a:t>IQTA system, where regions parceled </a:t>
            </a:r>
            <a:r>
              <a:rPr lang="en-US" dirty="0"/>
              <a:t>out to </a:t>
            </a:r>
            <a:r>
              <a:rPr lang="en-US" dirty="0" smtClean="0"/>
              <a:t>important </a:t>
            </a:r>
            <a:r>
              <a:rPr lang="en-US" dirty="0"/>
              <a:t>officials, who were </a:t>
            </a:r>
            <a:r>
              <a:rPr lang="en-US" dirty="0" smtClean="0"/>
              <a:t>to </a:t>
            </a:r>
            <a:r>
              <a:rPr lang="en-US" dirty="0"/>
              <a:t>collect </a:t>
            </a:r>
            <a:r>
              <a:rPr lang="en-US" dirty="0" smtClean="0"/>
              <a:t>revenue, </a:t>
            </a:r>
            <a:r>
              <a:rPr lang="en-US" dirty="0"/>
              <a:t>keep a share </a:t>
            </a:r>
            <a:r>
              <a:rPr lang="en-US" dirty="0" smtClean="0"/>
              <a:t>and send </a:t>
            </a:r>
            <a:r>
              <a:rPr lang="en-US" dirty="0"/>
              <a:t>the bulk to the </a:t>
            </a:r>
            <a:r>
              <a:rPr lang="en-US" dirty="0" smtClean="0"/>
              <a:t>Sultan.  </a:t>
            </a:r>
          </a:p>
          <a:p>
            <a:r>
              <a:rPr lang="en-US" dirty="0" smtClean="0"/>
              <a:t>Neither </a:t>
            </a:r>
            <a:r>
              <a:rPr lang="en-US" dirty="0" err="1" smtClean="0"/>
              <a:t>Iqtas</a:t>
            </a:r>
            <a:r>
              <a:rPr lang="en-US" dirty="0" smtClean="0"/>
              <a:t> nor feudatories very different from </a:t>
            </a:r>
            <a:r>
              <a:rPr lang="en-US" dirty="0"/>
              <a:t>what had gone on before, </a:t>
            </a:r>
            <a:r>
              <a:rPr lang="en-US" dirty="0" smtClean="0"/>
              <a:t>in </a:t>
            </a:r>
            <a:r>
              <a:rPr lang="en-US" dirty="0"/>
              <a:t>the "</a:t>
            </a:r>
            <a:r>
              <a:rPr lang="en-US" dirty="0" smtClean="0"/>
              <a:t>feudalized“ or “</a:t>
            </a:r>
            <a:r>
              <a:rPr lang="en-US" dirty="0" err="1" smtClean="0"/>
              <a:t>samanta-ized</a:t>
            </a:r>
            <a:r>
              <a:rPr lang="en-US" dirty="0" smtClean="0"/>
              <a:t>” post Gupta period </a:t>
            </a:r>
          </a:p>
          <a:p>
            <a:r>
              <a:rPr lang="en-US" dirty="0" smtClean="0"/>
              <a:t>AK </a:t>
            </a:r>
            <a:r>
              <a:rPr lang="en-US" dirty="0"/>
              <a:t>also imposed newer and higher taxes on </a:t>
            </a:r>
            <a:r>
              <a:rPr lang="en-US" dirty="0" smtClean="0"/>
              <a:t>agriculture</a:t>
            </a:r>
          </a:p>
          <a:p>
            <a:r>
              <a:rPr lang="en-US" dirty="0" smtClean="0"/>
              <a:t>To balance, </a:t>
            </a:r>
            <a:r>
              <a:rPr lang="en-US" dirty="0"/>
              <a:t>AK tried to impose extensive controls on the market, setting prices for all </a:t>
            </a:r>
            <a:r>
              <a:rPr lang="en-US" dirty="0" smtClean="0"/>
              <a:t>essential commodities</a:t>
            </a:r>
          </a:p>
          <a:p>
            <a:r>
              <a:rPr lang="en-US" dirty="0" smtClean="0"/>
              <a:t>Controls </a:t>
            </a:r>
            <a:r>
              <a:rPr lang="en-US" dirty="0"/>
              <a:t>only work in limited area, </a:t>
            </a:r>
            <a:r>
              <a:rPr lang="en-US" dirty="0" smtClean="0"/>
              <a:t>probably </a:t>
            </a:r>
            <a:r>
              <a:rPr lang="en-US" dirty="0"/>
              <a:t>no more than </a:t>
            </a:r>
            <a:r>
              <a:rPr lang="en-US" dirty="0" smtClean="0"/>
              <a:t>100 miles </a:t>
            </a:r>
            <a:r>
              <a:rPr lang="en-US" dirty="0"/>
              <a:t>around Delhi, his capital.</a:t>
            </a:r>
          </a:p>
          <a:p>
            <a:endParaRPr lang="en-US" dirty="0"/>
          </a:p>
          <a:p>
            <a:endParaRPr lang="en-US" dirty="0"/>
          </a:p>
        </p:txBody>
      </p:sp>
    </p:spTree>
    <p:extLst>
      <p:ext uri="{BB962C8B-B14F-4D97-AF65-F5344CB8AC3E}">
        <p14:creationId xmlns:p14="http://schemas.microsoft.com/office/powerpoint/2010/main" val="2338305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TotalTime>
  <Words>1638</Words>
  <Application>Microsoft Office PowerPoint</Application>
  <PresentationFormat>Widescreen</PresentationFormat>
  <Paragraphs>83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Islam and Muslim Rulers in India</vt:lpstr>
      <vt:lpstr>Controversies and Context</vt:lpstr>
      <vt:lpstr>Islam</vt:lpstr>
      <vt:lpstr>BY 750 CE, a massive GLOBAL Islamic empire</vt:lpstr>
      <vt:lpstr>Early Indian Encounters with Islam</vt:lpstr>
      <vt:lpstr>Muslims and Political Rule in India: Overview </vt:lpstr>
      <vt:lpstr>The Delhi Sultanate</vt:lpstr>
      <vt:lpstr>EARLY SULTANATE “Slave” Dynasty and After</vt:lpstr>
      <vt:lpstr>KHALJIS (aka Khilji) 1290-1320</vt:lpstr>
      <vt:lpstr>TUGHLAQS 1320-1390s</vt:lpstr>
      <vt:lpstr>LATER SULTANATE</vt:lpstr>
      <vt:lpstr>Cultural Developments in the Sultanate Era</vt:lpstr>
      <vt:lpstr>Religion and the Delhi Sultanate</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Rulers in India</dc:title>
  <dc:creator>Sanjay Joshi</dc:creator>
  <cp:lastModifiedBy>Sanjay Joshi</cp:lastModifiedBy>
  <cp:revision>38</cp:revision>
  <dcterms:created xsi:type="dcterms:W3CDTF">2018-11-01T21:05:32Z</dcterms:created>
  <dcterms:modified xsi:type="dcterms:W3CDTF">2022-11-22T16:21:42Z</dcterms:modified>
</cp:coreProperties>
</file>