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7EFC40-C237-4B91-B7F4-89A494798E8B}"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6E350-3A80-4E29-BB94-0726F1F39D25}" type="slidenum">
              <a:rPr lang="en-US" smtClean="0"/>
              <a:t>‹#›</a:t>
            </a:fld>
            <a:endParaRPr lang="en-US"/>
          </a:p>
        </p:txBody>
      </p:sp>
    </p:spTree>
    <p:extLst>
      <p:ext uri="{BB962C8B-B14F-4D97-AF65-F5344CB8AC3E}">
        <p14:creationId xmlns:p14="http://schemas.microsoft.com/office/powerpoint/2010/main" val="344883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EFC40-C237-4B91-B7F4-89A494798E8B}"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6E350-3A80-4E29-BB94-0726F1F39D25}" type="slidenum">
              <a:rPr lang="en-US" smtClean="0"/>
              <a:t>‹#›</a:t>
            </a:fld>
            <a:endParaRPr lang="en-US"/>
          </a:p>
        </p:txBody>
      </p:sp>
    </p:spTree>
    <p:extLst>
      <p:ext uri="{BB962C8B-B14F-4D97-AF65-F5344CB8AC3E}">
        <p14:creationId xmlns:p14="http://schemas.microsoft.com/office/powerpoint/2010/main" val="74061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EFC40-C237-4B91-B7F4-89A494798E8B}"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6E350-3A80-4E29-BB94-0726F1F39D25}" type="slidenum">
              <a:rPr lang="en-US" smtClean="0"/>
              <a:t>‹#›</a:t>
            </a:fld>
            <a:endParaRPr lang="en-US"/>
          </a:p>
        </p:txBody>
      </p:sp>
    </p:spTree>
    <p:extLst>
      <p:ext uri="{BB962C8B-B14F-4D97-AF65-F5344CB8AC3E}">
        <p14:creationId xmlns:p14="http://schemas.microsoft.com/office/powerpoint/2010/main" val="20360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EFC40-C237-4B91-B7F4-89A494798E8B}"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6E350-3A80-4E29-BB94-0726F1F39D25}" type="slidenum">
              <a:rPr lang="en-US" smtClean="0"/>
              <a:t>‹#›</a:t>
            </a:fld>
            <a:endParaRPr lang="en-US"/>
          </a:p>
        </p:txBody>
      </p:sp>
    </p:spTree>
    <p:extLst>
      <p:ext uri="{BB962C8B-B14F-4D97-AF65-F5344CB8AC3E}">
        <p14:creationId xmlns:p14="http://schemas.microsoft.com/office/powerpoint/2010/main" val="102782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7EFC40-C237-4B91-B7F4-89A494798E8B}"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6E350-3A80-4E29-BB94-0726F1F39D25}" type="slidenum">
              <a:rPr lang="en-US" smtClean="0"/>
              <a:t>‹#›</a:t>
            </a:fld>
            <a:endParaRPr lang="en-US"/>
          </a:p>
        </p:txBody>
      </p:sp>
    </p:spTree>
    <p:extLst>
      <p:ext uri="{BB962C8B-B14F-4D97-AF65-F5344CB8AC3E}">
        <p14:creationId xmlns:p14="http://schemas.microsoft.com/office/powerpoint/2010/main" val="43743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7EFC40-C237-4B91-B7F4-89A494798E8B}"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6E350-3A80-4E29-BB94-0726F1F39D25}" type="slidenum">
              <a:rPr lang="en-US" smtClean="0"/>
              <a:t>‹#›</a:t>
            </a:fld>
            <a:endParaRPr lang="en-US"/>
          </a:p>
        </p:txBody>
      </p:sp>
    </p:spTree>
    <p:extLst>
      <p:ext uri="{BB962C8B-B14F-4D97-AF65-F5344CB8AC3E}">
        <p14:creationId xmlns:p14="http://schemas.microsoft.com/office/powerpoint/2010/main" val="39337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7EFC40-C237-4B91-B7F4-89A494798E8B}"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6E350-3A80-4E29-BB94-0726F1F39D25}" type="slidenum">
              <a:rPr lang="en-US" smtClean="0"/>
              <a:t>‹#›</a:t>
            </a:fld>
            <a:endParaRPr lang="en-US"/>
          </a:p>
        </p:txBody>
      </p:sp>
    </p:spTree>
    <p:extLst>
      <p:ext uri="{BB962C8B-B14F-4D97-AF65-F5344CB8AC3E}">
        <p14:creationId xmlns:p14="http://schemas.microsoft.com/office/powerpoint/2010/main" val="26592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7EFC40-C237-4B91-B7F4-89A494798E8B}"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6E350-3A80-4E29-BB94-0726F1F39D25}" type="slidenum">
              <a:rPr lang="en-US" smtClean="0"/>
              <a:t>‹#›</a:t>
            </a:fld>
            <a:endParaRPr lang="en-US"/>
          </a:p>
        </p:txBody>
      </p:sp>
    </p:spTree>
    <p:extLst>
      <p:ext uri="{BB962C8B-B14F-4D97-AF65-F5344CB8AC3E}">
        <p14:creationId xmlns:p14="http://schemas.microsoft.com/office/powerpoint/2010/main" val="2775790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EFC40-C237-4B91-B7F4-89A494798E8B}"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6E350-3A80-4E29-BB94-0726F1F39D25}" type="slidenum">
              <a:rPr lang="en-US" smtClean="0"/>
              <a:t>‹#›</a:t>
            </a:fld>
            <a:endParaRPr lang="en-US"/>
          </a:p>
        </p:txBody>
      </p:sp>
    </p:spTree>
    <p:extLst>
      <p:ext uri="{BB962C8B-B14F-4D97-AF65-F5344CB8AC3E}">
        <p14:creationId xmlns:p14="http://schemas.microsoft.com/office/powerpoint/2010/main" val="660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7EFC40-C237-4B91-B7F4-89A494798E8B}"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6E350-3A80-4E29-BB94-0726F1F39D25}" type="slidenum">
              <a:rPr lang="en-US" smtClean="0"/>
              <a:t>‹#›</a:t>
            </a:fld>
            <a:endParaRPr lang="en-US"/>
          </a:p>
        </p:txBody>
      </p:sp>
    </p:spTree>
    <p:extLst>
      <p:ext uri="{BB962C8B-B14F-4D97-AF65-F5344CB8AC3E}">
        <p14:creationId xmlns:p14="http://schemas.microsoft.com/office/powerpoint/2010/main" val="382073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7EFC40-C237-4B91-B7F4-89A494798E8B}"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6E350-3A80-4E29-BB94-0726F1F39D25}" type="slidenum">
              <a:rPr lang="en-US" smtClean="0"/>
              <a:t>‹#›</a:t>
            </a:fld>
            <a:endParaRPr lang="en-US"/>
          </a:p>
        </p:txBody>
      </p:sp>
    </p:spTree>
    <p:extLst>
      <p:ext uri="{BB962C8B-B14F-4D97-AF65-F5344CB8AC3E}">
        <p14:creationId xmlns:p14="http://schemas.microsoft.com/office/powerpoint/2010/main" val="4222680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EFC40-C237-4B91-B7F4-89A494798E8B}" type="datetimeFigureOut">
              <a:rPr lang="en-US" smtClean="0"/>
              <a:t>12/1/2022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6E350-3A80-4E29-BB94-0726F1F39D25}" type="slidenum">
              <a:rPr lang="en-US" smtClean="0"/>
              <a:t>‹#›</a:t>
            </a:fld>
            <a:endParaRPr lang="en-US"/>
          </a:p>
        </p:txBody>
      </p:sp>
    </p:spTree>
    <p:extLst>
      <p:ext uri="{BB962C8B-B14F-4D97-AF65-F5344CB8AC3E}">
        <p14:creationId xmlns:p14="http://schemas.microsoft.com/office/powerpoint/2010/main" val="3887771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jan.ucc.nau.edu/~sj6/Islam%20and%20Muslim%20Rulers.pptx" TargetMode="External"/><Relationship Id="rId2" Type="http://schemas.openxmlformats.org/officeDocument/2006/relationships/hyperlink" Target="http://jan.ucc.nau.edu/~sj6/Hindus%20and%20Muslims%201000-1500%20CE.pptx" TargetMode="External"/><Relationship Id="rId1" Type="http://schemas.openxmlformats.org/officeDocument/2006/relationships/slideLayout" Target="../slideLayouts/slideLayout2.xml"/><Relationship Id="rId4" Type="http://schemas.openxmlformats.org/officeDocument/2006/relationships/hyperlink" Target="http://jan.ucc.nau.edu/~sj6/thaparsomnathalecture.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587731"/>
          </a:xfrm>
        </p:spPr>
        <p:txBody>
          <a:bodyPr>
            <a:normAutofit fontScale="90000"/>
          </a:bodyPr>
          <a:lstStyle/>
          <a:p>
            <a:r>
              <a:rPr lang="en-US" dirty="0" smtClean="0"/>
              <a:t>Islam in India: </a:t>
            </a:r>
            <a:r>
              <a:rPr lang="en-US" dirty="0" err="1" smtClean="0"/>
              <a:t>Romila</a:t>
            </a:r>
            <a:r>
              <a:rPr lang="en-US" dirty="0" smtClean="0"/>
              <a:t> </a:t>
            </a:r>
            <a:r>
              <a:rPr lang="en-US" dirty="0" err="1" smtClean="0"/>
              <a:t>Thapar</a:t>
            </a:r>
            <a:r>
              <a:rPr lang="en-US" dirty="0" smtClean="0"/>
              <a:t> on Mahmud of </a:t>
            </a:r>
            <a:r>
              <a:rPr lang="en-US" dirty="0" err="1" smtClean="0"/>
              <a:t>Ghazni’s</a:t>
            </a:r>
            <a:r>
              <a:rPr lang="en-US" dirty="0" smtClean="0"/>
              <a:t> raids on </a:t>
            </a:r>
            <a:r>
              <a:rPr lang="en-US" dirty="0" err="1" smtClean="0"/>
              <a:t>Somnath</a:t>
            </a:r>
            <a:r>
              <a:rPr lang="en-US" dirty="0" smtClean="0"/>
              <a:t/>
            </a:r>
            <a:br>
              <a:rPr lang="en-US" dirty="0" smtClean="0"/>
            </a:br>
            <a:endParaRPr lang="en-US" dirty="0"/>
          </a:p>
        </p:txBody>
      </p:sp>
      <p:sp>
        <p:nvSpPr>
          <p:cNvPr id="3" name="Subtitle 2"/>
          <p:cNvSpPr>
            <a:spLocks noGrp="1"/>
          </p:cNvSpPr>
          <p:nvPr>
            <p:ph sz="half" idx="1"/>
          </p:nvPr>
        </p:nvSpPr>
        <p:spPr/>
        <p:txBody>
          <a:bodyPr/>
          <a:lstStyle/>
          <a:p>
            <a:r>
              <a:rPr lang="en-US" dirty="0" err="1" smtClean="0"/>
              <a:t>Somnath</a:t>
            </a:r>
            <a:r>
              <a:rPr lang="en-US" dirty="0" smtClean="0"/>
              <a:t>: Old (19</a:t>
            </a:r>
            <a:r>
              <a:rPr lang="en-US" baseline="30000" dirty="0" smtClean="0"/>
              <a:t>th</a:t>
            </a:r>
            <a:r>
              <a:rPr lang="en-US" dirty="0" smtClean="0"/>
              <a:t> C)</a:t>
            </a:r>
            <a:endParaRPr lang="en-US" dirty="0"/>
          </a:p>
        </p:txBody>
      </p:sp>
      <p:sp>
        <p:nvSpPr>
          <p:cNvPr id="4" name="Content Placeholder 3"/>
          <p:cNvSpPr>
            <a:spLocks noGrp="1"/>
          </p:cNvSpPr>
          <p:nvPr>
            <p:ph sz="half" idx="2"/>
          </p:nvPr>
        </p:nvSpPr>
        <p:spPr/>
        <p:txBody>
          <a:bodyPr/>
          <a:lstStyle/>
          <a:p>
            <a:r>
              <a:rPr lang="en-US" dirty="0" err="1" smtClean="0"/>
              <a:t>Somnath</a:t>
            </a:r>
            <a:r>
              <a:rPr lang="en-US" dirty="0" smtClean="0"/>
              <a:t> rebuilt (1951)</a:t>
            </a:r>
            <a:endParaRPr lang="en-US" dirty="0"/>
          </a:p>
        </p:txBody>
      </p:sp>
      <p:pic>
        <p:nvPicPr>
          <p:cNvPr id="5" name="Picture 4"/>
          <p:cNvPicPr>
            <a:picLocks noChangeAspect="1"/>
          </p:cNvPicPr>
          <p:nvPr/>
        </p:nvPicPr>
        <p:blipFill>
          <a:blip r:embed="rId2"/>
          <a:stretch>
            <a:fillRect/>
          </a:stretch>
        </p:blipFill>
        <p:spPr>
          <a:xfrm>
            <a:off x="685800" y="2282221"/>
            <a:ext cx="5182049" cy="4072481"/>
          </a:xfrm>
          <a:prstGeom prst="rect">
            <a:avLst/>
          </a:prstGeom>
        </p:spPr>
      </p:pic>
      <p:pic>
        <p:nvPicPr>
          <p:cNvPr id="6" name="Picture 5"/>
          <p:cNvPicPr>
            <a:picLocks noChangeAspect="1"/>
          </p:cNvPicPr>
          <p:nvPr/>
        </p:nvPicPr>
        <p:blipFill>
          <a:blip r:embed="rId3"/>
          <a:stretch>
            <a:fillRect/>
          </a:stretch>
        </p:blipFill>
        <p:spPr>
          <a:xfrm>
            <a:off x="6324151" y="2590095"/>
            <a:ext cx="5182049" cy="3456732"/>
          </a:xfrm>
          <a:prstGeom prst="rect">
            <a:avLst/>
          </a:prstGeom>
        </p:spPr>
      </p:pic>
    </p:spTree>
    <p:extLst>
      <p:ext uri="{BB962C8B-B14F-4D97-AF65-F5344CB8AC3E}">
        <p14:creationId xmlns:p14="http://schemas.microsoft.com/office/powerpoint/2010/main" val="4217117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Mahmud’s motivations</a:t>
            </a:r>
            <a:endParaRPr lang="en-US" dirty="0"/>
          </a:p>
        </p:txBody>
      </p:sp>
      <p:sp>
        <p:nvSpPr>
          <p:cNvPr id="3" name="Content Placeholder 2"/>
          <p:cNvSpPr>
            <a:spLocks noGrp="1"/>
          </p:cNvSpPr>
          <p:nvPr>
            <p:ph idx="1"/>
          </p:nvPr>
        </p:nvSpPr>
        <p:spPr>
          <a:xfrm>
            <a:off x="193964" y="1293090"/>
            <a:ext cx="11998036" cy="5564909"/>
          </a:xfrm>
        </p:spPr>
        <p:txBody>
          <a:bodyPr>
            <a:normAutofit fontScale="85000" lnSpcReduction="20000"/>
          </a:bodyPr>
          <a:lstStyle/>
          <a:p>
            <a:r>
              <a:rPr lang="en-US" dirty="0" smtClean="0"/>
              <a:t>We </a:t>
            </a:r>
            <a:r>
              <a:rPr lang="en-US" dirty="0"/>
              <a:t>could well say that his inspiration WAS religious in part, at least in </a:t>
            </a:r>
            <a:r>
              <a:rPr lang="en-US" dirty="0" smtClean="0"/>
              <a:t>rhetoric</a:t>
            </a:r>
          </a:p>
          <a:p>
            <a:r>
              <a:rPr lang="en-US" dirty="0" smtClean="0"/>
              <a:t>Would be completely </a:t>
            </a:r>
            <a:r>
              <a:rPr lang="en-US" dirty="0"/>
              <a:t>ahistorical to believe that religion could have been insignificant to Mahmud in the 11</a:t>
            </a:r>
            <a:r>
              <a:rPr lang="en-US" baseline="30000" dirty="0"/>
              <a:t>th</a:t>
            </a:r>
            <a:r>
              <a:rPr lang="en-US" dirty="0"/>
              <a:t> </a:t>
            </a:r>
            <a:r>
              <a:rPr lang="en-US" dirty="0" smtClean="0"/>
              <a:t>C, though we have to understand “religion” as an important ideology for the time</a:t>
            </a:r>
          </a:p>
          <a:p>
            <a:r>
              <a:rPr lang="en-US" dirty="0" smtClean="0"/>
              <a:t>In </a:t>
            </a:r>
            <a:r>
              <a:rPr lang="en-US" dirty="0"/>
              <a:t>our own times we </a:t>
            </a:r>
            <a:r>
              <a:rPr lang="en-US" dirty="0" smtClean="0"/>
              <a:t>know ideologies help </a:t>
            </a:r>
            <a:r>
              <a:rPr lang="en-US" dirty="0"/>
              <a:t>to mobilize for </a:t>
            </a:r>
            <a:r>
              <a:rPr lang="en-US" dirty="0" smtClean="0"/>
              <a:t>war, </a:t>
            </a:r>
            <a:r>
              <a:rPr lang="en-US" dirty="0"/>
              <a:t>whether </a:t>
            </a:r>
            <a:r>
              <a:rPr lang="en-US" dirty="0" smtClean="0"/>
              <a:t>Weapons of Mass Destruction or the cause of democracy</a:t>
            </a:r>
            <a:r>
              <a:rPr lang="en-US" dirty="0"/>
              <a:t>.  Are those </a:t>
            </a:r>
            <a:r>
              <a:rPr lang="en-US" dirty="0" smtClean="0"/>
              <a:t>irrelevant?  </a:t>
            </a:r>
            <a:r>
              <a:rPr lang="en-US" dirty="0"/>
              <a:t>No.  Are those the ONLY </a:t>
            </a:r>
            <a:r>
              <a:rPr lang="en-US" dirty="0" smtClean="0"/>
              <a:t>reasons to go to war? </a:t>
            </a:r>
            <a:r>
              <a:rPr lang="en-US" dirty="0"/>
              <a:t>NO again. </a:t>
            </a:r>
            <a:r>
              <a:rPr lang="en-US" dirty="0" smtClean="0"/>
              <a:t> Similarly, there were </a:t>
            </a:r>
            <a:r>
              <a:rPr lang="en-US" dirty="0"/>
              <a:t>other reasons for temple destruction </a:t>
            </a:r>
            <a:r>
              <a:rPr lang="en-US" dirty="0" smtClean="0"/>
              <a:t>too</a:t>
            </a:r>
            <a:endParaRPr lang="en-US" dirty="0"/>
          </a:p>
          <a:p>
            <a:r>
              <a:rPr lang="en-US" dirty="0" smtClean="0"/>
              <a:t>A</a:t>
            </a:r>
            <a:r>
              <a:rPr lang="en-US" dirty="0"/>
              <a:t>.  Everyone does that at the time.  </a:t>
            </a:r>
            <a:r>
              <a:rPr lang="en-US" dirty="0" err="1"/>
              <a:t>Somnath</a:t>
            </a:r>
            <a:r>
              <a:rPr lang="en-US" dirty="0"/>
              <a:t> history shows that it was raided and plundered by Hindus and Muslims </a:t>
            </a:r>
            <a:r>
              <a:rPr lang="en-US" dirty="0" smtClean="0"/>
              <a:t>alike</a:t>
            </a:r>
          </a:p>
          <a:p>
            <a:pPr lvl="1"/>
            <a:r>
              <a:rPr lang="en-US" dirty="0" smtClean="0"/>
              <a:t>Why do Sanskrit </a:t>
            </a:r>
            <a:r>
              <a:rPr lang="en-US" dirty="0"/>
              <a:t>inscriptions not mention anything....  Because common place</a:t>
            </a:r>
          </a:p>
          <a:p>
            <a:r>
              <a:rPr lang="en-US" dirty="0" smtClean="0"/>
              <a:t>B</a:t>
            </a:r>
            <a:r>
              <a:rPr lang="en-US" dirty="0"/>
              <a:t>.  TRADE, horse trade in particular.  Destroying the sea borne horse trade would mean that horses could now only be imported via the NW, via </a:t>
            </a:r>
            <a:r>
              <a:rPr lang="en-US" dirty="0" err="1"/>
              <a:t>Ghazni</a:t>
            </a:r>
            <a:r>
              <a:rPr lang="en-US" dirty="0"/>
              <a:t> </a:t>
            </a:r>
          </a:p>
          <a:p>
            <a:r>
              <a:rPr lang="en-US" dirty="0" smtClean="0"/>
              <a:t>Muslim </a:t>
            </a:r>
            <a:r>
              <a:rPr lang="en-US" dirty="0"/>
              <a:t>rulers, in other words, </a:t>
            </a:r>
            <a:r>
              <a:rPr lang="en-US" dirty="0" smtClean="0"/>
              <a:t>worked </a:t>
            </a:r>
            <a:r>
              <a:rPr lang="en-US" dirty="0"/>
              <a:t>like </a:t>
            </a:r>
            <a:r>
              <a:rPr lang="en-US" dirty="0" smtClean="0"/>
              <a:t>other </a:t>
            </a:r>
            <a:r>
              <a:rPr lang="en-US" dirty="0"/>
              <a:t>rulers </a:t>
            </a:r>
            <a:r>
              <a:rPr lang="en-US" dirty="0" smtClean="0"/>
              <a:t>did, destroy </a:t>
            </a:r>
            <a:r>
              <a:rPr lang="en-US" dirty="0"/>
              <a:t>symbols of opposition, get wealth, BUT also </a:t>
            </a:r>
            <a:r>
              <a:rPr lang="en-US" dirty="0" smtClean="0"/>
              <a:t>represent their efforts in ideological terms</a:t>
            </a:r>
            <a:endParaRPr lang="en-US" dirty="0"/>
          </a:p>
          <a:p>
            <a:r>
              <a:rPr lang="en-US" dirty="0"/>
              <a:t>One putative raid on </a:t>
            </a:r>
            <a:r>
              <a:rPr lang="en-US" dirty="0" err="1"/>
              <a:t>Somnath</a:t>
            </a:r>
            <a:r>
              <a:rPr lang="en-US" dirty="0"/>
              <a:t>, </a:t>
            </a:r>
            <a:r>
              <a:rPr lang="en-US" dirty="0" smtClean="0"/>
              <a:t>though, </a:t>
            </a:r>
            <a:r>
              <a:rPr lang="en-US" dirty="0"/>
              <a:t>certainly cannot be taken to be EMBLEMATIC of Muslims in Indian </a:t>
            </a:r>
            <a:r>
              <a:rPr lang="en-US" b="1" i="1" dirty="0"/>
              <a:t>society</a:t>
            </a:r>
            <a:r>
              <a:rPr lang="en-US" dirty="0"/>
              <a:t> </a:t>
            </a:r>
            <a:r>
              <a:rPr lang="en-US" dirty="0" smtClean="0"/>
              <a:t>either</a:t>
            </a:r>
            <a:endParaRPr lang="en-US" dirty="0"/>
          </a:p>
        </p:txBody>
      </p:sp>
    </p:spTree>
    <p:extLst>
      <p:ext uri="{BB962C8B-B14F-4D97-AF65-F5344CB8AC3E}">
        <p14:creationId xmlns:p14="http://schemas.microsoft.com/office/powerpoint/2010/main" val="338048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Muslims in Indian Society: The </a:t>
            </a:r>
            <a:r>
              <a:rPr lang="en-US" dirty="0" err="1" smtClean="0"/>
              <a:t>Somnath</a:t>
            </a:r>
            <a:r>
              <a:rPr lang="en-US" dirty="0" smtClean="0"/>
              <a:t> Case</a:t>
            </a:r>
            <a:endParaRPr lang="en-US" dirty="0"/>
          </a:p>
        </p:txBody>
      </p:sp>
      <p:sp>
        <p:nvSpPr>
          <p:cNvPr id="3" name="Content Placeholder 2"/>
          <p:cNvSpPr>
            <a:spLocks noGrp="1"/>
          </p:cNvSpPr>
          <p:nvPr>
            <p:ph idx="1"/>
          </p:nvPr>
        </p:nvSpPr>
        <p:spPr/>
        <p:txBody>
          <a:bodyPr/>
          <a:lstStyle/>
          <a:p>
            <a:r>
              <a:rPr lang="en-US" dirty="0" smtClean="0"/>
              <a:t>What was the place of Muslims in Indian society, particularly in </a:t>
            </a:r>
            <a:r>
              <a:rPr lang="en-US" dirty="0" err="1" smtClean="0"/>
              <a:t>Somnath</a:t>
            </a:r>
            <a:r>
              <a:rPr lang="en-US" dirty="0" smtClean="0"/>
              <a:t>?</a:t>
            </a:r>
          </a:p>
          <a:p>
            <a:r>
              <a:rPr lang="en-US" dirty="0" smtClean="0"/>
              <a:t>Keep in mind Eaton’s arguments.  There was no “clash of civilizations”, rather a slow process of  “conversion by the plough”</a:t>
            </a:r>
          </a:p>
          <a:p>
            <a:r>
              <a:rPr lang="en-US" dirty="0" err="1" smtClean="0"/>
              <a:t>Thapar</a:t>
            </a:r>
            <a:r>
              <a:rPr lang="en-US" dirty="0" smtClean="0"/>
              <a:t> gives us another instance of a world of co-existence</a:t>
            </a:r>
          </a:p>
          <a:p>
            <a:r>
              <a:rPr lang="en-US" dirty="0" smtClean="0"/>
              <a:t>For this, focus on the agreement </a:t>
            </a:r>
            <a:r>
              <a:rPr lang="en-US" dirty="0"/>
              <a:t>to endow a mosque in </a:t>
            </a:r>
            <a:r>
              <a:rPr lang="en-US" dirty="0" err="1"/>
              <a:t>Somnath</a:t>
            </a:r>
            <a:r>
              <a:rPr lang="en-US" dirty="0"/>
              <a:t> in </a:t>
            </a:r>
            <a:r>
              <a:rPr lang="en-US" dirty="0" smtClean="0"/>
              <a:t>1264, </a:t>
            </a:r>
            <a:r>
              <a:rPr lang="en-US" dirty="0"/>
              <a:t>200 years after a raid which was supposed to signal a </a:t>
            </a:r>
            <a:r>
              <a:rPr lang="en-US" dirty="0" smtClean="0"/>
              <a:t>1000 </a:t>
            </a:r>
            <a:r>
              <a:rPr lang="en-US" dirty="0"/>
              <a:t>years of humiliation for </a:t>
            </a:r>
            <a:r>
              <a:rPr lang="en-US" dirty="0" smtClean="0"/>
              <a:t>Hindus</a:t>
            </a:r>
          </a:p>
          <a:p>
            <a:r>
              <a:rPr lang="en-US" dirty="0"/>
              <a:t>Show harmony between the locals and Muslim merchants</a:t>
            </a:r>
          </a:p>
        </p:txBody>
      </p:sp>
    </p:spTree>
    <p:extLst>
      <p:ext uri="{BB962C8B-B14F-4D97-AF65-F5344CB8AC3E}">
        <p14:creationId xmlns:p14="http://schemas.microsoft.com/office/powerpoint/2010/main" val="1664672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Temples, Turks</a:t>
            </a:r>
            <a:r>
              <a:rPr lang="en-US" dirty="0"/>
              <a:t> </a:t>
            </a:r>
            <a:r>
              <a:rPr lang="en-US" dirty="0" smtClean="0"/>
              <a:t>&amp; Arabs</a:t>
            </a:r>
            <a:endParaRPr lang="en-US" dirty="0"/>
          </a:p>
        </p:txBody>
      </p:sp>
      <p:sp>
        <p:nvSpPr>
          <p:cNvPr id="3" name="Content Placeholder 2"/>
          <p:cNvSpPr>
            <a:spLocks noGrp="1"/>
          </p:cNvSpPr>
          <p:nvPr>
            <p:ph idx="1"/>
          </p:nvPr>
        </p:nvSpPr>
        <p:spPr>
          <a:xfrm>
            <a:off x="-138545" y="1320800"/>
            <a:ext cx="12025745" cy="5440217"/>
          </a:xfrm>
        </p:spPr>
        <p:txBody>
          <a:bodyPr>
            <a:normAutofit fontScale="92500" lnSpcReduction="10000"/>
          </a:bodyPr>
          <a:lstStyle/>
          <a:p>
            <a:r>
              <a:rPr lang="en-US" dirty="0" smtClean="0">
                <a:solidFill>
                  <a:prstClr val="black"/>
                </a:solidFill>
              </a:rPr>
              <a:t>The </a:t>
            </a:r>
            <a:r>
              <a:rPr lang="en-US" dirty="0">
                <a:solidFill>
                  <a:prstClr val="black"/>
                </a:solidFill>
              </a:rPr>
              <a:t>1264 CE document (p. 38-41) </a:t>
            </a:r>
            <a:r>
              <a:rPr lang="en-US" dirty="0" smtClean="0">
                <a:solidFill>
                  <a:prstClr val="black"/>
                </a:solidFill>
              </a:rPr>
              <a:t>shows </a:t>
            </a:r>
            <a:r>
              <a:rPr lang="en-US" dirty="0" smtClean="0"/>
              <a:t>Hindus </a:t>
            </a:r>
            <a:r>
              <a:rPr lang="en-US" dirty="0" smtClean="0"/>
              <a:t>(even those running the temples) </a:t>
            </a:r>
            <a:r>
              <a:rPr lang="en-US" dirty="0"/>
              <a:t>are </a:t>
            </a:r>
            <a:r>
              <a:rPr lang="en-US" b="1" dirty="0"/>
              <a:t>willing to sell or give away resources to ensure that mosque can be endowed</a:t>
            </a:r>
            <a:r>
              <a:rPr lang="en-US" dirty="0"/>
              <a:t>.  </a:t>
            </a:r>
            <a:r>
              <a:rPr lang="en-US" dirty="0" smtClean="0"/>
              <a:t>There is evidently </a:t>
            </a:r>
            <a:r>
              <a:rPr lang="en-US" dirty="0"/>
              <a:t>no antipathy towards Muslims </a:t>
            </a:r>
            <a:r>
              <a:rPr lang="en-US" b="1" i="1" dirty="0"/>
              <a:t>AS</a:t>
            </a:r>
            <a:r>
              <a:rPr lang="en-US" dirty="0"/>
              <a:t> </a:t>
            </a:r>
            <a:r>
              <a:rPr lang="en-US" dirty="0" smtClean="0"/>
              <a:t>Muslims</a:t>
            </a:r>
            <a:r>
              <a:rPr lang="en-US" b="1" i="1" dirty="0" smtClean="0"/>
              <a:t> in </a:t>
            </a:r>
            <a:r>
              <a:rPr lang="en-US" dirty="0" err="1" smtClean="0"/>
              <a:t>Somnath</a:t>
            </a:r>
            <a:endParaRPr lang="en-US" dirty="0" smtClean="0"/>
          </a:p>
          <a:p>
            <a:r>
              <a:rPr lang="en-US" dirty="0" smtClean="0"/>
              <a:t>Clincher is </a:t>
            </a:r>
            <a:r>
              <a:rPr lang="en-US" dirty="0"/>
              <a:t>the inscription on the temple itself 15</a:t>
            </a:r>
            <a:r>
              <a:rPr lang="en-US" baseline="30000" dirty="0"/>
              <a:t>th</a:t>
            </a:r>
            <a:r>
              <a:rPr lang="en-US" dirty="0"/>
              <a:t> C, </a:t>
            </a:r>
            <a:r>
              <a:rPr lang="en-US" dirty="0" smtClean="0"/>
              <a:t>recounting </a:t>
            </a:r>
            <a:r>
              <a:rPr lang="en-US" dirty="0"/>
              <a:t>the bravery of a Bohra Muslim of Arab descent who died defending the temple from Turkish Muslim </a:t>
            </a:r>
            <a:r>
              <a:rPr lang="en-US" dirty="0" smtClean="0"/>
              <a:t>invaders</a:t>
            </a:r>
            <a:endParaRPr lang="en-US" dirty="0"/>
          </a:p>
          <a:p>
            <a:r>
              <a:rPr lang="en-US" dirty="0" smtClean="0"/>
              <a:t>A more </a:t>
            </a:r>
            <a:r>
              <a:rPr lang="en-US" dirty="0"/>
              <a:t>important, but often forgotten </a:t>
            </a:r>
            <a:r>
              <a:rPr lang="en-US" dirty="0" smtClean="0"/>
              <a:t>point </a:t>
            </a:r>
            <a:r>
              <a:rPr lang="en-US" dirty="0"/>
              <a:t>when discussing the presence of Islam in Indian </a:t>
            </a:r>
            <a:r>
              <a:rPr lang="en-US" dirty="0" smtClean="0"/>
              <a:t>society is that </a:t>
            </a:r>
            <a:r>
              <a:rPr lang="en-US" b="1" dirty="0"/>
              <a:t>contemporaries from the </a:t>
            </a:r>
            <a:r>
              <a:rPr lang="en-US" b="1" dirty="0" smtClean="0"/>
              <a:t>12</a:t>
            </a:r>
            <a:r>
              <a:rPr lang="en-US" b="1" baseline="30000" dirty="0" smtClean="0"/>
              <a:t>th</a:t>
            </a:r>
            <a:r>
              <a:rPr lang="en-US" b="1" dirty="0" smtClean="0"/>
              <a:t> through </a:t>
            </a:r>
            <a:r>
              <a:rPr lang="en-US" b="1" dirty="0"/>
              <a:t>to the 15</a:t>
            </a:r>
            <a:r>
              <a:rPr lang="en-US" b="1" baseline="30000" dirty="0"/>
              <a:t>th</a:t>
            </a:r>
            <a:r>
              <a:rPr lang="en-US" b="1" dirty="0"/>
              <a:t> C in India  appear to be much more able to distinguish between Turks, Persian, Arabs and other Muslim ethnicities, describe them as such, and differentiate between them much more than the British did, or in fact WE are able to do </a:t>
            </a:r>
            <a:r>
              <a:rPr lang="en-US" b="1" dirty="0" smtClean="0"/>
              <a:t>today</a:t>
            </a:r>
            <a:endParaRPr lang="en-US" dirty="0"/>
          </a:p>
          <a:p>
            <a:r>
              <a:rPr lang="en-US" b="1" dirty="0"/>
              <a:t>So in some ways, then, the very QUESTION we are posing today – that is what were relations between Hindus and Muslims – would seem somewhat strange to contemporaries in pre modern India.  From what we can infer from the records, at least from </a:t>
            </a:r>
            <a:r>
              <a:rPr lang="en-US" b="1" dirty="0" err="1"/>
              <a:t>Somnath</a:t>
            </a:r>
            <a:r>
              <a:rPr lang="en-US" b="1" dirty="0"/>
              <a:t>, </a:t>
            </a:r>
            <a:r>
              <a:rPr lang="en-US" b="1" dirty="0" smtClean="0"/>
              <a:t>the </a:t>
            </a:r>
            <a:r>
              <a:rPr lang="en-US" b="1" dirty="0"/>
              <a:t>categories of </a:t>
            </a:r>
            <a:r>
              <a:rPr lang="en-US" b="1" dirty="0" smtClean="0"/>
              <a:t>“Hindu” </a:t>
            </a:r>
            <a:r>
              <a:rPr lang="en-US" b="1" dirty="0"/>
              <a:t>and </a:t>
            </a:r>
            <a:r>
              <a:rPr lang="en-US" b="1" dirty="0" smtClean="0"/>
              <a:t>“Muslim” </a:t>
            </a:r>
            <a:r>
              <a:rPr lang="en-US" b="1" dirty="0"/>
              <a:t>are not the categories along which people operate or identify. </a:t>
            </a:r>
            <a:endParaRPr lang="en-US" dirty="0"/>
          </a:p>
        </p:txBody>
      </p:sp>
    </p:spTree>
    <p:extLst>
      <p:ext uri="{BB962C8B-B14F-4D97-AF65-F5344CB8AC3E}">
        <p14:creationId xmlns:p14="http://schemas.microsoft.com/office/powerpoint/2010/main" val="955662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30036"/>
          </a:xfrm>
        </p:spPr>
        <p:txBody>
          <a:bodyPr/>
          <a:lstStyle/>
          <a:p>
            <a:r>
              <a:rPr lang="en-US" dirty="0" smtClean="0"/>
              <a:t>Return to representation, politics and history</a:t>
            </a:r>
            <a:endParaRPr lang="en-US" dirty="0"/>
          </a:p>
        </p:txBody>
      </p:sp>
      <p:sp>
        <p:nvSpPr>
          <p:cNvPr id="3" name="Content Placeholder 2"/>
          <p:cNvSpPr>
            <a:spLocks noGrp="1"/>
          </p:cNvSpPr>
          <p:nvPr>
            <p:ph idx="1"/>
          </p:nvPr>
        </p:nvSpPr>
        <p:spPr>
          <a:xfrm>
            <a:off x="756458" y="1429789"/>
            <a:ext cx="10972800" cy="5328458"/>
          </a:xfrm>
        </p:spPr>
        <p:txBody>
          <a:bodyPr>
            <a:normAutofit fontScale="92500" lnSpcReduction="20000"/>
          </a:bodyPr>
          <a:lstStyle/>
          <a:p>
            <a:r>
              <a:rPr lang="en-US" dirty="0" smtClean="0"/>
              <a:t>The idea of Muslims vs Hindus comes </a:t>
            </a:r>
            <a:r>
              <a:rPr lang="en-US" dirty="0"/>
              <a:t>to us from the Persian </a:t>
            </a:r>
            <a:r>
              <a:rPr lang="en-US" dirty="0" smtClean="0"/>
              <a:t>chroniclers who wish to give an ideological spin to Mahmud’s actions</a:t>
            </a:r>
          </a:p>
          <a:p>
            <a:r>
              <a:rPr lang="en-US" dirty="0" smtClean="0"/>
              <a:t>It is then </a:t>
            </a:r>
            <a:r>
              <a:rPr lang="en-US" dirty="0"/>
              <a:t>picked up by the British for their own reasons.  </a:t>
            </a:r>
            <a:r>
              <a:rPr lang="en-US" dirty="0" smtClean="0"/>
              <a:t>This </a:t>
            </a:r>
            <a:r>
              <a:rPr lang="en-US" dirty="0"/>
              <a:t>notion of a homogenous group called “Muslims” who “invade” and then “enslave” India assumes the mantle of historical </a:t>
            </a:r>
            <a:r>
              <a:rPr lang="en-US" dirty="0" smtClean="0"/>
              <a:t>truth. British textbooks </a:t>
            </a:r>
            <a:r>
              <a:rPr lang="en-US" dirty="0"/>
              <a:t>from the 19 to 20</a:t>
            </a:r>
            <a:r>
              <a:rPr lang="en-US" baseline="30000" dirty="0"/>
              <a:t>th</a:t>
            </a:r>
            <a:r>
              <a:rPr lang="en-US" dirty="0"/>
              <a:t> c have Indian history PERIODIZED into Hindu, Muslim and British eras, e.g.  </a:t>
            </a:r>
            <a:endParaRPr lang="en-US" dirty="0" smtClean="0"/>
          </a:p>
          <a:p>
            <a:r>
              <a:rPr lang="en-US" dirty="0" smtClean="0"/>
              <a:t>But </a:t>
            </a:r>
            <a:r>
              <a:rPr lang="en-US" dirty="0"/>
              <a:t>equally important in perpetuating this myth are Indians themselves, particularly HINDU nationalists, such as </a:t>
            </a:r>
            <a:r>
              <a:rPr lang="en-US" dirty="0" smtClean="0"/>
              <a:t>K. M. </a:t>
            </a:r>
            <a:r>
              <a:rPr lang="en-US" dirty="0" err="1"/>
              <a:t>Munshi</a:t>
            </a:r>
            <a:r>
              <a:rPr lang="en-US" dirty="0"/>
              <a:t>.  Their “popular” histories, novels </a:t>
            </a:r>
            <a:r>
              <a:rPr lang="en-US" dirty="0" smtClean="0"/>
              <a:t>etc., </a:t>
            </a:r>
            <a:r>
              <a:rPr lang="en-US" dirty="0"/>
              <a:t>perpetuate this </a:t>
            </a:r>
            <a:r>
              <a:rPr lang="en-US" dirty="0" smtClean="0"/>
              <a:t>myth</a:t>
            </a:r>
            <a:endParaRPr lang="en-US" dirty="0"/>
          </a:p>
          <a:p>
            <a:r>
              <a:rPr lang="en-US" dirty="0" err="1"/>
              <a:t>Munshi</a:t>
            </a:r>
            <a:r>
              <a:rPr lang="en-US" dirty="0"/>
              <a:t> </a:t>
            </a:r>
            <a:r>
              <a:rPr lang="en-US" dirty="0" smtClean="0"/>
              <a:t>became </a:t>
            </a:r>
            <a:r>
              <a:rPr lang="en-US" dirty="0"/>
              <a:t>cabinet member in India’s </a:t>
            </a:r>
            <a:r>
              <a:rPr lang="en-US" dirty="0" smtClean="0"/>
              <a:t>post-</a:t>
            </a:r>
            <a:r>
              <a:rPr lang="en-US" dirty="0" err="1" smtClean="0"/>
              <a:t>indepedence</a:t>
            </a:r>
            <a:r>
              <a:rPr lang="en-US" dirty="0" smtClean="0"/>
              <a:t> </a:t>
            </a:r>
            <a:r>
              <a:rPr lang="en-US" dirty="0"/>
              <a:t>federal </a:t>
            </a:r>
            <a:r>
              <a:rPr lang="en-US" dirty="0" smtClean="0"/>
              <a:t>government. Though his excavations don’t show what he wanted them to, he is able to push through a “rebuilding” of the temple</a:t>
            </a:r>
          </a:p>
          <a:p>
            <a:r>
              <a:rPr lang="en-US" dirty="0"/>
              <a:t>.  When </a:t>
            </a:r>
            <a:r>
              <a:rPr lang="en-US" dirty="0" smtClean="0"/>
              <a:t>a Hindu </a:t>
            </a:r>
            <a:r>
              <a:rPr lang="en-US" dirty="0"/>
              <a:t>nationalist party BJP FIRST won elections in 1990s (now back in power, btw) they began their campaign, symbolically, at </a:t>
            </a:r>
            <a:r>
              <a:rPr lang="en-US" dirty="0" err="1"/>
              <a:t>Somnath</a:t>
            </a:r>
            <a:r>
              <a:rPr lang="en-US" dirty="0"/>
              <a:t>.  Historical truth becomes casualty to politics.... as happens only too often in our own times too! </a:t>
            </a:r>
          </a:p>
          <a:p>
            <a:endParaRPr lang="en-US" dirty="0" smtClean="0"/>
          </a:p>
          <a:p>
            <a:endParaRPr lang="en-US" dirty="0"/>
          </a:p>
        </p:txBody>
      </p:sp>
    </p:spTree>
    <p:extLst>
      <p:ext uri="{BB962C8B-B14F-4D97-AF65-F5344CB8AC3E}">
        <p14:creationId xmlns:p14="http://schemas.microsoft.com/office/powerpoint/2010/main" val="402642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by “Islam in India”?</a:t>
            </a:r>
            <a:endParaRPr lang="en-US" dirty="0"/>
          </a:p>
        </p:txBody>
      </p:sp>
      <p:sp>
        <p:nvSpPr>
          <p:cNvPr id="3" name="Content Placeholder 2"/>
          <p:cNvSpPr>
            <a:spLocks noGrp="1"/>
          </p:cNvSpPr>
          <p:nvPr>
            <p:ph idx="1"/>
          </p:nvPr>
        </p:nvSpPr>
        <p:spPr>
          <a:xfrm>
            <a:off x="383177" y="1825624"/>
            <a:ext cx="10970623" cy="5032375"/>
          </a:xfrm>
        </p:spPr>
        <p:txBody>
          <a:bodyPr>
            <a:normAutofit/>
          </a:bodyPr>
          <a:lstStyle/>
          <a:p>
            <a:endParaRPr lang="en-US" dirty="0"/>
          </a:p>
          <a:p>
            <a:r>
              <a:rPr lang="en-US" dirty="0"/>
              <a:t>1.  Presence of Muslims in SOCIETY </a:t>
            </a:r>
            <a:r>
              <a:rPr lang="en-US" dirty="0" smtClean="0"/>
              <a:t>(we have discussed how this happens via </a:t>
            </a:r>
            <a:r>
              <a:rPr lang="en-US" dirty="0" smtClean="0">
                <a:hlinkClick r:id="rId2"/>
              </a:rPr>
              <a:t>Eaton’s essay</a:t>
            </a:r>
            <a:r>
              <a:rPr lang="en-US" dirty="0" smtClean="0"/>
              <a:t>)</a:t>
            </a:r>
            <a:endParaRPr lang="en-US" dirty="0"/>
          </a:p>
          <a:p>
            <a:r>
              <a:rPr lang="en-US" dirty="0"/>
              <a:t>2.  </a:t>
            </a:r>
            <a:r>
              <a:rPr lang="en-US" dirty="0">
                <a:hlinkClick r:id="rId3"/>
              </a:rPr>
              <a:t>Presence of Muslim RULERS </a:t>
            </a:r>
            <a:r>
              <a:rPr lang="en-US" dirty="0" smtClean="0"/>
              <a:t>over </a:t>
            </a:r>
            <a:r>
              <a:rPr lang="en-US" dirty="0"/>
              <a:t>parts or whole of India (Textbook, From rulers in SINDH </a:t>
            </a:r>
            <a:r>
              <a:rPr lang="en-US" dirty="0" smtClean="0"/>
              <a:t>to SULTANATE)</a:t>
            </a:r>
            <a:endParaRPr lang="en-US" dirty="0"/>
          </a:p>
          <a:p>
            <a:r>
              <a:rPr lang="en-US" dirty="0"/>
              <a:t>3.  A certain READING BACK of later history to the pre modern </a:t>
            </a:r>
            <a:r>
              <a:rPr lang="en-US" dirty="0" smtClean="0"/>
              <a:t>era (again something we have discussed, but to which we will return)</a:t>
            </a:r>
          </a:p>
          <a:p>
            <a:r>
              <a:rPr lang="en-US" dirty="0" smtClean="0"/>
              <a:t>A discussion of </a:t>
            </a:r>
            <a:r>
              <a:rPr lang="en-US" dirty="0" err="1" smtClean="0">
                <a:hlinkClick r:id="rId4"/>
              </a:rPr>
              <a:t>Thapar’s</a:t>
            </a:r>
            <a:r>
              <a:rPr lang="en-US" dirty="0" smtClean="0">
                <a:hlinkClick r:id="rId4"/>
              </a:rPr>
              <a:t> essay </a:t>
            </a:r>
            <a:r>
              <a:rPr lang="en-US" dirty="0" smtClean="0"/>
              <a:t>will bring all of these together in the context of Mahmud of </a:t>
            </a:r>
            <a:r>
              <a:rPr lang="en-US" dirty="0" err="1" smtClean="0"/>
              <a:t>Ghazni’s</a:t>
            </a:r>
            <a:r>
              <a:rPr lang="en-US" dirty="0" smtClean="0"/>
              <a:t> raids on the temple of </a:t>
            </a:r>
            <a:r>
              <a:rPr lang="en-US" dirty="0" err="1" smtClean="0"/>
              <a:t>Somnath</a:t>
            </a:r>
            <a:endParaRPr lang="en-US" dirty="0"/>
          </a:p>
          <a:p>
            <a:pPr marL="0" indent="0">
              <a:buNone/>
            </a:pPr>
            <a:endParaRPr lang="en-US" dirty="0"/>
          </a:p>
        </p:txBody>
      </p:sp>
    </p:spTree>
    <p:extLst>
      <p:ext uri="{BB962C8B-B14F-4D97-AF65-F5344CB8AC3E}">
        <p14:creationId xmlns:p14="http://schemas.microsoft.com/office/powerpoint/2010/main" val="335506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Partition: A longer history of colonially created difference</a:t>
            </a:r>
            <a:endParaRPr lang="en-US" dirty="0"/>
          </a:p>
        </p:txBody>
      </p:sp>
      <p:sp>
        <p:nvSpPr>
          <p:cNvPr id="5" name="Content Placeholder 4"/>
          <p:cNvSpPr>
            <a:spLocks noGrp="1"/>
          </p:cNvSpPr>
          <p:nvPr>
            <p:ph sz="half" idx="1"/>
          </p:nvPr>
        </p:nvSpPr>
        <p:spPr>
          <a:xfrm>
            <a:off x="539931" y="1602377"/>
            <a:ext cx="6087291" cy="5094514"/>
          </a:xfrm>
        </p:spPr>
        <p:txBody>
          <a:bodyPr>
            <a:normAutofit fontScale="70000" lnSpcReduction="20000"/>
          </a:bodyPr>
          <a:lstStyle/>
          <a:p>
            <a:r>
              <a:rPr lang="en-US" dirty="0" smtClean="0"/>
              <a:t>Partition came </a:t>
            </a:r>
            <a:r>
              <a:rPr lang="en-US" dirty="0"/>
              <a:t>with horrific riots.  Partition riots though BUILD ON </a:t>
            </a:r>
            <a:r>
              <a:rPr lang="en-US" dirty="0" smtClean="0"/>
              <a:t>earlier events  </a:t>
            </a:r>
            <a:endParaRPr lang="en-US" dirty="0"/>
          </a:p>
          <a:p>
            <a:r>
              <a:rPr lang="en-US" dirty="0" smtClean="0"/>
              <a:t>1930s saw many </a:t>
            </a:r>
            <a:r>
              <a:rPr lang="en-US" dirty="0"/>
              <a:t>riots, between groups who </a:t>
            </a:r>
            <a:r>
              <a:rPr lang="en-US" dirty="0" smtClean="0"/>
              <a:t>self-identify as Hindu of Muslim</a:t>
            </a:r>
            <a:endParaRPr lang="en-US" dirty="0"/>
          </a:p>
          <a:p>
            <a:r>
              <a:rPr lang="en-US" dirty="0" smtClean="0"/>
              <a:t>In 1919 </a:t>
            </a:r>
            <a:r>
              <a:rPr lang="en-US" dirty="0"/>
              <a:t>and 1934 </a:t>
            </a:r>
            <a:r>
              <a:rPr lang="en-US" dirty="0" smtClean="0"/>
              <a:t>colonial government under the </a:t>
            </a:r>
            <a:r>
              <a:rPr lang="en-US" dirty="0"/>
              <a:t>British create SEPARATE </a:t>
            </a:r>
            <a:r>
              <a:rPr lang="en-US" dirty="0" smtClean="0"/>
              <a:t>electorates for Hindus and Muslims</a:t>
            </a:r>
            <a:endParaRPr lang="en-US" dirty="0"/>
          </a:p>
          <a:p>
            <a:r>
              <a:rPr lang="en-US" dirty="0" smtClean="0"/>
              <a:t>Even earlier from 1870s decennial census identify and reify religious difference</a:t>
            </a:r>
          </a:p>
          <a:p>
            <a:r>
              <a:rPr lang="en-US" dirty="0" smtClean="0"/>
              <a:t>The census in turn built on the knowledge created by 18</a:t>
            </a:r>
            <a:r>
              <a:rPr lang="en-US" baseline="30000" dirty="0" smtClean="0"/>
              <a:t>th</a:t>
            </a:r>
            <a:r>
              <a:rPr lang="en-US" dirty="0" smtClean="0"/>
              <a:t> C Orientalists (British and European scholar administrators who studied India</a:t>
            </a:r>
            <a:endParaRPr lang="en-US" dirty="0"/>
          </a:p>
          <a:p>
            <a:r>
              <a:rPr lang="en-US" dirty="0" smtClean="0"/>
              <a:t>All </a:t>
            </a:r>
            <a:r>
              <a:rPr lang="en-US" dirty="0"/>
              <a:t>of that </a:t>
            </a:r>
            <a:r>
              <a:rPr lang="en-US" dirty="0" smtClean="0"/>
              <a:t>created a </a:t>
            </a:r>
            <a:r>
              <a:rPr lang="en-US" dirty="0"/>
              <a:t>PERCEPTION of Indian society, as ESSENTIALLY </a:t>
            </a:r>
            <a:r>
              <a:rPr lang="en-US" dirty="0" smtClean="0"/>
              <a:t>religious, so that </a:t>
            </a:r>
            <a:r>
              <a:rPr lang="en-US" dirty="0"/>
              <a:t>rather than </a:t>
            </a:r>
            <a:r>
              <a:rPr lang="en-US" dirty="0" smtClean="0"/>
              <a:t>highlight differences between </a:t>
            </a:r>
            <a:r>
              <a:rPr lang="en-US" dirty="0" smtClean="0"/>
              <a:t>languages, regions , </a:t>
            </a:r>
            <a:r>
              <a:rPr lang="en-US" dirty="0"/>
              <a:t>or </a:t>
            </a:r>
            <a:r>
              <a:rPr lang="en-US" dirty="0" smtClean="0"/>
              <a:t>classes, </a:t>
            </a:r>
            <a:r>
              <a:rPr lang="en-US" dirty="0"/>
              <a:t>or even castes, RELIGION becomes </a:t>
            </a:r>
            <a:r>
              <a:rPr lang="en-US" dirty="0" smtClean="0"/>
              <a:t>the significant form of identity for </a:t>
            </a:r>
            <a:r>
              <a:rPr lang="en-US" dirty="0" smtClean="0"/>
              <a:t>British (and later, Indian) </a:t>
            </a:r>
            <a:r>
              <a:rPr lang="en-US" dirty="0" smtClean="0"/>
              <a:t>perceptions of India and the basis of </a:t>
            </a:r>
            <a:r>
              <a:rPr lang="en-US" dirty="0" smtClean="0"/>
              <a:t>governance</a:t>
            </a:r>
            <a:endParaRPr lang="en-US" dirty="0"/>
          </a:p>
        </p:txBody>
      </p:sp>
      <p:pic>
        <p:nvPicPr>
          <p:cNvPr id="7" name="Content Placeholder 6"/>
          <p:cNvPicPr>
            <a:picLocks noGrp="1" noChangeAspect="1"/>
          </p:cNvPicPr>
          <p:nvPr>
            <p:ph sz="half" idx="2"/>
          </p:nvPr>
        </p:nvPicPr>
        <p:blipFill>
          <a:blip r:embed="rId2"/>
          <a:stretch>
            <a:fillRect/>
          </a:stretch>
        </p:blipFill>
        <p:spPr>
          <a:xfrm>
            <a:off x="6876816" y="1436914"/>
            <a:ext cx="4813974" cy="5552809"/>
          </a:xfrm>
          <a:prstGeom prst="rect">
            <a:avLst/>
          </a:prstGeom>
        </p:spPr>
      </p:pic>
    </p:spTree>
    <p:extLst>
      <p:ext uri="{BB962C8B-B14F-4D97-AF65-F5344CB8AC3E}">
        <p14:creationId xmlns:p14="http://schemas.microsoft.com/office/powerpoint/2010/main" val="388914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history of </a:t>
            </a:r>
            <a:r>
              <a:rPr lang="en-US" b="1" i="1" dirty="0" smtClean="0"/>
              <a:t>representations</a:t>
            </a:r>
            <a:r>
              <a:rPr lang="en-US" dirty="0" smtClean="0"/>
              <a:t>: the “Hindu slavery” trope</a:t>
            </a:r>
            <a:endParaRPr lang="en-US" dirty="0"/>
          </a:p>
        </p:txBody>
      </p:sp>
      <p:sp>
        <p:nvSpPr>
          <p:cNvPr id="3" name="Content Placeholder 2"/>
          <p:cNvSpPr>
            <a:spLocks noGrp="1"/>
          </p:cNvSpPr>
          <p:nvPr>
            <p:ph sz="half" idx="1"/>
          </p:nvPr>
        </p:nvSpPr>
        <p:spPr>
          <a:xfrm>
            <a:off x="83127" y="1825624"/>
            <a:ext cx="6891251" cy="5032375"/>
          </a:xfrm>
        </p:spPr>
        <p:txBody>
          <a:bodyPr>
            <a:normAutofit fontScale="85000" lnSpcReduction="20000"/>
          </a:bodyPr>
          <a:lstStyle/>
          <a:p>
            <a:r>
              <a:rPr lang="en-US" dirty="0"/>
              <a:t>THAPAR </a:t>
            </a:r>
            <a:r>
              <a:rPr lang="en-US" dirty="0" smtClean="0"/>
              <a:t>tells us that </a:t>
            </a:r>
            <a:r>
              <a:rPr lang="en-US" b="1" i="1" dirty="0" smtClean="0"/>
              <a:t>the </a:t>
            </a:r>
            <a:r>
              <a:rPr lang="en-US" b="1" i="1" dirty="0"/>
              <a:t>first known instance </a:t>
            </a:r>
            <a:r>
              <a:rPr lang="en-US" dirty="0"/>
              <a:t>we have of Mahmud’s raid being a </a:t>
            </a:r>
            <a:r>
              <a:rPr lang="en-US" dirty="0" smtClean="0"/>
              <a:t>“severe </a:t>
            </a:r>
            <a:r>
              <a:rPr lang="en-US" dirty="0"/>
              <a:t>shock to the psyche of the </a:t>
            </a:r>
            <a:r>
              <a:rPr lang="en-US" dirty="0" smtClean="0"/>
              <a:t>Hindus” </a:t>
            </a:r>
            <a:r>
              <a:rPr lang="en-US" dirty="0" smtClean="0"/>
              <a:t>and a </a:t>
            </a:r>
            <a:r>
              <a:rPr lang="en-US" dirty="0"/>
              <a:t>1000 years of painful feelings “rankling” among Hindus, </a:t>
            </a:r>
            <a:r>
              <a:rPr lang="en-US" b="1" dirty="0"/>
              <a:t>first comes from supporters of Lord Ellenborough </a:t>
            </a:r>
            <a:r>
              <a:rPr lang="en-US" b="1" dirty="0" smtClean="0"/>
              <a:t>(Governor General in India) in a debate in the British House of Commons in 1843</a:t>
            </a:r>
            <a:endParaRPr lang="en-US" b="1" dirty="0"/>
          </a:p>
          <a:p>
            <a:r>
              <a:rPr lang="en-US" dirty="0" smtClean="0"/>
              <a:t>Why </a:t>
            </a:r>
            <a:r>
              <a:rPr lang="en-US" dirty="0"/>
              <a:t>is there THAT perception?</a:t>
            </a:r>
          </a:p>
          <a:p>
            <a:r>
              <a:rPr lang="en-US" dirty="0" smtClean="0"/>
              <a:t> British rule over India (or any other colony) constantly needs JUSTIFICATION.  British </a:t>
            </a:r>
            <a:r>
              <a:rPr lang="en-US" dirty="0"/>
              <a:t>replace the </a:t>
            </a:r>
            <a:r>
              <a:rPr lang="en-US" dirty="0" smtClean="0"/>
              <a:t>MUGHALS as rulers of India, who were Muslims.  Thus the need </a:t>
            </a:r>
            <a:r>
              <a:rPr lang="en-US" dirty="0"/>
              <a:t>to represent </a:t>
            </a:r>
            <a:r>
              <a:rPr lang="en-US" dirty="0" smtClean="0"/>
              <a:t>Muslims as evil</a:t>
            </a:r>
            <a:r>
              <a:rPr lang="en-US" dirty="0"/>
              <a:t>, bad, rapacious, </a:t>
            </a:r>
            <a:r>
              <a:rPr lang="en-US" dirty="0" smtClean="0"/>
              <a:t>etc.</a:t>
            </a:r>
            <a:endParaRPr lang="en-US" dirty="0"/>
          </a:p>
          <a:p>
            <a:r>
              <a:rPr lang="en-US" dirty="0" smtClean="0"/>
              <a:t>This </a:t>
            </a:r>
            <a:r>
              <a:rPr lang="en-US" dirty="0"/>
              <a:t>becomes easier to do because they themselves have an older PERCEPTION of a historical antagonism toward Islam going back to crusades.</a:t>
            </a:r>
          </a:p>
          <a:p>
            <a:endParaRPr lang="en-US" dirty="0"/>
          </a:p>
          <a:p>
            <a:endParaRPr lang="en-US" dirty="0"/>
          </a:p>
        </p:txBody>
      </p:sp>
      <p:pic>
        <p:nvPicPr>
          <p:cNvPr id="5" name="Content Placeholder 4"/>
          <p:cNvPicPr>
            <a:picLocks noGrp="1" noChangeAspect="1"/>
          </p:cNvPicPr>
          <p:nvPr>
            <p:ph sz="half" idx="2"/>
          </p:nvPr>
        </p:nvPicPr>
        <p:blipFill>
          <a:blip r:embed="rId2"/>
          <a:stretch>
            <a:fillRect/>
          </a:stretch>
        </p:blipFill>
        <p:spPr>
          <a:xfrm>
            <a:off x="8096596" y="1825625"/>
            <a:ext cx="3034146" cy="3873379"/>
          </a:xfrm>
          <a:prstGeom prst="rect">
            <a:avLst/>
          </a:prstGeom>
        </p:spPr>
      </p:pic>
    </p:spTree>
    <p:extLst>
      <p:ext uri="{BB962C8B-B14F-4D97-AF65-F5344CB8AC3E}">
        <p14:creationId xmlns:p14="http://schemas.microsoft.com/office/powerpoint/2010/main" val="402825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Hindu Nationalism: A Derivation</a:t>
            </a:r>
            <a:endParaRPr lang="en-US" dirty="0"/>
          </a:p>
        </p:txBody>
      </p:sp>
      <p:sp>
        <p:nvSpPr>
          <p:cNvPr id="3" name="Content Placeholder 2"/>
          <p:cNvSpPr>
            <a:spLocks noGrp="1"/>
          </p:cNvSpPr>
          <p:nvPr>
            <p:ph sz="half" idx="1"/>
          </p:nvPr>
        </p:nvSpPr>
        <p:spPr>
          <a:xfrm>
            <a:off x="-73891" y="1459346"/>
            <a:ext cx="7981274" cy="5320146"/>
          </a:xfrm>
        </p:spPr>
        <p:txBody>
          <a:bodyPr>
            <a:normAutofit fontScale="77500" lnSpcReduction="20000"/>
          </a:bodyPr>
          <a:lstStyle/>
          <a:p>
            <a:r>
              <a:rPr lang="en-US" dirty="0"/>
              <a:t>HINDU nationalists, </a:t>
            </a:r>
            <a:r>
              <a:rPr lang="en-US" dirty="0" smtClean="0"/>
              <a:t>such as K. M. MUNSHI build on colonial constructs and authored a very popular anti-Islamic fictional account of the temple, called </a:t>
            </a:r>
            <a:r>
              <a:rPr lang="en-US" i="1" dirty="0" smtClean="0"/>
              <a:t>Jai </a:t>
            </a:r>
            <a:r>
              <a:rPr lang="en-US" i="1" dirty="0" err="1" smtClean="0"/>
              <a:t>Somnath</a:t>
            </a:r>
            <a:endParaRPr lang="en-US" dirty="0" smtClean="0"/>
          </a:p>
          <a:p>
            <a:r>
              <a:rPr lang="en-US" dirty="0" smtClean="0"/>
              <a:t>Hindu nationalists argued that Hindu first enslaved by Muslims </a:t>
            </a:r>
            <a:r>
              <a:rPr lang="en-US" dirty="0"/>
              <a:t>and then by </a:t>
            </a:r>
            <a:r>
              <a:rPr lang="en-US" dirty="0" smtClean="0"/>
              <a:t>British. For freedom, </a:t>
            </a:r>
            <a:r>
              <a:rPr lang="en-US" dirty="0"/>
              <a:t>must assert HINDU </a:t>
            </a:r>
            <a:r>
              <a:rPr lang="en-US" dirty="0" smtClean="0"/>
              <a:t>PRIDE</a:t>
            </a:r>
          </a:p>
          <a:p>
            <a:r>
              <a:rPr lang="en-US" dirty="0" smtClean="0"/>
              <a:t>Hindu nationalist antagonism actually </a:t>
            </a:r>
            <a:r>
              <a:rPr lang="en-US" dirty="0"/>
              <a:t>creates </a:t>
            </a:r>
            <a:r>
              <a:rPr lang="en-US" dirty="0" smtClean="0"/>
              <a:t>support among </a:t>
            </a:r>
            <a:r>
              <a:rPr lang="en-US" dirty="0"/>
              <a:t>Muslims for separate </a:t>
            </a:r>
            <a:r>
              <a:rPr lang="en-US" dirty="0" smtClean="0"/>
              <a:t>homeland</a:t>
            </a:r>
          </a:p>
          <a:p>
            <a:r>
              <a:rPr lang="en-US" dirty="0" smtClean="0"/>
              <a:t>The creation of Pakistan as a Muslim state though, </a:t>
            </a:r>
            <a:r>
              <a:rPr lang="en-US" dirty="0"/>
              <a:t>reinforces </a:t>
            </a:r>
            <a:r>
              <a:rPr lang="en-US" dirty="0" smtClean="0"/>
              <a:t>perception </a:t>
            </a:r>
            <a:r>
              <a:rPr lang="en-US" dirty="0"/>
              <a:t>of India as </a:t>
            </a:r>
            <a:r>
              <a:rPr lang="en-US" dirty="0" smtClean="0"/>
              <a:t>HINDU</a:t>
            </a:r>
          </a:p>
          <a:p>
            <a:r>
              <a:rPr lang="en-US" dirty="0" smtClean="0"/>
              <a:t>Although Jawaharlal Nehru, India’s first Prime Minister, was staunchly secular, he had people like </a:t>
            </a:r>
            <a:r>
              <a:rPr lang="en-US" dirty="0" err="1" smtClean="0"/>
              <a:t>Munshi</a:t>
            </a:r>
            <a:r>
              <a:rPr lang="en-US" dirty="0" smtClean="0"/>
              <a:t> in his cabinet</a:t>
            </a:r>
          </a:p>
          <a:p>
            <a:r>
              <a:rPr lang="en-US" dirty="0" err="1" smtClean="0"/>
              <a:t>Munshi</a:t>
            </a:r>
            <a:r>
              <a:rPr lang="en-US" dirty="0" smtClean="0"/>
              <a:t> pressed for restoration of the </a:t>
            </a:r>
            <a:r>
              <a:rPr lang="en-US" dirty="0" err="1" smtClean="0"/>
              <a:t>Somnath</a:t>
            </a:r>
            <a:r>
              <a:rPr lang="en-US" dirty="0" smtClean="0"/>
              <a:t> temple, supposedly desecrated by Mahmud to revive “Hindu pride”</a:t>
            </a:r>
          </a:p>
          <a:p>
            <a:r>
              <a:rPr lang="en-US" dirty="0" smtClean="0"/>
              <a:t>Archeological excavations done at his insistence in 1950, contradict his assertions</a:t>
            </a:r>
            <a:endParaRPr lang="en-US" dirty="0"/>
          </a:p>
          <a:p>
            <a:r>
              <a:rPr lang="en-US" dirty="0" smtClean="0"/>
              <a:t>Center </a:t>
            </a:r>
            <a:r>
              <a:rPr lang="en-US" dirty="0"/>
              <a:t>of this </a:t>
            </a:r>
            <a:r>
              <a:rPr lang="en-US" dirty="0" smtClean="0"/>
              <a:t>narrative, as with British, is that MUSLIM </a:t>
            </a:r>
            <a:r>
              <a:rPr lang="en-US" dirty="0"/>
              <a:t>rulers enslave HINDUS</a:t>
            </a:r>
          </a:p>
        </p:txBody>
      </p:sp>
      <p:pic>
        <p:nvPicPr>
          <p:cNvPr id="5" name="Content Placeholder 4"/>
          <p:cNvPicPr>
            <a:picLocks noGrp="1" noChangeAspect="1"/>
          </p:cNvPicPr>
          <p:nvPr>
            <p:ph sz="half" idx="2"/>
          </p:nvPr>
        </p:nvPicPr>
        <p:blipFill>
          <a:blip r:embed="rId2"/>
          <a:stretch>
            <a:fillRect/>
          </a:stretch>
        </p:blipFill>
        <p:spPr>
          <a:xfrm>
            <a:off x="8115554" y="1278888"/>
            <a:ext cx="2798307" cy="1871634"/>
          </a:xfrm>
          <a:prstGeom prst="rect">
            <a:avLst/>
          </a:prstGeom>
        </p:spPr>
      </p:pic>
      <p:pic>
        <p:nvPicPr>
          <p:cNvPr id="6" name="Picture 5"/>
          <p:cNvPicPr>
            <a:picLocks noChangeAspect="1"/>
          </p:cNvPicPr>
          <p:nvPr/>
        </p:nvPicPr>
        <p:blipFill>
          <a:blip r:embed="rId3"/>
          <a:stretch>
            <a:fillRect/>
          </a:stretch>
        </p:blipFill>
        <p:spPr>
          <a:xfrm>
            <a:off x="9260378" y="3150522"/>
            <a:ext cx="1927253" cy="2886543"/>
          </a:xfrm>
          <a:prstGeom prst="rect">
            <a:avLst/>
          </a:prstGeom>
        </p:spPr>
      </p:pic>
    </p:spTree>
    <p:extLst>
      <p:ext uri="{BB962C8B-B14F-4D97-AF65-F5344CB8AC3E}">
        <p14:creationId xmlns:p14="http://schemas.microsoft.com/office/powerpoint/2010/main" val="250453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Muslim </a:t>
            </a:r>
            <a:r>
              <a:rPr lang="en-US" b="1" dirty="0" smtClean="0"/>
              <a:t>Rulers</a:t>
            </a:r>
            <a:r>
              <a:rPr lang="en-US" dirty="0" smtClean="0"/>
              <a:t> in India:  Mahmud’s raid</a:t>
            </a:r>
            <a:endParaRPr lang="en-US" dirty="0"/>
          </a:p>
        </p:txBody>
      </p:sp>
      <p:sp>
        <p:nvSpPr>
          <p:cNvPr id="5" name="Content Placeholder 4"/>
          <p:cNvSpPr>
            <a:spLocks noGrp="1"/>
          </p:cNvSpPr>
          <p:nvPr>
            <p:ph idx="1"/>
          </p:nvPr>
        </p:nvSpPr>
        <p:spPr>
          <a:xfrm>
            <a:off x="0" y="1339274"/>
            <a:ext cx="11841018" cy="5518726"/>
          </a:xfrm>
        </p:spPr>
        <p:txBody>
          <a:bodyPr>
            <a:normAutofit/>
          </a:bodyPr>
          <a:lstStyle/>
          <a:p>
            <a:r>
              <a:rPr lang="en-US" dirty="0"/>
              <a:t>Does the case of </a:t>
            </a:r>
            <a:r>
              <a:rPr lang="en-US" dirty="0" err="1"/>
              <a:t>Somnath</a:t>
            </a:r>
            <a:r>
              <a:rPr lang="en-US" dirty="0"/>
              <a:t>, for one, prove that a Muslim ruler, Mahmud of </a:t>
            </a:r>
            <a:r>
              <a:rPr lang="en-US" dirty="0" err="1"/>
              <a:t>Ghazni</a:t>
            </a:r>
            <a:r>
              <a:rPr lang="en-US" dirty="0"/>
              <a:t>, actually set out to “enslave” Hindus?</a:t>
            </a:r>
          </a:p>
          <a:p>
            <a:r>
              <a:rPr lang="en-US" dirty="0" smtClean="0"/>
              <a:t>Let’s </a:t>
            </a:r>
            <a:r>
              <a:rPr lang="en-US" dirty="0"/>
              <a:t>put some things in </a:t>
            </a:r>
            <a:r>
              <a:rPr lang="en-US" dirty="0" smtClean="0"/>
              <a:t>perspective.  </a:t>
            </a:r>
            <a:r>
              <a:rPr lang="en-US" dirty="0"/>
              <a:t>To deny the above is not to say that he was a great </a:t>
            </a:r>
            <a:r>
              <a:rPr lang="en-US" dirty="0" smtClean="0"/>
              <a:t>guy! As </a:t>
            </a:r>
            <a:r>
              <a:rPr lang="en-US" dirty="0"/>
              <a:t>rapacious as any one else at that </a:t>
            </a:r>
            <a:r>
              <a:rPr lang="en-US" dirty="0" smtClean="0"/>
              <a:t>time</a:t>
            </a:r>
            <a:endParaRPr lang="en-US" dirty="0"/>
          </a:p>
          <a:p>
            <a:r>
              <a:rPr lang="en-US" dirty="0" smtClean="0"/>
              <a:t>Did rulers of the time destroy </a:t>
            </a:r>
            <a:r>
              <a:rPr lang="en-US" dirty="0"/>
              <a:t>temples, YES, of course they did.  Did they do so out of religious </a:t>
            </a:r>
            <a:r>
              <a:rPr lang="en-US" dirty="0" smtClean="0"/>
              <a:t>fervor</a:t>
            </a:r>
            <a:r>
              <a:rPr lang="en-US" dirty="0"/>
              <a:t>.  In </a:t>
            </a:r>
            <a:r>
              <a:rPr lang="en-US" dirty="0" smtClean="0"/>
              <a:t>part</a:t>
            </a:r>
          </a:p>
          <a:p>
            <a:r>
              <a:rPr lang="en-US" dirty="0" smtClean="0"/>
              <a:t>Here </a:t>
            </a:r>
            <a:r>
              <a:rPr lang="en-US" dirty="0"/>
              <a:t>is where </a:t>
            </a:r>
            <a:r>
              <a:rPr lang="en-US" dirty="0" err="1"/>
              <a:t>Thapar</a:t>
            </a:r>
            <a:r>
              <a:rPr lang="en-US" dirty="0"/>
              <a:t> says </a:t>
            </a:r>
            <a:r>
              <a:rPr lang="en-US" b="1" i="1" dirty="0" smtClean="0"/>
              <a:t>historians</a:t>
            </a:r>
            <a:r>
              <a:rPr lang="en-US" dirty="0" smtClean="0"/>
              <a:t>, unlike political ideologues, need </a:t>
            </a:r>
            <a:r>
              <a:rPr lang="en-US" dirty="0"/>
              <a:t>to rely on more than one </a:t>
            </a:r>
            <a:r>
              <a:rPr lang="en-US" dirty="0" smtClean="0"/>
              <a:t>source</a:t>
            </a:r>
            <a:r>
              <a:rPr lang="en-US" dirty="0"/>
              <a:t> </a:t>
            </a:r>
            <a:r>
              <a:rPr lang="en-US" dirty="0" smtClean="0"/>
              <a:t>and undertakes an exploration of multiple sources; contemporary and later accounts</a:t>
            </a:r>
            <a:endParaRPr lang="en-US" dirty="0"/>
          </a:p>
          <a:p>
            <a:endParaRPr lang="en-US" dirty="0"/>
          </a:p>
        </p:txBody>
      </p:sp>
    </p:spTree>
    <p:extLst>
      <p:ext uri="{BB962C8B-B14F-4D97-AF65-F5344CB8AC3E}">
        <p14:creationId xmlns:p14="http://schemas.microsoft.com/office/powerpoint/2010/main" val="190235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Turko</a:t>
            </a:r>
            <a:r>
              <a:rPr lang="en-US" dirty="0" smtClean="0"/>
              <a:t>-Persian Sources (p. 28-33)</a:t>
            </a:r>
            <a:endParaRPr lang="en-US" dirty="0"/>
          </a:p>
        </p:txBody>
      </p:sp>
      <p:sp>
        <p:nvSpPr>
          <p:cNvPr id="3" name="Content Placeholder 2"/>
          <p:cNvSpPr>
            <a:spLocks noGrp="1"/>
          </p:cNvSpPr>
          <p:nvPr>
            <p:ph idx="1"/>
          </p:nvPr>
        </p:nvSpPr>
        <p:spPr>
          <a:xfrm>
            <a:off x="773085" y="1421476"/>
            <a:ext cx="10947860" cy="5353397"/>
          </a:xfrm>
        </p:spPr>
        <p:txBody>
          <a:bodyPr>
            <a:normAutofit fontScale="92500" lnSpcReduction="20000"/>
          </a:bodyPr>
          <a:lstStyle/>
          <a:p>
            <a:r>
              <a:rPr lang="en-US" dirty="0"/>
              <a:t>There appear to be LOTS of </a:t>
            </a:r>
            <a:r>
              <a:rPr lang="en-US" dirty="0" smtClean="0"/>
              <a:t>different </a:t>
            </a:r>
            <a:r>
              <a:rPr lang="en-US" dirty="0"/>
              <a:t>reasons </a:t>
            </a:r>
            <a:r>
              <a:rPr lang="en-US" dirty="0" smtClean="0"/>
              <a:t>these sources attribute to Mahmud’s raid</a:t>
            </a:r>
            <a:endParaRPr lang="en-US" dirty="0"/>
          </a:p>
          <a:p>
            <a:r>
              <a:rPr lang="en-US" dirty="0" smtClean="0"/>
              <a:t>Some confusion </a:t>
            </a:r>
            <a:r>
              <a:rPr lang="en-US" dirty="0"/>
              <a:t>whether </a:t>
            </a:r>
            <a:r>
              <a:rPr lang="en-US" dirty="0" smtClean="0"/>
              <a:t>the temple destroyed was </a:t>
            </a:r>
            <a:r>
              <a:rPr lang="en-US" dirty="0"/>
              <a:t>a Shiva temple or one dedicated to </a:t>
            </a:r>
            <a:r>
              <a:rPr lang="en-US" dirty="0" smtClean="0"/>
              <a:t>pre-Islamic </a:t>
            </a:r>
            <a:r>
              <a:rPr lang="en-US" dirty="0"/>
              <a:t>goddess </a:t>
            </a:r>
            <a:r>
              <a:rPr lang="en-US" dirty="0" err="1"/>
              <a:t>Manat</a:t>
            </a:r>
            <a:r>
              <a:rPr lang="en-US" dirty="0"/>
              <a:t>, place of </a:t>
            </a:r>
            <a:r>
              <a:rPr lang="en-US" dirty="0" err="1"/>
              <a:t>Manat</a:t>
            </a:r>
            <a:r>
              <a:rPr lang="en-US" dirty="0"/>
              <a:t> = Su-</a:t>
            </a:r>
            <a:r>
              <a:rPr lang="en-US" dirty="0" err="1"/>
              <a:t>Manat</a:t>
            </a:r>
            <a:r>
              <a:rPr lang="en-US" dirty="0"/>
              <a:t>= </a:t>
            </a:r>
            <a:r>
              <a:rPr lang="en-US" dirty="0" err="1" smtClean="0"/>
              <a:t>Somnath</a:t>
            </a:r>
            <a:endParaRPr lang="en-US" dirty="0"/>
          </a:p>
          <a:p>
            <a:r>
              <a:rPr lang="en-US" dirty="0" err="1" smtClean="0"/>
              <a:t>Thapar</a:t>
            </a:r>
            <a:r>
              <a:rPr lang="en-US" dirty="0" smtClean="0"/>
              <a:t> </a:t>
            </a:r>
            <a:r>
              <a:rPr lang="en-US" dirty="0"/>
              <a:t>also points to various contradictions of the descriptions of the Idol and the raid </a:t>
            </a:r>
            <a:r>
              <a:rPr lang="en-US" dirty="0" smtClean="0"/>
              <a:t>between chronicles</a:t>
            </a:r>
            <a:r>
              <a:rPr lang="en-US" dirty="0"/>
              <a:t>, including </a:t>
            </a:r>
            <a:r>
              <a:rPr lang="en-US" dirty="0" smtClean="0"/>
              <a:t>those claiming to </a:t>
            </a:r>
            <a:r>
              <a:rPr lang="en-US" dirty="0"/>
              <a:t>be </a:t>
            </a:r>
            <a:r>
              <a:rPr lang="en-US" dirty="0" smtClean="0"/>
              <a:t>eyewitness</a:t>
            </a:r>
            <a:r>
              <a:rPr lang="en-US" dirty="0"/>
              <a:t> </a:t>
            </a:r>
            <a:r>
              <a:rPr lang="en-US" dirty="0" smtClean="0"/>
              <a:t>accounts</a:t>
            </a:r>
            <a:endParaRPr lang="en-US" dirty="0"/>
          </a:p>
          <a:p>
            <a:r>
              <a:rPr lang="en-US" dirty="0" smtClean="0"/>
              <a:t>Finally</a:t>
            </a:r>
            <a:r>
              <a:rPr lang="en-US" dirty="0"/>
              <a:t>, </a:t>
            </a:r>
            <a:r>
              <a:rPr lang="en-US" dirty="0" err="1"/>
              <a:t>Thapar</a:t>
            </a:r>
            <a:r>
              <a:rPr lang="en-US" dirty="0"/>
              <a:t> </a:t>
            </a:r>
            <a:r>
              <a:rPr lang="en-US" dirty="0" smtClean="0"/>
              <a:t>notes, </a:t>
            </a:r>
            <a:r>
              <a:rPr lang="en-US" dirty="0"/>
              <a:t>that </a:t>
            </a:r>
            <a:r>
              <a:rPr lang="en-US" b="1" dirty="0"/>
              <a:t>the nature of the </a:t>
            </a:r>
            <a:r>
              <a:rPr lang="en-US" b="1" dirty="0" err="1"/>
              <a:t>Turko</a:t>
            </a:r>
            <a:r>
              <a:rPr lang="en-US" b="1" dirty="0"/>
              <a:t> Persian narratives CHANGE over time </a:t>
            </a:r>
            <a:endParaRPr lang="en-US" dirty="0"/>
          </a:p>
          <a:p>
            <a:r>
              <a:rPr lang="en-US" dirty="0" smtClean="0"/>
              <a:t>14</a:t>
            </a:r>
            <a:r>
              <a:rPr lang="en-US" baseline="30000" dirty="0" smtClean="0"/>
              <a:t>th</a:t>
            </a:r>
            <a:r>
              <a:rPr lang="en-US" dirty="0"/>
              <a:t> </a:t>
            </a:r>
            <a:r>
              <a:rPr lang="en-US" dirty="0" smtClean="0"/>
              <a:t>C </a:t>
            </a:r>
            <a:r>
              <a:rPr lang="en-US" dirty="0"/>
              <a:t>narratives of </a:t>
            </a:r>
            <a:r>
              <a:rPr lang="en-US" dirty="0" err="1"/>
              <a:t>Barani</a:t>
            </a:r>
            <a:r>
              <a:rPr lang="en-US" dirty="0"/>
              <a:t> or </a:t>
            </a:r>
            <a:r>
              <a:rPr lang="en-US" dirty="0" err="1"/>
              <a:t>Isami</a:t>
            </a:r>
            <a:r>
              <a:rPr lang="en-US" dirty="0"/>
              <a:t> now represent Mahmud as FOUNDER of Islamic rule in India.  This ignores </a:t>
            </a:r>
            <a:r>
              <a:rPr lang="en-US" dirty="0" smtClean="0"/>
              <a:t>the </a:t>
            </a:r>
            <a:r>
              <a:rPr lang="en-US" dirty="0"/>
              <a:t>ARAB rulers of Sind who predated </a:t>
            </a:r>
            <a:r>
              <a:rPr lang="en-US" dirty="0" smtClean="0"/>
              <a:t>Mahmud of </a:t>
            </a:r>
            <a:r>
              <a:rPr lang="en-US" dirty="0" err="1" smtClean="0"/>
              <a:t>Ghazni</a:t>
            </a:r>
            <a:r>
              <a:rPr lang="en-US" dirty="0" smtClean="0"/>
              <a:t> by </a:t>
            </a:r>
            <a:r>
              <a:rPr lang="en-US" dirty="0"/>
              <a:t>3 centuries </a:t>
            </a:r>
            <a:endParaRPr lang="en-US" dirty="0" smtClean="0"/>
          </a:p>
          <a:p>
            <a:r>
              <a:rPr lang="en-US" dirty="0" smtClean="0"/>
              <a:t>Although all Muslims, </a:t>
            </a:r>
            <a:r>
              <a:rPr lang="en-US" b="1" dirty="0" smtClean="0"/>
              <a:t>there were ethnic and political differences </a:t>
            </a:r>
            <a:r>
              <a:rPr lang="en-US" dirty="0"/>
              <a:t>between C. Asian </a:t>
            </a:r>
            <a:r>
              <a:rPr lang="en-US" b="1" dirty="0"/>
              <a:t>Turks. Afghans, </a:t>
            </a:r>
            <a:r>
              <a:rPr lang="en-US" b="1" dirty="0" smtClean="0"/>
              <a:t>Persians, Arabs </a:t>
            </a:r>
            <a:r>
              <a:rPr lang="en-US" dirty="0" smtClean="0"/>
              <a:t>over this time. </a:t>
            </a:r>
            <a:r>
              <a:rPr lang="en-US" b="1" dirty="0" smtClean="0"/>
              <a:t>Persian</a:t>
            </a:r>
            <a:r>
              <a:rPr lang="en-US" dirty="0" smtClean="0"/>
              <a:t> sources </a:t>
            </a:r>
            <a:r>
              <a:rPr lang="en-US" b="1" i="1" dirty="0" smtClean="0"/>
              <a:t>downplay</a:t>
            </a:r>
            <a:r>
              <a:rPr lang="en-US" dirty="0" smtClean="0"/>
              <a:t> significance of </a:t>
            </a:r>
            <a:r>
              <a:rPr lang="en-US" b="1" i="1" dirty="0" smtClean="0"/>
              <a:t>Arabs</a:t>
            </a:r>
            <a:r>
              <a:rPr lang="en-US" dirty="0" smtClean="0"/>
              <a:t> in establishing Muslim rule over India</a:t>
            </a:r>
            <a:endParaRPr lang="en-US" dirty="0"/>
          </a:p>
          <a:p>
            <a:endParaRPr lang="en-US" dirty="0"/>
          </a:p>
        </p:txBody>
      </p:sp>
    </p:spTree>
    <p:extLst>
      <p:ext uri="{BB962C8B-B14F-4D97-AF65-F5344CB8AC3E}">
        <p14:creationId xmlns:p14="http://schemas.microsoft.com/office/powerpoint/2010/main" val="248204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Jaina</a:t>
            </a:r>
            <a:r>
              <a:rPr lang="en-US" dirty="0" smtClean="0"/>
              <a:t> Sources (p. 33-37)</a:t>
            </a:r>
            <a:endParaRPr lang="en-US" dirty="0"/>
          </a:p>
        </p:txBody>
      </p:sp>
      <p:sp>
        <p:nvSpPr>
          <p:cNvPr id="3" name="Content Placeholder 2"/>
          <p:cNvSpPr>
            <a:spLocks noGrp="1"/>
          </p:cNvSpPr>
          <p:nvPr>
            <p:ph idx="1"/>
          </p:nvPr>
        </p:nvSpPr>
        <p:spPr>
          <a:xfrm>
            <a:off x="838199" y="1825624"/>
            <a:ext cx="10882745" cy="5032375"/>
          </a:xfrm>
        </p:spPr>
        <p:txBody>
          <a:bodyPr>
            <a:normAutofit lnSpcReduction="10000"/>
          </a:bodyPr>
          <a:lstStyle/>
          <a:p>
            <a:r>
              <a:rPr lang="en-US" dirty="0" smtClean="0"/>
              <a:t>Interestingly enough, JAINA sources </a:t>
            </a:r>
            <a:r>
              <a:rPr lang="en-US" b="1" i="1" dirty="0" smtClean="0"/>
              <a:t>of the time </a:t>
            </a:r>
            <a:r>
              <a:rPr lang="en-US" dirty="0" smtClean="0"/>
              <a:t>don’t have much to say about the raid</a:t>
            </a:r>
          </a:p>
          <a:p>
            <a:r>
              <a:rPr lang="en-US" dirty="0" smtClean="0"/>
              <a:t>They do mention the raid, but have more about how THEIR temples remained safe, proving the superiority of their faith over that of the Shiva worshippers, the </a:t>
            </a:r>
            <a:r>
              <a:rPr lang="en-US" dirty="0" err="1" smtClean="0"/>
              <a:t>Shaivites</a:t>
            </a:r>
            <a:r>
              <a:rPr lang="en-US" dirty="0" smtClean="0"/>
              <a:t>! </a:t>
            </a:r>
          </a:p>
          <a:p>
            <a:r>
              <a:rPr lang="en-US" dirty="0" smtClean="0"/>
              <a:t>When they mention a local ruler’s anger at destruction of temples, the anger is directed at </a:t>
            </a:r>
            <a:r>
              <a:rPr lang="en-US" dirty="0" smtClean="0"/>
              <a:t>other local </a:t>
            </a:r>
            <a:r>
              <a:rPr lang="en-US" dirty="0" smtClean="0"/>
              <a:t>rulers who plunder pilgrims but don’t maintain the temple</a:t>
            </a:r>
          </a:p>
          <a:p>
            <a:r>
              <a:rPr lang="en-US" dirty="0" smtClean="0"/>
              <a:t>We also have evidence of temples being destroyed by other Hindu kings</a:t>
            </a:r>
          </a:p>
          <a:p>
            <a:r>
              <a:rPr lang="en-US" dirty="0" smtClean="0"/>
              <a:t>And, the  replacing of a dilapidated (</a:t>
            </a:r>
            <a:r>
              <a:rPr lang="en-US" b="1" i="1" dirty="0" smtClean="0"/>
              <a:t>note</a:t>
            </a:r>
            <a:r>
              <a:rPr lang="en-US" dirty="0" smtClean="0"/>
              <a:t>: not destroyed) wooden </a:t>
            </a:r>
            <a:r>
              <a:rPr lang="en-US" dirty="0" err="1" smtClean="0"/>
              <a:t>Somnath</a:t>
            </a:r>
            <a:r>
              <a:rPr lang="en-US" dirty="0" smtClean="0"/>
              <a:t> temple with a stone building in the late 12</a:t>
            </a:r>
            <a:r>
              <a:rPr lang="en-US" baseline="30000" dirty="0" smtClean="0"/>
              <a:t>th</a:t>
            </a:r>
            <a:r>
              <a:rPr lang="en-US" dirty="0" smtClean="0"/>
              <a:t> C (Mahmud’s raid early 11</a:t>
            </a:r>
            <a:r>
              <a:rPr lang="en-US" baseline="30000" dirty="0" smtClean="0"/>
              <a:t>th</a:t>
            </a:r>
            <a:r>
              <a:rPr lang="en-US" dirty="0" smtClean="0"/>
              <a:t> C)</a:t>
            </a:r>
            <a:endParaRPr lang="en-US" dirty="0"/>
          </a:p>
        </p:txBody>
      </p:sp>
    </p:spTree>
    <p:extLst>
      <p:ext uri="{BB962C8B-B14F-4D97-AF65-F5344CB8AC3E}">
        <p14:creationId xmlns:p14="http://schemas.microsoft.com/office/powerpoint/2010/main" val="4168388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Sanskrit Sources from </a:t>
            </a:r>
            <a:r>
              <a:rPr lang="en-US" dirty="0" err="1" smtClean="0"/>
              <a:t>Somnath</a:t>
            </a:r>
            <a:r>
              <a:rPr lang="en-US" dirty="0" smtClean="0"/>
              <a:t> (p. 37-41)</a:t>
            </a:r>
            <a:endParaRPr lang="en-US" dirty="0"/>
          </a:p>
        </p:txBody>
      </p:sp>
      <p:sp>
        <p:nvSpPr>
          <p:cNvPr id="3" name="Content Placeholder 2"/>
          <p:cNvSpPr>
            <a:spLocks noGrp="1"/>
          </p:cNvSpPr>
          <p:nvPr>
            <p:ph idx="1"/>
          </p:nvPr>
        </p:nvSpPr>
        <p:spPr/>
        <p:txBody>
          <a:bodyPr/>
          <a:lstStyle/>
          <a:p>
            <a:r>
              <a:rPr lang="en-US" dirty="0" smtClean="0"/>
              <a:t>12</a:t>
            </a:r>
            <a:r>
              <a:rPr lang="en-US" baseline="30000" dirty="0" smtClean="0"/>
              <a:t>th</a:t>
            </a:r>
            <a:r>
              <a:rPr lang="en-US" dirty="0" smtClean="0"/>
              <a:t> and 13</a:t>
            </a:r>
            <a:r>
              <a:rPr lang="en-US" baseline="30000" dirty="0" smtClean="0"/>
              <a:t>th</a:t>
            </a:r>
            <a:r>
              <a:rPr lang="en-US" dirty="0" smtClean="0"/>
              <a:t> century inscriptions show efforts of </a:t>
            </a:r>
            <a:r>
              <a:rPr lang="en-US" dirty="0" err="1" smtClean="0"/>
              <a:t>Chalukya</a:t>
            </a:r>
            <a:r>
              <a:rPr lang="en-US" dirty="0" smtClean="0"/>
              <a:t> rulers to protect temple… </a:t>
            </a:r>
            <a:r>
              <a:rPr lang="en-US" dirty="0" smtClean="0"/>
              <a:t>not from Muslims, but </a:t>
            </a:r>
            <a:r>
              <a:rPr lang="en-US" dirty="0" smtClean="0"/>
              <a:t>from local Hindu </a:t>
            </a:r>
            <a:r>
              <a:rPr lang="en-US" i="1" dirty="0" smtClean="0"/>
              <a:t>raja</a:t>
            </a:r>
            <a:r>
              <a:rPr lang="en-US" dirty="0" smtClean="0"/>
              <a:t>s (rulers) and other Hindu kings</a:t>
            </a:r>
          </a:p>
          <a:p>
            <a:r>
              <a:rPr lang="en-US" dirty="0" smtClean="0"/>
              <a:t>Little mention of Mahmud’s raid, perhaps because raids on a temple or worshippers were a common fact of the time</a:t>
            </a:r>
          </a:p>
          <a:p>
            <a:r>
              <a:rPr lang="en-US" dirty="0"/>
              <a:t>W</a:t>
            </a:r>
            <a:r>
              <a:rPr lang="en-US" dirty="0" smtClean="0"/>
              <a:t>e will return to </a:t>
            </a:r>
            <a:r>
              <a:rPr lang="en-US" dirty="0" err="1" smtClean="0"/>
              <a:t>Thapar’s</a:t>
            </a:r>
            <a:r>
              <a:rPr lang="en-US" dirty="0" smtClean="0"/>
              <a:t> detailed discussion of the 1264 CE document (p. 38-41) later!</a:t>
            </a:r>
            <a:endParaRPr lang="en-US" dirty="0"/>
          </a:p>
        </p:txBody>
      </p:sp>
    </p:spTree>
    <p:extLst>
      <p:ext uri="{BB962C8B-B14F-4D97-AF65-F5344CB8AC3E}">
        <p14:creationId xmlns:p14="http://schemas.microsoft.com/office/powerpoint/2010/main" val="3955560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2807</TotalTime>
  <Words>1798</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Islam in India: Romila Thapar on Mahmud of Ghazni’s raids on Somnath </vt:lpstr>
      <vt:lpstr>What do we mean by “Islam in India”?</vt:lpstr>
      <vt:lpstr>Partition: A longer history of colonially created difference</vt:lpstr>
      <vt:lpstr>A history of representations: the “Hindu slavery” trope</vt:lpstr>
      <vt:lpstr>Hindu Nationalism: A Derivation</vt:lpstr>
      <vt:lpstr>Muslim Rulers in India:  Mahmud’s raid</vt:lpstr>
      <vt:lpstr>Turko-Persian Sources (p. 28-33)</vt:lpstr>
      <vt:lpstr>Jaina Sources (p. 33-37)</vt:lpstr>
      <vt:lpstr>Sanskrit Sources from Somnath (p. 37-41)</vt:lpstr>
      <vt:lpstr>Mahmud’s motivations</vt:lpstr>
      <vt:lpstr>Muslims in Indian Society: The Somnath Case</vt:lpstr>
      <vt:lpstr>Temples, Turks &amp; Arabs</vt:lpstr>
      <vt:lpstr>Return to representation, politics and history</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in India</dc:title>
  <dc:creator>Sanjay Joshi</dc:creator>
  <cp:lastModifiedBy>Sanjay Joshi</cp:lastModifiedBy>
  <cp:revision>32</cp:revision>
  <dcterms:created xsi:type="dcterms:W3CDTF">2018-11-11T05:58:21Z</dcterms:created>
  <dcterms:modified xsi:type="dcterms:W3CDTF">2022-12-01T16:21:22Z</dcterms:modified>
</cp:coreProperties>
</file>