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7" r:id="rId3"/>
    <p:sldId id="278" r:id="rId4"/>
    <p:sldId id="257" r:id="rId5"/>
    <p:sldId id="258" r:id="rId6"/>
    <p:sldId id="259" r:id="rId7"/>
    <p:sldId id="279" r:id="rId8"/>
    <p:sldId id="281" r:id="rId9"/>
    <p:sldId id="280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6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2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9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EEFF-58B3-40E1-8D70-0F7AFB6A457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A3CB-C6CC-4E66-934B-096E7792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Janata Party and Aftermath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/>
              <a:t>In March 1977 the Janata Party defeated the Indian National Congress in elections to the </a:t>
            </a:r>
            <a:r>
              <a:rPr lang="en-US" dirty="0" err="1"/>
              <a:t>Lok</a:t>
            </a:r>
            <a:r>
              <a:rPr lang="en-US" dirty="0"/>
              <a:t> Sabha</a:t>
            </a:r>
          </a:p>
          <a:p>
            <a:r>
              <a:rPr lang="en-US" dirty="0"/>
              <a:t>The Janata alliance won 345 of 545 seats in the </a:t>
            </a:r>
            <a:r>
              <a:rPr lang="en-US" dirty="0" err="1"/>
              <a:t>Lok</a:t>
            </a:r>
            <a:r>
              <a:rPr lang="en-US" dirty="0"/>
              <a:t> Sabha</a:t>
            </a:r>
          </a:p>
          <a:p>
            <a:r>
              <a:rPr lang="en-US" dirty="0"/>
              <a:t>The INC only won 154 seats</a:t>
            </a:r>
          </a:p>
          <a:p>
            <a:r>
              <a:rPr lang="en-US" dirty="0"/>
              <a:t>This was the first time in the history of independent India that the INC had NOT formed a government at the Federal level</a:t>
            </a:r>
          </a:p>
        </p:txBody>
      </p:sp>
    </p:spTree>
    <p:extLst>
      <p:ext uri="{BB962C8B-B14F-4D97-AF65-F5344CB8AC3E}">
        <p14:creationId xmlns:p14="http://schemas.microsoft.com/office/powerpoint/2010/main" val="353398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Long Term Impacts of Janata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/>
          <a:lstStyle/>
          <a:p>
            <a:r>
              <a:rPr lang="en-US" dirty="0"/>
              <a:t>DECENTRALIZATION of Indian politics</a:t>
            </a:r>
          </a:p>
          <a:p>
            <a:r>
              <a:rPr lang="en-US" dirty="0"/>
              <a:t>Greater autonomy of States (especially as compared to Indira Gandhi’s era)</a:t>
            </a:r>
          </a:p>
          <a:p>
            <a:r>
              <a:rPr lang="en-US" dirty="0"/>
              <a:t>Emergency spawned many </a:t>
            </a:r>
            <a:r>
              <a:rPr lang="en-US" b="1" dirty="0"/>
              <a:t>new social movements</a:t>
            </a:r>
            <a:r>
              <a:rPr lang="en-US" dirty="0"/>
              <a:t>, civil society, civil liberties, feminists, etc. Censorship led to revival of interest in Journalism!! </a:t>
            </a:r>
          </a:p>
          <a:p>
            <a:r>
              <a:rPr lang="en-US" dirty="0"/>
              <a:t>Many of these appear to be rolled back </a:t>
            </a:r>
            <a:r>
              <a:rPr lang="en-US"/>
              <a:t>in the last 8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7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JANATA PARTY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Who were the JANATA PARTY?  </a:t>
            </a:r>
          </a:p>
          <a:p>
            <a:pPr lvl="1"/>
            <a:r>
              <a:rPr lang="en-US" dirty="0"/>
              <a:t>Members of the INC (O), </a:t>
            </a:r>
          </a:p>
          <a:p>
            <a:pPr lvl="1"/>
            <a:r>
              <a:rPr lang="en-US" dirty="0"/>
              <a:t>INC (I) defectors like </a:t>
            </a:r>
            <a:r>
              <a:rPr lang="en-US" dirty="0" err="1"/>
              <a:t>Jagjiwan</a:t>
            </a:r>
            <a:r>
              <a:rPr lang="en-US" dirty="0"/>
              <a:t> Ram (Dalit leader)</a:t>
            </a:r>
          </a:p>
          <a:p>
            <a:pPr lvl="1"/>
            <a:r>
              <a:rPr lang="en-US" dirty="0"/>
              <a:t>Socialists such as </a:t>
            </a:r>
            <a:r>
              <a:rPr lang="en-US" dirty="0" err="1"/>
              <a:t>Limaye</a:t>
            </a:r>
            <a:r>
              <a:rPr lang="en-US" dirty="0"/>
              <a:t>, </a:t>
            </a:r>
            <a:r>
              <a:rPr lang="en-US" dirty="0" err="1"/>
              <a:t>Fernandes</a:t>
            </a:r>
            <a:r>
              <a:rPr lang="en-US" dirty="0"/>
              <a:t>, </a:t>
            </a:r>
            <a:r>
              <a:rPr lang="en-US" dirty="0" err="1"/>
              <a:t>Dandavate</a:t>
            </a:r>
            <a:endParaRPr lang="en-US" dirty="0"/>
          </a:p>
          <a:p>
            <a:pPr lvl="1"/>
            <a:r>
              <a:rPr lang="en-US" dirty="0"/>
              <a:t>Rising representatives of MIDDLE PEASANT and BACKWARD CASTE population such as CHARAN SINGH</a:t>
            </a:r>
          </a:p>
          <a:p>
            <a:pPr lvl="1"/>
            <a:r>
              <a:rPr lang="en-US" dirty="0"/>
              <a:t>Most significantly, the old JANA SANGH.  </a:t>
            </a:r>
          </a:p>
          <a:p>
            <a:r>
              <a:rPr lang="en-US" dirty="0"/>
              <a:t>All of these DISSOLVED their old parties, and joined a NEW organization called the JANATA or Peoples Party</a:t>
            </a:r>
          </a:p>
          <a:p>
            <a:r>
              <a:rPr lang="en-US" dirty="0"/>
              <a:t>Main objective, oppose Indira Gandhi and in March 1977, they defeated her </a:t>
            </a:r>
          </a:p>
        </p:txBody>
      </p:sp>
    </p:spTree>
    <p:extLst>
      <p:ext uri="{BB962C8B-B14F-4D97-AF65-F5344CB8AC3E}">
        <p14:creationId xmlns:p14="http://schemas.microsoft.com/office/powerpoint/2010/main" val="406360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Janata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  <a:blipFill dpi="0" rotWithShape="1">
            <a:blip r:embed="rId2">
              <a:alphaModFix amt="26000"/>
            </a:blip>
            <a:srcRect/>
            <a:stretch>
              <a:fillRect/>
            </a:stretch>
          </a:blipFill>
        </p:spPr>
        <p:txBody>
          <a:bodyPr>
            <a:normAutofit fontScale="85000" lnSpcReduction="10000"/>
          </a:bodyPr>
          <a:lstStyle/>
          <a:p>
            <a:r>
              <a:rPr lang="en-US" dirty="0"/>
              <a:t>Short lived.  The Janata interregnum lasted only from March 1977 to Jan 1980.  </a:t>
            </a:r>
            <a:r>
              <a:rPr lang="en-US" dirty="0" err="1"/>
              <a:t>Mrs</a:t>
            </a:r>
            <a:r>
              <a:rPr lang="en-US" dirty="0"/>
              <a:t> G was back in power in 1980  </a:t>
            </a:r>
          </a:p>
          <a:p>
            <a:r>
              <a:rPr lang="en-US" dirty="0"/>
              <a:t>First, bickering over who would be PM.  Finally </a:t>
            </a:r>
            <a:r>
              <a:rPr lang="en-US" dirty="0" err="1"/>
              <a:t>Morarji</a:t>
            </a:r>
            <a:r>
              <a:rPr lang="en-US" dirty="0"/>
              <a:t> DESAI gets to be PM.  RAM (Dalit) and CHARAN Singh (Middle Peasant) and Jana Sangh (RSS) leader VAJAPAYEE and ADVANI get plum cabinet posts</a:t>
            </a:r>
          </a:p>
          <a:p>
            <a:r>
              <a:rPr lang="en-US" dirty="0"/>
              <a:t>NO IDEOLOGICAL  unity.  Anti Indira, and that did not keep them together for long</a:t>
            </a:r>
          </a:p>
          <a:p>
            <a:r>
              <a:rPr lang="en-US" dirty="0"/>
              <a:t>CORRUPTION.  Not too unlike the INC, quick to dip snouts in the trough.  While charges of corruption had not prevented INC politicians from being elected, Janata had promised a new start, people did not expect corruption from them so quickly!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6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Janata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era crystallized some important emerging TRENDS in contemporary India which only now were allowed a POLITICAL expression.  </a:t>
            </a:r>
          </a:p>
          <a:p>
            <a:r>
              <a:rPr lang="en-US" dirty="0"/>
              <a:t>The overwhelming presence of the INC since independence MASKED significant social and economic changes in the.  </a:t>
            </a:r>
          </a:p>
          <a:p>
            <a:r>
              <a:rPr lang="en-US" dirty="0"/>
              <a:t>Ironically, the divided, bickering</a:t>
            </a:r>
            <a:r>
              <a:rPr lang="en-US"/>
              <a:t>, non-cohesive </a:t>
            </a:r>
            <a:r>
              <a:rPr lang="en-US" dirty="0"/>
              <a:t>Janata Party allowed expression to these changed realities. </a:t>
            </a:r>
          </a:p>
          <a:p>
            <a:r>
              <a:rPr lang="en-US" dirty="0"/>
              <a:t>Janata Party did not last, but these new trends remain a significant aspect of Indian politics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Middle Peasants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6172200"/>
          </a:xfrm>
        </p:spPr>
        <p:txBody>
          <a:bodyPr>
            <a:noAutofit/>
          </a:bodyPr>
          <a:lstStyle/>
          <a:p>
            <a:r>
              <a:rPr lang="en-US" sz="2400" dirty="0"/>
              <a:t>British agrarian policies on the 20thC gave  lower caste CULTIVATORS of land a lot more rights than traditionally had.  </a:t>
            </a:r>
          </a:p>
          <a:p>
            <a:r>
              <a:rPr lang="en-US" sz="2400" dirty="0"/>
              <a:t> ABOLITION of ZAMINDARI benefited similar CULTIVATING groups.</a:t>
            </a:r>
          </a:p>
          <a:p>
            <a:r>
              <a:rPr lang="en-US" sz="2400" dirty="0"/>
              <a:t>Many of these groups had been the backbone of Nehru’s lieutenants such as </a:t>
            </a:r>
            <a:r>
              <a:rPr lang="en-US" sz="2400" dirty="0" err="1"/>
              <a:t>Kamaraj</a:t>
            </a:r>
            <a:r>
              <a:rPr lang="en-US" sz="2400" dirty="0"/>
              <a:t>.  They then came to support parties such as DMK in </a:t>
            </a:r>
            <a:r>
              <a:rPr lang="en-US" sz="2400" dirty="0" err="1"/>
              <a:t>Tamilnadu</a:t>
            </a:r>
            <a:r>
              <a:rPr lang="en-US" sz="2400" dirty="0"/>
              <a:t>, were the backbone of the CPM in Bengal.    </a:t>
            </a:r>
          </a:p>
          <a:p>
            <a:r>
              <a:rPr lang="en-US" sz="2400" dirty="0"/>
              <a:t>Where the GREEN REVOLUTION was successful,  the folks who really benefited most were the middle peasants/ cultivators</a:t>
            </a:r>
          </a:p>
          <a:p>
            <a:r>
              <a:rPr lang="en-US" sz="2400" dirty="0"/>
              <a:t>Indira’s populism work to their benefit.  Erase debts of electricity e.g.  </a:t>
            </a:r>
          </a:p>
          <a:p>
            <a:r>
              <a:rPr lang="en-US" sz="2400" dirty="0"/>
              <a:t>Middle peasants gaining clout in states for a while, now wanted a say at the Federal or CENTRAL government level.  Got it with CHARAN SINGH and the support of Socialists in Janata.</a:t>
            </a:r>
          </a:p>
        </p:txBody>
      </p:sp>
    </p:spTree>
    <p:extLst>
      <p:ext uri="{BB962C8B-B14F-4D97-AF65-F5344CB8AC3E}">
        <p14:creationId xmlns:p14="http://schemas.microsoft.com/office/powerpoint/2010/main" val="296882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Backward Castes (OBC)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81600"/>
          </a:xfrm>
        </p:spPr>
        <p:txBody>
          <a:bodyPr>
            <a:noAutofit/>
          </a:bodyPr>
          <a:lstStyle/>
          <a:p>
            <a:r>
              <a:rPr lang="en-US" sz="2000" dirty="0"/>
              <a:t>Now these groups coalesce around the label of OBC</a:t>
            </a:r>
          </a:p>
          <a:p>
            <a:r>
              <a:rPr lang="en-US" sz="2000" dirty="0"/>
              <a:t>No classical text had this notion of BACKWARD or FORWARD Castes</a:t>
            </a:r>
          </a:p>
          <a:p>
            <a:r>
              <a:rPr lang="en-US" sz="2000" dirty="0"/>
              <a:t>A product of modern politics: folk who felt themselves to be dispossessed.</a:t>
            </a:r>
          </a:p>
          <a:p>
            <a:r>
              <a:rPr lang="en-US" sz="2000" dirty="0"/>
              <a:t>Commission of Enquiry (Mandal Commission)  set up by JANATA Government  pointed out the relative disadvantage in terms of jobs, education, etc. of OBCs</a:t>
            </a:r>
          </a:p>
          <a:p>
            <a:r>
              <a:rPr lang="en-US" sz="2000" dirty="0"/>
              <a:t> In the</a:t>
            </a:r>
            <a:r>
              <a:rPr lang="en-US" sz="2000" b="1" dirty="0"/>
              <a:t> Forward </a:t>
            </a:r>
            <a:r>
              <a:rPr lang="en-US" sz="2000" dirty="0"/>
              <a:t>category were the Brahmins, the </a:t>
            </a:r>
            <a:r>
              <a:rPr lang="en-US" sz="2000" dirty="0" err="1"/>
              <a:t>Rajputs</a:t>
            </a:r>
            <a:r>
              <a:rPr lang="en-US" sz="2000" dirty="0"/>
              <a:t> (aka Kshatriya) </a:t>
            </a:r>
            <a:r>
              <a:rPr lang="en-US" sz="2000" dirty="0" err="1"/>
              <a:t>Kayastha</a:t>
            </a:r>
            <a:r>
              <a:rPr lang="en-US" sz="2000" dirty="0"/>
              <a:t> and </a:t>
            </a:r>
            <a:r>
              <a:rPr lang="en-US" sz="2000" dirty="0" err="1"/>
              <a:t>Bania</a:t>
            </a:r>
            <a:r>
              <a:rPr lang="en-US" sz="2000" dirty="0"/>
              <a:t> (Vaisya) who had “historically monopolized literacy, scholarship, commerce, and political power” (</a:t>
            </a:r>
            <a:r>
              <a:rPr lang="en-US" sz="2000" dirty="0" err="1"/>
              <a:t>Guha</a:t>
            </a:r>
            <a:r>
              <a:rPr lang="en-US" sz="2000" dirty="0"/>
              <a:t>, 530) to which must be added, historically, control over LAND.</a:t>
            </a:r>
          </a:p>
          <a:p>
            <a:r>
              <a:rPr lang="en-US" sz="2000" dirty="0"/>
              <a:t>But, Dalit (formerly, untouchable) and OBC together  formed well over 60% of the population.  </a:t>
            </a:r>
          </a:p>
          <a:p>
            <a:r>
              <a:rPr lang="en-US" sz="2000" dirty="0"/>
              <a:t>They were the real CULTIVATORS, leased land or small owners.  In turn OBC employed other, LOWEST caste, often DALIT LABORERS in the farms they cultivated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875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Dalit-OBC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Dalit-OBC combination was the demographic majority, but there were contradictions between the two groups.</a:t>
            </a:r>
          </a:p>
          <a:p>
            <a:r>
              <a:rPr lang="en-US" dirty="0"/>
              <a:t>OBC middle peasants employed Dalit labor, and wanted to give them the lowest possible wages</a:t>
            </a:r>
          </a:p>
          <a:p>
            <a:r>
              <a:rPr lang="en-US" dirty="0" err="1"/>
              <a:t>Dalits</a:t>
            </a:r>
            <a:r>
              <a:rPr lang="en-US" dirty="0"/>
              <a:t>, meanwhile, had been organizing politically since </a:t>
            </a:r>
            <a:r>
              <a:rPr lang="en-US" dirty="0" err="1"/>
              <a:t>Ambedkar’s</a:t>
            </a:r>
            <a:r>
              <a:rPr lang="en-US" dirty="0"/>
              <a:t> time, but were economically badly off</a:t>
            </a:r>
          </a:p>
          <a:p>
            <a:r>
              <a:rPr lang="en-US" dirty="0" err="1"/>
              <a:t>Dalits</a:t>
            </a:r>
            <a:r>
              <a:rPr lang="en-US" dirty="0"/>
              <a:t> though, did have constitutionally-mandated reservations for jobs and schools</a:t>
            </a:r>
          </a:p>
          <a:p>
            <a:r>
              <a:rPr lang="en-US" dirty="0"/>
              <a:t>OBC landlords resented Dalit “</a:t>
            </a:r>
            <a:r>
              <a:rPr lang="en-US" dirty="0" err="1"/>
              <a:t>uppityness</a:t>
            </a:r>
            <a:r>
              <a:rPr lang="en-US" dirty="0"/>
              <a:t>” and often came down brutally on any sign of </a:t>
            </a:r>
            <a:r>
              <a:rPr lang="en-US" dirty="0" err="1"/>
              <a:t>Dalits</a:t>
            </a:r>
            <a:r>
              <a:rPr lang="en-US" dirty="0"/>
              <a:t> acting in ways beyond their assigned station in life</a:t>
            </a:r>
          </a:p>
          <a:p>
            <a:r>
              <a:rPr lang="en-US" dirty="0"/>
              <a:t>A massacre of </a:t>
            </a:r>
            <a:r>
              <a:rPr lang="en-US" dirty="0" err="1"/>
              <a:t>Dalits</a:t>
            </a:r>
            <a:r>
              <a:rPr lang="en-US" dirty="0"/>
              <a:t> in Bihar during the Janata era actually allowed Indira Gandhi a way back into mainstream politics.  She made a politically successful visit to console the victims, and reached out to </a:t>
            </a:r>
            <a:r>
              <a:rPr lang="en-US" dirty="0" err="1"/>
              <a:t>Dalits</a:t>
            </a:r>
            <a:r>
              <a:rPr lang="en-US" dirty="0"/>
              <a:t> as their </a:t>
            </a:r>
            <a:r>
              <a:rPr lang="en-US"/>
              <a:t>savior from the OBCs.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Hindu Nationalism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Janata era was the first time Hindu Nationalists were a component of the National Government</a:t>
            </a:r>
          </a:p>
          <a:p>
            <a:r>
              <a:rPr lang="en-US" dirty="0" smtClean="0"/>
              <a:t>Important Ministries: Foreign Affairs, Information and Broadcasting, and most significantly, Education, run by Hindu Nationalists</a:t>
            </a:r>
          </a:p>
          <a:p>
            <a:r>
              <a:rPr lang="en-US" dirty="0" smtClean="0"/>
              <a:t>Able to recruit fellow Hindu nationalists as teachers, shaping ideology of future generation</a:t>
            </a:r>
          </a:p>
          <a:p>
            <a:r>
              <a:rPr lang="en-US" dirty="0" smtClean="0"/>
              <a:t>Status of Hindu Nationalists as “beyond the pale” changed</a:t>
            </a:r>
          </a:p>
          <a:p>
            <a:r>
              <a:rPr lang="en-US" dirty="0" smtClean="0"/>
              <a:t>New Party, BJP, said their ideology was “</a:t>
            </a:r>
            <a:r>
              <a:rPr lang="en-US" smtClean="0"/>
              <a:t>Gandhian Socialism”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4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Ineptitude of Janata: Paving the way for Indira’s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r>
              <a:rPr lang="en-US" dirty="0"/>
              <a:t>Ineptitude of the Janata government helped Indira Gandhi no end. </a:t>
            </a:r>
          </a:p>
          <a:p>
            <a:r>
              <a:rPr lang="en-US" dirty="0"/>
              <a:t>They botched her first arrest and she was out of jail in no time.  </a:t>
            </a:r>
          </a:p>
          <a:p>
            <a:r>
              <a:rPr lang="en-US" dirty="0"/>
              <a:t>After she won reelection  to Parliament from southern India, they jailed her again for violating Parliamentary Privilege in her earlier terms in office.  </a:t>
            </a:r>
          </a:p>
          <a:p>
            <a:r>
              <a:rPr lang="en-US" dirty="0"/>
              <a:t>The courts released her after 7 days in jail.  </a:t>
            </a:r>
          </a:p>
          <a:p>
            <a:r>
              <a:rPr lang="en-US" dirty="0"/>
              <a:t>She was stripped of Parliamentary seat, but was re-elected in a matter of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9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1019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Janata Party and Aftermath</vt:lpstr>
      <vt:lpstr>JANATA PARTY</vt:lpstr>
      <vt:lpstr>Janata Problems</vt:lpstr>
      <vt:lpstr>Significance of Janata Era</vt:lpstr>
      <vt:lpstr>Middle Peasants</vt:lpstr>
      <vt:lpstr>Other Backward Castes (OBC)</vt:lpstr>
      <vt:lpstr>Dalit-OBC conflicts</vt:lpstr>
      <vt:lpstr>Rise of Hindu Nationalism </vt:lpstr>
      <vt:lpstr>Ineptitude of Janata: Paving the way for Indira’s Return</vt:lpstr>
      <vt:lpstr>Other Long Term Impacts of Janata 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Janata Party and Aftermath</dc:title>
  <dc:creator>sj</dc:creator>
  <cp:lastModifiedBy>Sanjay Joshi</cp:lastModifiedBy>
  <cp:revision>23</cp:revision>
  <dcterms:created xsi:type="dcterms:W3CDTF">2015-04-02T17:43:12Z</dcterms:created>
  <dcterms:modified xsi:type="dcterms:W3CDTF">2022-03-29T19:14:05Z</dcterms:modified>
</cp:coreProperties>
</file>