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4" r:id="rId5"/>
    <p:sldId id="270" r:id="rId6"/>
    <p:sldId id="260" r:id="rId7"/>
    <p:sldId id="259" r:id="rId8"/>
    <p:sldId id="261" r:id="rId9"/>
    <p:sldId id="262" r:id="rId10"/>
    <p:sldId id="263" r:id="rId11"/>
    <p:sldId id="265" r:id="rId12"/>
    <p:sldId id="267" r:id="rId13"/>
    <p:sldId id="268" r:id="rId14"/>
    <p:sldId id="269"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1" d="100"/>
          <a:sy n="81" d="100"/>
        </p:scale>
        <p:origin x="778"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D18F6A-713F-D649-B2F0-43DF1DA3A6FC}" type="datetimeFigureOut">
              <a:rPr lang="en-US" smtClean="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0D2CA-4907-B64F-A1EE-045AF4BB61E4}" type="slidenum">
              <a:rPr lang="en-US" smtClean="0"/>
              <a:t>‹#›</a:t>
            </a:fld>
            <a:endParaRPr lang="en-US"/>
          </a:p>
        </p:txBody>
      </p:sp>
    </p:spTree>
    <p:extLst>
      <p:ext uri="{BB962C8B-B14F-4D97-AF65-F5344CB8AC3E}">
        <p14:creationId xmlns:p14="http://schemas.microsoft.com/office/powerpoint/2010/main" val="4092011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D18F6A-713F-D649-B2F0-43DF1DA3A6FC}" type="datetimeFigureOut">
              <a:rPr lang="en-US" smtClean="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0D2CA-4907-B64F-A1EE-045AF4BB61E4}" type="slidenum">
              <a:rPr lang="en-US" smtClean="0"/>
              <a:t>‹#›</a:t>
            </a:fld>
            <a:endParaRPr lang="en-US"/>
          </a:p>
        </p:txBody>
      </p:sp>
    </p:spTree>
    <p:extLst>
      <p:ext uri="{BB962C8B-B14F-4D97-AF65-F5344CB8AC3E}">
        <p14:creationId xmlns:p14="http://schemas.microsoft.com/office/powerpoint/2010/main" val="3851267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D18F6A-713F-D649-B2F0-43DF1DA3A6FC}" type="datetimeFigureOut">
              <a:rPr lang="en-US" smtClean="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0D2CA-4907-B64F-A1EE-045AF4BB61E4}" type="slidenum">
              <a:rPr lang="en-US" smtClean="0"/>
              <a:t>‹#›</a:t>
            </a:fld>
            <a:endParaRPr lang="en-US"/>
          </a:p>
        </p:txBody>
      </p:sp>
    </p:spTree>
    <p:extLst>
      <p:ext uri="{BB962C8B-B14F-4D97-AF65-F5344CB8AC3E}">
        <p14:creationId xmlns:p14="http://schemas.microsoft.com/office/powerpoint/2010/main" val="1622228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D18F6A-713F-D649-B2F0-43DF1DA3A6FC}" type="datetimeFigureOut">
              <a:rPr lang="en-US" smtClean="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0D2CA-4907-B64F-A1EE-045AF4BB61E4}" type="slidenum">
              <a:rPr lang="en-US" smtClean="0"/>
              <a:t>‹#›</a:t>
            </a:fld>
            <a:endParaRPr lang="en-US"/>
          </a:p>
        </p:txBody>
      </p:sp>
    </p:spTree>
    <p:extLst>
      <p:ext uri="{BB962C8B-B14F-4D97-AF65-F5344CB8AC3E}">
        <p14:creationId xmlns:p14="http://schemas.microsoft.com/office/powerpoint/2010/main" val="182868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D18F6A-713F-D649-B2F0-43DF1DA3A6FC}" type="datetimeFigureOut">
              <a:rPr lang="en-US" smtClean="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0D2CA-4907-B64F-A1EE-045AF4BB61E4}" type="slidenum">
              <a:rPr lang="en-US" smtClean="0"/>
              <a:t>‹#›</a:t>
            </a:fld>
            <a:endParaRPr lang="en-US"/>
          </a:p>
        </p:txBody>
      </p:sp>
    </p:spTree>
    <p:extLst>
      <p:ext uri="{BB962C8B-B14F-4D97-AF65-F5344CB8AC3E}">
        <p14:creationId xmlns:p14="http://schemas.microsoft.com/office/powerpoint/2010/main" val="2035709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D18F6A-713F-D649-B2F0-43DF1DA3A6FC}" type="datetimeFigureOut">
              <a:rPr lang="en-US" smtClean="0"/>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70D2CA-4907-B64F-A1EE-045AF4BB61E4}" type="slidenum">
              <a:rPr lang="en-US" smtClean="0"/>
              <a:t>‹#›</a:t>
            </a:fld>
            <a:endParaRPr lang="en-US"/>
          </a:p>
        </p:txBody>
      </p:sp>
    </p:spTree>
    <p:extLst>
      <p:ext uri="{BB962C8B-B14F-4D97-AF65-F5344CB8AC3E}">
        <p14:creationId xmlns:p14="http://schemas.microsoft.com/office/powerpoint/2010/main" val="3158502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D18F6A-713F-D649-B2F0-43DF1DA3A6FC}" type="datetimeFigureOut">
              <a:rPr lang="en-US" smtClean="0"/>
              <a:t>2/15/2023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70D2CA-4907-B64F-A1EE-045AF4BB61E4}" type="slidenum">
              <a:rPr lang="en-US" smtClean="0"/>
              <a:t>‹#›</a:t>
            </a:fld>
            <a:endParaRPr lang="en-US"/>
          </a:p>
        </p:txBody>
      </p:sp>
    </p:spTree>
    <p:extLst>
      <p:ext uri="{BB962C8B-B14F-4D97-AF65-F5344CB8AC3E}">
        <p14:creationId xmlns:p14="http://schemas.microsoft.com/office/powerpoint/2010/main" val="232087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D18F6A-713F-D649-B2F0-43DF1DA3A6FC}" type="datetimeFigureOut">
              <a:rPr lang="en-US" smtClean="0"/>
              <a:t>2/15/2023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70D2CA-4907-B64F-A1EE-045AF4BB61E4}" type="slidenum">
              <a:rPr lang="en-US" smtClean="0"/>
              <a:t>‹#›</a:t>
            </a:fld>
            <a:endParaRPr lang="en-US"/>
          </a:p>
        </p:txBody>
      </p:sp>
    </p:spTree>
    <p:extLst>
      <p:ext uri="{BB962C8B-B14F-4D97-AF65-F5344CB8AC3E}">
        <p14:creationId xmlns:p14="http://schemas.microsoft.com/office/powerpoint/2010/main" val="593497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D18F6A-713F-D649-B2F0-43DF1DA3A6FC}" type="datetimeFigureOut">
              <a:rPr lang="en-US" smtClean="0"/>
              <a:t>2/15/2023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70D2CA-4907-B64F-A1EE-045AF4BB61E4}" type="slidenum">
              <a:rPr lang="en-US" smtClean="0"/>
              <a:t>‹#›</a:t>
            </a:fld>
            <a:endParaRPr lang="en-US"/>
          </a:p>
        </p:txBody>
      </p:sp>
    </p:spTree>
    <p:extLst>
      <p:ext uri="{BB962C8B-B14F-4D97-AF65-F5344CB8AC3E}">
        <p14:creationId xmlns:p14="http://schemas.microsoft.com/office/powerpoint/2010/main" val="3051655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D18F6A-713F-D649-B2F0-43DF1DA3A6FC}" type="datetimeFigureOut">
              <a:rPr lang="en-US" smtClean="0"/>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70D2CA-4907-B64F-A1EE-045AF4BB61E4}" type="slidenum">
              <a:rPr lang="en-US" smtClean="0"/>
              <a:t>‹#›</a:t>
            </a:fld>
            <a:endParaRPr lang="en-US"/>
          </a:p>
        </p:txBody>
      </p:sp>
    </p:spTree>
    <p:extLst>
      <p:ext uri="{BB962C8B-B14F-4D97-AF65-F5344CB8AC3E}">
        <p14:creationId xmlns:p14="http://schemas.microsoft.com/office/powerpoint/2010/main" val="2492918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D18F6A-713F-D649-B2F0-43DF1DA3A6FC}" type="datetimeFigureOut">
              <a:rPr lang="en-US" smtClean="0"/>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70D2CA-4907-B64F-A1EE-045AF4BB61E4}" type="slidenum">
              <a:rPr lang="en-US" smtClean="0"/>
              <a:t>‹#›</a:t>
            </a:fld>
            <a:endParaRPr lang="en-US"/>
          </a:p>
        </p:txBody>
      </p:sp>
    </p:spTree>
    <p:extLst>
      <p:ext uri="{BB962C8B-B14F-4D97-AF65-F5344CB8AC3E}">
        <p14:creationId xmlns:p14="http://schemas.microsoft.com/office/powerpoint/2010/main" val="2966812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D18F6A-713F-D649-B2F0-43DF1DA3A6FC}" type="datetimeFigureOut">
              <a:rPr lang="en-US" smtClean="0"/>
              <a:t>2/15/2023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0D2CA-4907-B64F-A1EE-045AF4BB61E4}" type="slidenum">
              <a:rPr lang="en-US" smtClean="0"/>
              <a:t>‹#›</a:t>
            </a:fld>
            <a:endParaRPr lang="en-US"/>
          </a:p>
        </p:txBody>
      </p:sp>
    </p:spTree>
    <p:extLst>
      <p:ext uri="{BB962C8B-B14F-4D97-AF65-F5344CB8AC3E}">
        <p14:creationId xmlns:p14="http://schemas.microsoft.com/office/powerpoint/2010/main" val="14381332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39037"/>
            <a:ext cx="7772400" cy="1285753"/>
          </a:xfrm>
        </p:spPr>
        <p:txBody>
          <a:bodyPr>
            <a:normAutofit fontScale="90000"/>
          </a:bodyPr>
          <a:lstStyle/>
          <a:p>
            <a:r>
              <a:rPr lang="en-US" dirty="0"/>
              <a:t>Japan:  Third Case Study of Asian Modernity</a:t>
            </a:r>
          </a:p>
        </p:txBody>
      </p:sp>
      <p:sp>
        <p:nvSpPr>
          <p:cNvPr id="3" name="Subtitle 2"/>
          <p:cNvSpPr>
            <a:spLocks noGrp="1"/>
          </p:cNvSpPr>
          <p:nvPr>
            <p:ph type="subTitle" idx="1"/>
          </p:nvPr>
        </p:nvSpPr>
        <p:spPr>
          <a:xfrm>
            <a:off x="1371600" y="2022708"/>
            <a:ext cx="6400800" cy="3616092"/>
          </a:xfrm>
        </p:spPr>
        <p:txBody>
          <a:bodyPr/>
          <a:lstStyle/>
          <a:p>
            <a:endParaRPr lang="en-US" dirty="0"/>
          </a:p>
        </p:txBody>
      </p:sp>
      <p:pic>
        <p:nvPicPr>
          <p:cNvPr id="4" name="Picture 3"/>
          <p:cNvPicPr>
            <a:picLocks noChangeAspect="1"/>
          </p:cNvPicPr>
          <p:nvPr/>
        </p:nvPicPr>
        <p:blipFill>
          <a:blip r:embed="rId2"/>
          <a:stretch>
            <a:fillRect/>
          </a:stretch>
        </p:blipFill>
        <p:spPr>
          <a:xfrm>
            <a:off x="493651" y="1775310"/>
            <a:ext cx="7772400" cy="3863490"/>
          </a:xfrm>
          <a:prstGeom prst="rect">
            <a:avLst/>
          </a:prstGeom>
        </p:spPr>
      </p:pic>
    </p:spTree>
    <p:extLst>
      <p:ext uri="{BB962C8B-B14F-4D97-AF65-F5344CB8AC3E}">
        <p14:creationId xmlns:p14="http://schemas.microsoft.com/office/powerpoint/2010/main" val="1215600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60313"/>
          </a:xfrm>
        </p:spPr>
        <p:txBody>
          <a:bodyPr/>
          <a:lstStyle/>
          <a:p>
            <a:r>
              <a:rPr lang="en-US" b="1" dirty="0"/>
              <a:t>Tokugawa </a:t>
            </a:r>
            <a:r>
              <a:rPr lang="en-US" b="1" dirty="0" err="1"/>
              <a:t>Shogunate</a:t>
            </a:r>
            <a:r>
              <a:rPr lang="en-US" b="1" dirty="0"/>
              <a:t> 1600-1868</a:t>
            </a:r>
          </a:p>
        </p:txBody>
      </p:sp>
      <p:sp>
        <p:nvSpPr>
          <p:cNvPr id="3" name="Content Placeholder 2"/>
          <p:cNvSpPr>
            <a:spLocks noGrp="1"/>
          </p:cNvSpPr>
          <p:nvPr>
            <p:ph idx="1"/>
          </p:nvPr>
        </p:nvSpPr>
        <p:spPr>
          <a:xfrm>
            <a:off x="0" y="1034874"/>
            <a:ext cx="9144000" cy="5707487"/>
          </a:xfrm>
          <a:blipFill>
            <a:blip r:embed="rId2">
              <a:alphaModFix amt="34000"/>
            </a:blip>
            <a:stretch>
              <a:fillRect/>
            </a:stretch>
          </a:blipFill>
        </p:spPr>
        <p:txBody>
          <a:bodyPr>
            <a:normAutofit fontScale="70000" lnSpcReduction="20000"/>
          </a:bodyPr>
          <a:lstStyle/>
          <a:p>
            <a:r>
              <a:rPr lang="en-US" dirty="0"/>
              <a:t>Through a series of battles, particularly the Battle of SEKIGAHARA in 1600, the TOKUGAWA family acquires preeminence and the pledge of loyalty from all other daimyo</a:t>
            </a:r>
          </a:p>
          <a:p>
            <a:r>
              <a:rPr lang="en-US" dirty="0"/>
              <a:t>Mechanisms of legitimacy</a:t>
            </a:r>
          </a:p>
          <a:p>
            <a:pPr lvl="1"/>
            <a:r>
              <a:rPr lang="en-US" dirty="0"/>
              <a:t>In 1603, the title of SHOGUN – General, but increasingly coming to mean de facto Ruler</a:t>
            </a:r>
          </a:p>
          <a:p>
            <a:pPr lvl="1"/>
            <a:r>
              <a:rPr lang="en-US" dirty="0"/>
              <a:t>Emperor though not powerful, symbolically important.</a:t>
            </a:r>
          </a:p>
          <a:p>
            <a:pPr lvl="1"/>
            <a:r>
              <a:rPr lang="en-US" dirty="0"/>
              <a:t>Shogun Title was first step, then other means of legitimacy too. </a:t>
            </a:r>
          </a:p>
          <a:p>
            <a:pPr lvl="1"/>
            <a:r>
              <a:rPr lang="en-US" dirty="0"/>
              <a:t>Marry into nobility and then royalty itself</a:t>
            </a:r>
          </a:p>
          <a:p>
            <a:pPr lvl="1"/>
            <a:r>
              <a:rPr lang="en-US" dirty="0"/>
              <a:t>Religion, to the extent of Tokugawa Shogun being declared a Shinto god after death </a:t>
            </a:r>
          </a:p>
          <a:p>
            <a:r>
              <a:rPr lang="en-US" dirty="0"/>
              <a:t>Other ideological tools, </a:t>
            </a:r>
            <a:r>
              <a:rPr lang="en-US" b="1" dirty="0"/>
              <a:t>included patronizing religion such as Confucianism</a:t>
            </a:r>
            <a:r>
              <a:rPr lang="en-US" dirty="0"/>
              <a:t> that reinforced social distinctions, obedience to the rulers, etc. Also Shinto</a:t>
            </a:r>
          </a:p>
          <a:p>
            <a:pPr lvl="1"/>
            <a:r>
              <a:rPr lang="en-US" dirty="0"/>
              <a:t>Plus severe restrictions on Christianity</a:t>
            </a:r>
          </a:p>
          <a:p>
            <a:pPr lvl="1"/>
            <a:r>
              <a:rPr lang="en-US" dirty="0"/>
              <a:t>Portuguese claims of 100s of 1000s of converts exaggerated, but a </a:t>
            </a:r>
            <a:r>
              <a:rPr lang="en-US" b="1" dirty="0"/>
              <a:t>foreign religious ideology in no way support, but undermine divine emperor, and by implication authority of Shogun. So curbs,</a:t>
            </a:r>
            <a:r>
              <a:rPr lang="en-US" dirty="0"/>
              <a:t> particularly when some important Daimyo said to have converted</a:t>
            </a:r>
          </a:p>
          <a:p>
            <a:endParaRPr lang="en-US" dirty="0"/>
          </a:p>
          <a:p>
            <a:pPr lvl="1"/>
            <a:endParaRPr lang="en-US" dirty="0"/>
          </a:p>
          <a:p>
            <a:endParaRPr lang="en-US" dirty="0"/>
          </a:p>
        </p:txBody>
      </p:sp>
    </p:spTree>
    <p:extLst>
      <p:ext uri="{BB962C8B-B14F-4D97-AF65-F5344CB8AC3E}">
        <p14:creationId xmlns:p14="http://schemas.microsoft.com/office/powerpoint/2010/main" val="2085086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34874"/>
          </a:xfrm>
        </p:spPr>
        <p:txBody>
          <a:bodyPr>
            <a:normAutofit/>
          </a:bodyPr>
          <a:lstStyle/>
          <a:p>
            <a:r>
              <a:rPr lang="en-US" b="1" dirty="0"/>
              <a:t>Controlling the Daimyo</a:t>
            </a:r>
          </a:p>
        </p:txBody>
      </p:sp>
      <p:sp>
        <p:nvSpPr>
          <p:cNvPr id="3" name="Content Placeholder 2"/>
          <p:cNvSpPr>
            <a:spLocks noGrp="1"/>
          </p:cNvSpPr>
          <p:nvPr>
            <p:ph idx="1"/>
          </p:nvPr>
        </p:nvSpPr>
        <p:spPr>
          <a:xfrm>
            <a:off x="0" y="1034874"/>
            <a:ext cx="9144000" cy="5629087"/>
          </a:xfrm>
          <a:blipFill>
            <a:blip r:embed="rId2">
              <a:alphaModFix amt="34000"/>
            </a:blip>
            <a:stretch>
              <a:fillRect/>
            </a:stretch>
          </a:blipFill>
        </p:spPr>
        <p:txBody>
          <a:bodyPr>
            <a:normAutofit lnSpcReduction="10000"/>
          </a:bodyPr>
          <a:lstStyle/>
          <a:p>
            <a:r>
              <a:rPr lang="en-US" dirty="0"/>
              <a:t>Other powerful and rival daimyo too, SATSUMA and the CHOSHU.  </a:t>
            </a:r>
          </a:p>
          <a:p>
            <a:pPr lvl="1"/>
            <a:r>
              <a:rPr lang="en-US" dirty="0"/>
              <a:t>later to provide much of the impetus towards the downfall of the </a:t>
            </a:r>
            <a:r>
              <a:rPr lang="en-US" dirty="0" err="1"/>
              <a:t>Tokugawas</a:t>
            </a:r>
            <a:r>
              <a:rPr lang="en-US" dirty="0"/>
              <a:t> in the 19thc.</a:t>
            </a:r>
          </a:p>
          <a:p>
            <a:pPr marL="514350" indent="-457200"/>
            <a:r>
              <a:rPr lang="en-US" dirty="0" err="1"/>
              <a:t>Tokugawas</a:t>
            </a:r>
            <a:r>
              <a:rPr lang="en-US" dirty="0"/>
              <a:t> own 1/4 of all land, so large base.  But system not allow them to tax other Daimyos’ domains 	</a:t>
            </a:r>
          </a:p>
          <a:p>
            <a:pPr marL="914400" lvl="1" indent="-457200"/>
            <a:r>
              <a:rPr lang="en-US" dirty="0"/>
              <a:t>Rearrange domains,  to reward followers and restrict  opponents. But limits to this, could not antagonize the all-powerful rivals.  Limits to their military power</a:t>
            </a:r>
          </a:p>
          <a:p>
            <a:pPr marL="514350" indent="-457200"/>
            <a:r>
              <a:rPr lang="en-US" dirty="0"/>
              <a:t>So, come up with the ALTERNATE ATTENDANCE SYSTEM</a:t>
            </a:r>
          </a:p>
        </p:txBody>
      </p:sp>
    </p:spTree>
    <p:extLst>
      <p:ext uri="{BB962C8B-B14F-4D97-AF65-F5344CB8AC3E}">
        <p14:creationId xmlns:p14="http://schemas.microsoft.com/office/powerpoint/2010/main" val="473998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Alternate Attendance System</a:t>
            </a:r>
          </a:p>
        </p:txBody>
      </p:sp>
      <p:sp>
        <p:nvSpPr>
          <p:cNvPr id="3" name="Content Placeholder 2"/>
          <p:cNvSpPr>
            <a:spLocks noGrp="1"/>
          </p:cNvSpPr>
          <p:nvPr>
            <p:ph idx="1"/>
          </p:nvPr>
        </p:nvSpPr>
        <p:spPr>
          <a:xfrm>
            <a:off x="457200" y="1117600"/>
            <a:ext cx="8229600" cy="5008563"/>
          </a:xfrm>
          <a:blipFill>
            <a:blip r:embed="rId2">
              <a:alphaModFix amt="34000"/>
            </a:blip>
            <a:stretch>
              <a:fillRect/>
            </a:stretch>
          </a:blipFill>
        </p:spPr>
        <p:txBody>
          <a:bodyPr>
            <a:normAutofit fontScale="92500" lnSpcReduction="10000"/>
          </a:bodyPr>
          <a:lstStyle/>
          <a:p>
            <a:r>
              <a:rPr lang="en-US" b="1" i="1" dirty="0"/>
              <a:t>Alternate attendance system</a:t>
            </a:r>
            <a:r>
              <a:rPr lang="en-US" dirty="0"/>
              <a:t>:  Every other year Daimyo need to spend a year in Edo, with the Shogun.  Families stay behind  in Edo</a:t>
            </a:r>
          </a:p>
          <a:p>
            <a:pPr lvl="1"/>
            <a:r>
              <a:rPr lang="en-US" dirty="0"/>
              <a:t>Expensive, two homes, costs of moving, etc.</a:t>
            </a:r>
          </a:p>
          <a:p>
            <a:pPr lvl="1"/>
            <a:r>
              <a:rPr lang="en-US" dirty="0"/>
              <a:t>WHY? Shogun (even the emperor) could not levy taxes on the DAIMYO, supreme in own domains</a:t>
            </a:r>
          </a:p>
          <a:p>
            <a:pPr lvl="1"/>
            <a:r>
              <a:rPr lang="en-US" dirty="0"/>
              <a:t>Too many resources with Daimyo could undercut Tokugawa power, this undermined their resources</a:t>
            </a:r>
          </a:p>
          <a:p>
            <a:pPr lvl="1"/>
            <a:r>
              <a:rPr lang="en-US" dirty="0"/>
              <a:t> Also restrict foreign relations.  Not xenophobia, but independent  trade by Daimyo would give them independent sources of wealth. So this was means of control</a:t>
            </a:r>
          </a:p>
        </p:txBody>
      </p:sp>
    </p:spTree>
    <p:extLst>
      <p:ext uri="{BB962C8B-B14F-4D97-AF65-F5344CB8AC3E}">
        <p14:creationId xmlns:p14="http://schemas.microsoft.com/office/powerpoint/2010/main" val="2986696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2">
              <a:alphaModFix amt="34000"/>
            </a:blip>
            <a:stretch>
              <a:fillRect/>
            </a:stretch>
          </a:blipFill>
        </p:spPr>
        <p:txBody>
          <a:bodyPr/>
          <a:lstStyle/>
          <a:p>
            <a:r>
              <a:rPr lang="en-US" dirty="0"/>
              <a:t>Changes in Tokugawa Japan</a:t>
            </a:r>
          </a:p>
        </p:txBody>
      </p:sp>
      <p:sp>
        <p:nvSpPr>
          <p:cNvPr id="3" name="Content Placeholder 2"/>
          <p:cNvSpPr>
            <a:spLocks noGrp="1"/>
          </p:cNvSpPr>
          <p:nvPr>
            <p:ph idx="1"/>
          </p:nvPr>
        </p:nvSpPr>
        <p:spPr>
          <a:blipFill>
            <a:blip r:embed="rId3">
              <a:alphaModFix amt="34000"/>
            </a:blip>
            <a:stretch>
              <a:fillRect/>
            </a:stretch>
          </a:blipFill>
        </p:spPr>
        <p:txBody>
          <a:bodyPr>
            <a:normAutofit fontScale="85000" lnSpcReduction="20000"/>
          </a:bodyPr>
          <a:lstStyle/>
          <a:p>
            <a:r>
              <a:rPr lang="en-US" dirty="0"/>
              <a:t>RESULTS of AA system? </a:t>
            </a:r>
          </a:p>
          <a:p>
            <a:pPr lvl="1"/>
            <a:r>
              <a:rPr lang="en-US" dirty="0"/>
              <a:t>URBANIZATION (already been a trend from late warring states period, with settling down of Samurai in castle towns)</a:t>
            </a:r>
          </a:p>
          <a:p>
            <a:pPr lvl="1"/>
            <a:r>
              <a:rPr lang="en-US" dirty="0"/>
              <a:t> COMMERCIALIZATION</a:t>
            </a:r>
          </a:p>
          <a:p>
            <a:r>
              <a:rPr lang="en-US" dirty="0"/>
              <a:t>WHY was this an issue?</a:t>
            </a:r>
          </a:p>
          <a:p>
            <a:pPr lvl="1"/>
            <a:r>
              <a:rPr lang="en-US" dirty="0"/>
              <a:t>leads to conspicuous consumption  among Daimyo.  Spend more money when in capital: this in turn provides a boost to a market economy; as daimyo have to sell grain to get money for consumption. </a:t>
            </a:r>
          </a:p>
          <a:p>
            <a:pPr lvl="1"/>
            <a:r>
              <a:rPr lang="en-US" dirty="0"/>
              <a:t>Further boosts to urban markets!</a:t>
            </a:r>
          </a:p>
          <a:p>
            <a:pPr lvl="1"/>
            <a:r>
              <a:rPr lang="en-US" dirty="0"/>
              <a:t>Merchants Prosper and Rich Peasants (GONO) start to produce for the market</a:t>
            </a:r>
          </a:p>
          <a:p>
            <a:endParaRPr lang="en-US" dirty="0"/>
          </a:p>
        </p:txBody>
      </p:sp>
    </p:spTree>
    <p:extLst>
      <p:ext uri="{BB962C8B-B14F-4D97-AF65-F5344CB8AC3E}">
        <p14:creationId xmlns:p14="http://schemas.microsoft.com/office/powerpoint/2010/main" val="404785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70844"/>
          </a:xfrm>
        </p:spPr>
        <p:txBody>
          <a:bodyPr/>
          <a:lstStyle/>
          <a:p>
            <a:r>
              <a:rPr lang="en-US" dirty="0"/>
              <a:t>Tensions in Tokugawa Japan</a:t>
            </a:r>
          </a:p>
        </p:txBody>
      </p:sp>
      <p:sp>
        <p:nvSpPr>
          <p:cNvPr id="3" name="Content Placeholder 2"/>
          <p:cNvSpPr>
            <a:spLocks noGrp="1"/>
          </p:cNvSpPr>
          <p:nvPr>
            <p:ph idx="1"/>
          </p:nvPr>
        </p:nvSpPr>
        <p:spPr>
          <a:xfrm>
            <a:off x="0" y="970844"/>
            <a:ext cx="9144000" cy="5155320"/>
          </a:xfrm>
          <a:blipFill>
            <a:blip r:embed="rId2">
              <a:alphaModFix amt="34000"/>
            </a:blip>
            <a:stretch>
              <a:fillRect/>
            </a:stretch>
          </a:blipFill>
        </p:spPr>
        <p:txBody>
          <a:bodyPr>
            <a:normAutofit/>
          </a:bodyPr>
          <a:lstStyle/>
          <a:p>
            <a:r>
              <a:rPr lang="en-US" dirty="0"/>
              <a:t>Much like Mughals, the very system that allowed Tokugawa dominance, also paved way for decline</a:t>
            </a:r>
          </a:p>
          <a:p>
            <a:r>
              <a:rPr lang="en-US" dirty="0"/>
              <a:t> Samurai lost contact with land, peace made warrior function useless, peace and urbanization led to trade, and prosperity of other groups, </a:t>
            </a:r>
          </a:p>
          <a:p>
            <a:r>
              <a:rPr lang="en-US" dirty="0"/>
              <a:t>Social and economic status of Samurai not coincide, and create tension</a:t>
            </a:r>
          </a:p>
          <a:p>
            <a:endParaRPr lang="en-US" dirty="0"/>
          </a:p>
        </p:txBody>
      </p:sp>
    </p:spTree>
    <p:extLst>
      <p:ext uri="{BB962C8B-B14F-4D97-AF65-F5344CB8AC3E}">
        <p14:creationId xmlns:p14="http://schemas.microsoft.com/office/powerpoint/2010/main" val="4012741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Successful Modernization</a:t>
            </a:r>
          </a:p>
        </p:txBody>
      </p:sp>
      <p:sp>
        <p:nvSpPr>
          <p:cNvPr id="3" name="Content Placeholder 2"/>
          <p:cNvSpPr>
            <a:spLocks noGrp="1"/>
          </p:cNvSpPr>
          <p:nvPr>
            <p:ph idx="1"/>
          </p:nvPr>
        </p:nvSpPr>
        <p:spPr>
          <a:xfrm>
            <a:off x="216816" y="1600200"/>
            <a:ext cx="8469984" cy="5083404"/>
          </a:xfrm>
        </p:spPr>
        <p:txBody>
          <a:bodyPr>
            <a:normAutofit/>
          </a:bodyPr>
          <a:lstStyle/>
          <a:p>
            <a:r>
              <a:rPr lang="en-US" dirty="0">
                <a:effectLst/>
              </a:rPr>
              <a:t>Unlike China or India, which, by the end of the nineteenth century, were still struggling to come to terms with modernization, Japan already well on its way towards industrialization</a:t>
            </a:r>
          </a:p>
          <a:p>
            <a:r>
              <a:rPr lang="en-US" dirty="0"/>
              <a:t>1895 War with China was the demonstration of success in this endeavor</a:t>
            </a:r>
          </a:p>
          <a:p>
            <a:r>
              <a:rPr lang="en-US" dirty="0">
                <a:effectLst/>
              </a:rPr>
              <a:t>All made possible by </a:t>
            </a:r>
            <a:r>
              <a:rPr lang="en-US" b="1" dirty="0">
                <a:effectLst/>
              </a:rPr>
              <a:t>the events of 1868, often called the MEIJI restoration </a:t>
            </a:r>
            <a:r>
              <a:rPr lang="en-US" dirty="0">
                <a:effectLst/>
              </a:rPr>
              <a:t>or even, a </a:t>
            </a:r>
            <a:r>
              <a:rPr lang="en-US" i="1" dirty="0">
                <a:effectLst/>
              </a:rPr>
              <a:t>revolution</a:t>
            </a:r>
          </a:p>
          <a:p>
            <a:endParaRPr lang="en-US" dirty="0"/>
          </a:p>
        </p:txBody>
      </p:sp>
    </p:spTree>
    <p:extLst>
      <p:ext uri="{BB962C8B-B14F-4D97-AF65-F5344CB8AC3E}">
        <p14:creationId xmlns:p14="http://schemas.microsoft.com/office/powerpoint/2010/main" val="2644531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22956"/>
          </a:xfrm>
        </p:spPr>
        <p:txBody>
          <a:bodyPr/>
          <a:lstStyle/>
          <a:p>
            <a:r>
              <a:rPr lang="en-US" b="1" dirty="0"/>
              <a:t>Overview and Comparisons</a:t>
            </a:r>
          </a:p>
        </p:txBody>
      </p:sp>
      <p:sp>
        <p:nvSpPr>
          <p:cNvPr id="3" name="Content Placeholder 2"/>
          <p:cNvSpPr>
            <a:spLocks noGrp="1"/>
          </p:cNvSpPr>
          <p:nvPr>
            <p:ph idx="1"/>
          </p:nvPr>
        </p:nvSpPr>
        <p:spPr>
          <a:xfrm>
            <a:off x="109743" y="1097593"/>
            <a:ext cx="8920593" cy="5613407"/>
          </a:xfrm>
          <a:blipFill dpi="0" rotWithShape="1">
            <a:blip r:embed="rId2">
              <a:alphaModFix amt="49000"/>
            </a:blip>
            <a:srcRect/>
            <a:stretch>
              <a:fillRect/>
            </a:stretch>
          </a:blipFill>
        </p:spPr>
        <p:txBody>
          <a:bodyPr>
            <a:normAutofit fontScale="77500" lnSpcReduction="20000"/>
          </a:bodyPr>
          <a:lstStyle/>
          <a:p>
            <a:r>
              <a:rPr lang="en-US" b="1" dirty="0">
                <a:effectLst/>
              </a:rPr>
              <a:t>Though the roots of “modern Japan” traced to Meiji Era, actually predicated upon earlier history, processes that began in mid 16th C.</a:t>
            </a:r>
          </a:p>
          <a:p>
            <a:r>
              <a:rPr lang="en-US" b="1" dirty="0">
                <a:effectLst/>
              </a:rPr>
              <a:t>A clan called the TOKUGAWA, became the SHOGUNS, or the chiefs, and effective rulers of Japan for over 250 years. </a:t>
            </a:r>
          </a:p>
          <a:p>
            <a:r>
              <a:rPr lang="en-US" b="1" dirty="0">
                <a:effectLst/>
              </a:rPr>
              <a:t>We will trace both parallels and some distinct differences between histories of China &amp; India and of Japan, and the way we cover them. </a:t>
            </a:r>
          </a:p>
          <a:p>
            <a:r>
              <a:rPr lang="en-US" b="1" dirty="0"/>
              <a:t>As with other case studies, we will start with the history of regimes IN PLACE (Mughals/Successor states or Manchus in India and China respectively) and </a:t>
            </a:r>
            <a:r>
              <a:rPr lang="en-US" b="1" dirty="0">
                <a:effectLst/>
              </a:rPr>
              <a:t>then discuss crises of indigenous  regimes -- internal and external. Japan similar. </a:t>
            </a:r>
          </a:p>
          <a:p>
            <a:r>
              <a:rPr lang="en-US" b="1" dirty="0">
                <a:effectLst/>
              </a:rPr>
              <a:t>Today background and emergence of TOKUGAWA SHOGUNATE, then crisis, then Western intervention.  </a:t>
            </a:r>
          </a:p>
          <a:p>
            <a:r>
              <a:rPr lang="en-US" b="1" dirty="0"/>
              <a:t>In Japan’s case, not British, but US imperialism, in the form of Commodore Perry</a:t>
            </a:r>
            <a:endParaRPr lang="en-US" b="1" dirty="0">
              <a:effectLst/>
            </a:endParaRPr>
          </a:p>
          <a:p>
            <a:endParaRPr lang="en-US" dirty="0">
              <a:effectLst/>
            </a:endParaRPr>
          </a:p>
          <a:p>
            <a:endParaRPr lang="en-US" dirty="0"/>
          </a:p>
        </p:txBody>
      </p:sp>
    </p:spTree>
    <p:extLst>
      <p:ext uri="{BB962C8B-B14F-4D97-AF65-F5344CB8AC3E}">
        <p14:creationId xmlns:p14="http://schemas.microsoft.com/office/powerpoint/2010/main" val="1570528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9195"/>
          </a:xfrm>
        </p:spPr>
        <p:txBody>
          <a:bodyPr>
            <a:normAutofit fontScale="90000"/>
          </a:bodyPr>
          <a:lstStyle/>
          <a:p>
            <a:r>
              <a:rPr lang="en-US" b="1" dirty="0"/>
              <a:t>Comparing History of Western Contact</a:t>
            </a:r>
          </a:p>
        </p:txBody>
      </p:sp>
      <p:sp>
        <p:nvSpPr>
          <p:cNvPr id="3" name="Content Placeholder 2"/>
          <p:cNvSpPr>
            <a:spLocks noGrp="1"/>
          </p:cNvSpPr>
          <p:nvPr>
            <p:ph idx="1"/>
          </p:nvPr>
        </p:nvSpPr>
        <p:spPr>
          <a:xfrm>
            <a:off x="125421" y="1207353"/>
            <a:ext cx="8873561" cy="5519327"/>
          </a:xfrm>
          <a:blipFill>
            <a:blip r:embed="rId2">
              <a:alphaModFix amt="49000"/>
            </a:blip>
            <a:stretch>
              <a:fillRect/>
            </a:stretch>
          </a:blipFill>
        </p:spPr>
        <p:txBody>
          <a:bodyPr>
            <a:normAutofit fontScale="85000" lnSpcReduction="10000"/>
          </a:bodyPr>
          <a:lstStyle/>
          <a:p>
            <a:r>
              <a:rPr lang="en-US" b="1" dirty="0"/>
              <a:t>The Portuguese reach Japan a very few years after they did India (1499)</a:t>
            </a:r>
          </a:p>
          <a:p>
            <a:r>
              <a:rPr lang="en-US" b="1" dirty="0"/>
              <a:t>But little in the way of TRADE</a:t>
            </a:r>
          </a:p>
          <a:p>
            <a:r>
              <a:rPr lang="en-US" b="1" dirty="0"/>
              <a:t>Later, the Dutch traded with the Japanese, but under the terms that were imposed by the Tokugawa </a:t>
            </a:r>
            <a:r>
              <a:rPr lang="en-US" b="1" dirty="0" err="1"/>
              <a:t>Shogunate</a:t>
            </a:r>
            <a:endParaRPr lang="en-US" b="1" dirty="0"/>
          </a:p>
          <a:p>
            <a:r>
              <a:rPr lang="en-US" b="1" dirty="0"/>
              <a:t>Fortunately for Japan, there was little to attract large scale European intervention in the pre-industrial period. </a:t>
            </a:r>
          </a:p>
          <a:p>
            <a:r>
              <a:rPr lang="en-US" b="1" dirty="0"/>
              <a:t>Unlike India which had a continuous and aggressive European presence since the Portuguese, the Japanese were left well alone till the middle of the 19thC. </a:t>
            </a:r>
          </a:p>
          <a:p>
            <a:r>
              <a:rPr lang="en-US" b="1" dirty="0"/>
              <a:t>Thus, Japan was left with time to evolve indigenous processes of change, something that the early colonial interference in India did not allow. </a:t>
            </a:r>
          </a:p>
          <a:p>
            <a:endParaRPr lang="en-US" dirty="0"/>
          </a:p>
        </p:txBody>
      </p:sp>
    </p:spTree>
    <p:extLst>
      <p:ext uri="{BB962C8B-B14F-4D97-AF65-F5344CB8AC3E}">
        <p14:creationId xmlns:p14="http://schemas.microsoft.com/office/powerpoint/2010/main" val="1588367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t="-4000" b="-4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F71BE0-E783-214A-3B88-A0C156CAAFB5}"/>
              </a:ext>
            </a:extLst>
          </p:cNvPr>
          <p:cNvSpPr>
            <a:spLocks noGrp="1"/>
          </p:cNvSpPr>
          <p:nvPr>
            <p:ph type="title"/>
          </p:nvPr>
        </p:nvSpPr>
        <p:spPr/>
        <p:txBody>
          <a:bodyPr/>
          <a:lstStyle/>
          <a:p>
            <a:r>
              <a:rPr lang="en-US" dirty="0"/>
              <a:t>Japan: Geography</a:t>
            </a:r>
          </a:p>
        </p:txBody>
      </p:sp>
      <p:sp>
        <p:nvSpPr>
          <p:cNvPr id="5" name="Content Placeholder 4">
            <a:extLst>
              <a:ext uri="{FF2B5EF4-FFF2-40B4-BE49-F238E27FC236}">
                <a16:creationId xmlns:a16="http://schemas.microsoft.com/office/drawing/2014/main" id="{205DD402-BECD-716C-632A-BB6002902011}"/>
              </a:ext>
            </a:extLst>
          </p:cNvPr>
          <p:cNvSpPr>
            <a:spLocks noGrp="1"/>
          </p:cNvSpPr>
          <p:nvPr>
            <p:ph sz="half" idx="1"/>
          </p:nvPr>
        </p:nvSpPr>
        <p:spPr>
          <a:xfrm>
            <a:off x="457200" y="1600200"/>
            <a:ext cx="3407790" cy="4525963"/>
          </a:xfrm>
        </p:spPr>
        <p:txBody>
          <a:bodyPr/>
          <a:lstStyle/>
          <a:p>
            <a:r>
              <a:rPr lang="en-US" dirty="0"/>
              <a:t>Four main Islands:</a:t>
            </a:r>
          </a:p>
          <a:p>
            <a:pPr marL="0" indent="0">
              <a:buNone/>
            </a:pPr>
            <a:r>
              <a:rPr lang="en-US" dirty="0"/>
              <a:t>(north to south)</a:t>
            </a:r>
          </a:p>
          <a:p>
            <a:r>
              <a:rPr lang="en-US" b="1" dirty="0"/>
              <a:t>Hokkaido</a:t>
            </a:r>
          </a:p>
          <a:p>
            <a:r>
              <a:rPr lang="en-US" b="1" dirty="0"/>
              <a:t>Honshu (largest)</a:t>
            </a:r>
          </a:p>
          <a:p>
            <a:r>
              <a:rPr lang="en-US" b="1" dirty="0"/>
              <a:t>Shikoku</a:t>
            </a:r>
          </a:p>
          <a:p>
            <a:r>
              <a:rPr lang="en-US" b="1" dirty="0"/>
              <a:t>Kyushu</a:t>
            </a:r>
          </a:p>
          <a:p>
            <a:pPr marL="0" indent="0">
              <a:buNone/>
            </a:pPr>
            <a:endParaRPr lang="en-US" dirty="0"/>
          </a:p>
        </p:txBody>
      </p:sp>
      <p:pic>
        <p:nvPicPr>
          <p:cNvPr id="8" name="Content Placeholder 7">
            <a:extLst>
              <a:ext uri="{FF2B5EF4-FFF2-40B4-BE49-F238E27FC236}">
                <a16:creationId xmlns:a16="http://schemas.microsoft.com/office/drawing/2014/main" id="{856569CC-9EEE-5FE6-5873-D9EE5E2F99E9}"/>
              </a:ext>
            </a:extLst>
          </p:cNvPr>
          <p:cNvPicPr>
            <a:picLocks noGrp="1" noChangeAspect="1"/>
          </p:cNvPicPr>
          <p:nvPr>
            <p:ph sz="half" idx="2"/>
          </p:nvPr>
        </p:nvPicPr>
        <p:blipFill>
          <a:blip r:embed="rId3"/>
          <a:stretch>
            <a:fillRect/>
          </a:stretch>
        </p:blipFill>
        <p:spPr>
          <a:xfrm>
            <a:off x="4000081" y="1417638"/>
            <a:ext cx="4686719" cy="5257800"/>
          </a:xfrm>
          <a:prstGeom prst="rect">
            <a:avLst/>
          </a:prstGeom>
        </p:spPr>
      </p:pic>
    </p:spTree>
    <p:extLst>
      <p:ext uri="{BB962C8B-B14F-4D97-AF65-F5344CB8AC3E}">
        <p14:creationId xmlns:p14="http://schemas.microsoft.com/office/powerpoint/2010/main" val="2459607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81914"/>
          </a:xfrm>
        </p:spPr>
        <p:txBody>
          <a:bodyPr>
            <a:normAutofit fontScale="90000"/>
          </a:bodyPr>
          <a:lstStyle/>
          <a:p>
            <a:r>
              <a:rPr lang="en-US" b="1" dirty="0"/>
              <a:t>Japan: Social &amp; Historical Background</a:t>
            </a:r>
          </a:p>
        </p:txBody>
      </p:sp>
      <p:sp>
        <p:nvSpPr>
          <p:cNvPr id="3" name="Content Placeholder 2"/>
          <p:cNvSpPr>
            <a:spLocks noGrp="1"/>
          </p:cNvSpPr>
          <p:nvPr>
            <p:ph idx="1"/>
          </p:nvPr>
        </p:nvSpPr>
        <p:spPr>
          <a:xfrm>
            <a:off x="0" y="972154"/>
            <a:ext cx="9144000" cy="5885846"/>
          </a:xfrm>
          <a:blipFill dpi="0" rotWithShape="1">
            <a:blip r:embed="rId2">
              <a:alphaModFix amt="37000"/>
            </a:blip>
            <a:srcRect/>
            <a:stretch>
              <a:fillRect/>
            </a:stretch>
          </a:blipFill>
        </p:spPr>
        <p:txBody>
          <a:bodyPr>
            <a:normAutofit fontScale="77500" lnSpcReduction="20000"/>
          </a:bodyPr>
          <a:lstStyle/>
          <a:p>
            <a:r>
              <a:rPr lang="en-US" dirty="0"/>
              <a:t>Basic division in Japanese society between the hereditary warrior class, the SAMURAI, and the rest, the commoners. Many further distinctions within both classes</a:t>
            </a:r>
          </a:p>
          <a:p>
            <a:pPr lvl="1"/>
            <a:r>
              <a:rPr lang="en-US" dirty="0"/>
              <a:t>The samurai ranked from foot soldiers, and clerks of the great lords, to the largest, most powerful lords, later come to be called the DAIMYO </a:t>
            </a:r>
          </a:p>
          <a:p>
            <a:pPr lvl="1"/>
            <a:r>
              <a:rPr lang="en-US" dirty="0"/>
              <a:t>Among the commoners there were range from peasants and laborers, to rich peasants and very rich and powerful merchants</a:t>
            </a:r>
          </a:p>
          <a:p>
            <a:pPr lvl="1"/>
            <a:r>
              <a:rPr lang="en-US" dirty="0"/>
              <a:t>According to tradition, </a:t>
            </a:r>
            <a:r>
              <a:rPr lang="en-US" b="1" dirty="0"/>
              <a:t>even a poor samurai ranked above the merchants,</a:t>
            </a:r>
            <a:r>
              <a:rPr lang="en-US" dirty="0"/>
              <a:t> </a:t>
            </a:r>
            <a:r>
              <a:rPr lang="en-US" b="1" i="1" u="sng" dirty="0"/>
              <a:t>but</a:t>
            </a:r>
            <a:r>
              <a:rPr lang="en-US" dirty="0"/>
              <a:t>  merchants started acquiring more wealth and power in late Tokugawa era </a:t>
            </a:r>
          </a:p>
          <a:p>
            <a:r>
              <a:rPr lang="en-US" dirty="0"/>
              <a:t>Since the seventh century, Japan had an EMPEROR, believed to be of divine origin</a:t>
            </a:r>
          </a:p>
          <a:p>
            <a:r>
              <a:rPr lang="en-US" dirty="0"/>
              <a:t>For the longest time, the emperor had been a sort of </a:t>
            </a:r>
            <a:r>
              <a:rPr lang="en-US" b="1" dirty="0"/>
              <a:t>titular Monarch, who reigned but did not rule</a:t>
            </a:r>
          </a:p>
          <a:p>
            <a:r>
              <a:rPr lang="en-US" dirty="0"/>
              <a:t>Real power with the Daimyo, control countryside </a:t>
            </a:r>
            <a:r>
              <a:rPr lang="en-US" b="1" dirty="0"/>
              <a:t>and therefore the economy </a:t>
            </a:r>
          </a:p>
          <a:p>
            <a:r>
              <a:rPr lang="en-US" dirty="0"/>
              <a:t>Main product rice, and a lord’s wealth, prestige, rank depended on the amount of rice produced</a:t>
            </a:r>
          </a:p>
          <a:p>
            <a:endParaRPr lang="en-US" dirty="0"/>
          </a:p>
        </p:txBody>
      </p:sp>
    </p:spTree>
    <p:extLst>
      <p:ext uri="{BB962C8B-B14F-4D97-AF65-F5344CB8AC3E}">
        <p14:creationId xmlns:p14="http://schemas.microsoft.com/office/powerpoint/2010/main" val="3115106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81914"/>
          </a:xfrm>
        </p:spPr>
        <p:txBody>
          <a:bodyPr>
            <a:normAutofit fontScale="90000"/>
          </a:bodyPr>
          <a:lstStyle/>
          <a:p>
            <a:r>
              <a:rPr lang="en-US" b="1" dirty="0"/>
              <a:t>End of warring states 1500s to 1600</a:t>
            </a:r>
          </a:p>
        </p:txBody>
      </p:sp>
      <p:sp>
        <p:nvSpPr>
          <p:cNvPr id="3" name="Content Placeholder 2"/>
          <p:cNvSpPr>
            <a:spLocks noGrp="1"/>
          </p:cNvSpPr>
          <p:nvPr>
            <p:ph idx="1"/>
          </p:nvPr>
        </p:nvSpPr>
        <p:spPr>
          <a:xfrm>
            <a:off x="0" y="1081914"/>
            <a:ext cx="9144000" cy="5776086"/>
          </a:xfrm>
          <a:blipFill>
            <a:blip r:embed="rId2">
              <a:alphaModFix amt="37000"/>
            </a:blip>
            <a:stretch>
              <a:fillRect/>
            </a:stretch>
          </a:blipFill>
        </p:spPr>
        <p:txBody>
          <a:bodyPr>
            <a:normAutofit fontScale="85000" lnSpcReduction="20000"/>
          </a:bodyPr>
          <a:lstStyle/>
          <a:p>
            <a:r>
              <a:rPr lang="en-US" dirty="0"/>
              <a:t>1550s: the so called “warring states” period was coming to an end. </a:t>
            </a:r>
          </a:p>
          <a:p>
            <a:r>
              <a:rPr lang="en-US" dirty="0"/>
              <a:t>During the Warring States Era, power was highly localized, and politics very fluid. Power with 100s of local lords, who with their samurai followers, waged constant war against each others’ territories. </a:t>
            </a:r>
          </a:p>
          <a:p>
            <a:r>
              <a:rPr lang="en-US" dirty="0"/>
              <a:t>Samurai, warriors, had an important role during warring states era. Constant flux, war, with samurai defecting, or changing loyalties.</a:t>
            </a:r>
          </a:p>
          <a:p>
            <a:r>
              <a:rPr lang="en-US" dirty="0"/>
              <a:t>Between the 1560s and 1600 there was a sort of upward integration:  less powerful lords joining or pledging allegiance to more powerful</a:t>
            </a:r>
          </a:p>
          <a:p>
            <a:r>
              <a:rPr lang="en-US" dirty="0"/>
              <a:t>Emergence of the DAIMYO, large overlords.  Power more stabilized.  Samurai have less personal choice in terms of choosing or changing their loyalty.</a:t>
            </a:r>
          </a:p>
          <a:p>
            <a:endParaRPr lang="en-US" dirty="0"/>
          </a:p>
          <a:p>
            <a:endParaRPr lang="en-US" dirty="0"/>
          </a:p>
        </p:txBody>
      </p:sp>
    </p:spTree>
    <p:extLst>
      <p:ext uri="{BB962C8B-B14F-4D97-AF65-F5344CB8AC3E}">
        <p14:creationId xmlns:p14="http://schemas.microsoft.com/office/powerpoint/2010/main" val="2714233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1596"/>
          </a:xfrm>
        </p:spPr>
        <p:txBody>
          <a:bodyPr/>
          <a:lstStyle/>
          <a:p>
            <a:r>
              <a:rPr lang="en-US" b="1" dirty="0"/>
              <a:t>Changes in Samurai Role</a:t>
            </a:r>
          </a:p>
        </p:txBody>
      </p:sp>
      <p:sp>
        <p:nvSpPr>
          <p:cNvPr id="3" name="Content Placeholder 2"/>
          <p:cNvSpPr>
            <a:spLocks noGrp="1"/>
          </p:cNvSpPr>
          <p:nvPr>
            <p:ph idx="1"/>
          </p:nvPr>
        </p:nvSpPr>
        <p:spPr>
          <a:xfrm>
            <a:off x="0" y="1066234"/>
            <a:ext cx="9144000" cy="5791766"/>
          </a:xfrm>
          <a:blipFill dpi="0" rotWithShape="1">
            <a:blip r:embed="rId2">
              <a:alphaModFix amt="34000"/>
            </a:blip>
            <a:srcRect/>
            <a:stretch>
              <a:fillRect/>
            </a:stretch>
          </a:blipFill>
        </p:spPr>
        <p:txBody>
          <a:bodyPr>
            <a:normAutofit lnSpcReduction="10000"/>
          </a:bodyPr>
          <a:lstStyle/>
          <a:p>
            <a:r>
              <a:rPr lang="en-US" dirty="0"/>
              <a:t>Based in their newly-constructed castle towns </a:t>
            </a:r>
            <a:r>
              <a:rPr lang="en-US" b="1" dirty="0"/>
              <a:t>the Daimyo systematize revenue collection</a:t>
            </a:r>
            <a:endParaRPr lang="en-US" dirty="0"/>
          </a:p>
          <a:p>
            <a:r>
              <a:rPr lang="en-US" dirty="0"/>
              <a:t>Earlier Samurai paid with fiefs (compare Babur) Now they were settled in towns and paid a cash salary. </a:t>
            </a:r>
          </a:p>
          <a:p>
            <a:r>
              <a:rPr lang="en-US" b="1" dirty="0"/>
              <a:t>Change nature of samurai from landlord to Bureaucrat</a:t>
            </a:r>
            <a:r>
              <a:rPr lang="en-US" dirty="0"/>
              <a:t>, who administered the daimyo or lords’ estate, collected revenue etc.</a:t>
            </a:r>
          </a:p>
          <a:p>
            <a:r>
              <a:rPr lang="en-US" b="1" dirty="0"/>
              <a:t>Castle-based settlements led to URBANIZATION</a:t>
            </a:r>
            <a:r>
              <a:rPr lang="en-US" dirty="0"/>
              <a:t>, and hence more market economy, end of self sufficiency.  Also impact on peasants who now produce cash crops</a:t>
            </a:r>
          </a:p>
          <a:p>
            <a:endParaRPr lang="en-US" dirty="0"/>
          </a:p>
          <a:p>
            <a:endParaRPr lang="en-US" dirty="0"/>
          </a:p>
          <a:p>
            <a:endParaRPr lang="en-US" dirty="0"/>
          </a:p>
        </p:txBody>
      </p:sp>
    </p:spTree>
    <p:extLst>
      <p:ext uri="{BB962C8B-B14F-4D97-AF65-F5344CB8AC3E}">
        <p14:creationId xmlns:p14="http://schemas.microsoft.com/office/powerpoint/2010/main" val="1463168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13274"/>
          </a:xfrm>
        </p:spPr>
        <p:txBody>
          <a:bodyPr/>
          <a:lstStyle/>
          <a:p>
            <a:r>
              <a:rPr lang="en-US" b="1" dirty="0"/>
              <a:t>A New Kind of State: 1550s-1600</a:t>
            </a:r>
          </a:p>
        </p:txBody>
      </p:sp>
      <p:sp>
        <p:nvSpPr>
          <p:cNvPr id="3" name="Content Placeholder 2"/>
          <p:cNvSpPr>
            <a:spLocks noGrp="1"/>
          </p:cNvSpPr>
          <p:nvPr>
            <p:ph idx="1"/>
          </p:nvPr>
        </p:nvSpPr>
        <p:spPr>
          <a:xfrm>
            <a:off x="-1" y="1003514"/>
            <a:ext cx="9014659" cy="5707487"/>
          </a:xfrm>
          <a:blipFill>
            <a:blip r:embed="rId2">
              <a:alphaModFix amt="34000"/>
            </a:blip>
            <a:stretch>
              <a:fillRect/>
            </a:stretch>
          </a:blipFill>
        </p:spPr>
        <p:txBody>
          <a:bodyPr>
            <a:normAutofit fontScale="92500" lnSpcReduction="20000"/>
          </a:bodyPr>
          <a:lstStyle/>
          <a:p>
            <a:r>
              <a:rPr lang="en-US" dirty="0"/>
              <a:t>From mid 1500s on, a series of DAIMYO begin to acquire more power, emerge as more powerful than others</a:t>
            </a:r>
          </a:p>
          <a:p>
            <a:r>
              <a:rPr lang="en-US" dirty="0"/>
              <a:t>Based on principles of modern statecraft:  TOYOTOMI HIDEYASHI, e.g., made a land revenue survey and reallotment, quite like Akbar’s in Mughal India</a:t>
            </a:r>
          </a:p>
          <a:p>
            <a:r>
              <a:rPr lang="en-US" dirty="0"/>
              <a:t>To keep peace, restrictions on non-samurai carrying arms, and restrictions on mobility</a:t>
            </a:r>
          </a:p>
          <a:p>
            <a:r>
              <a:rPr lang="en-US" dirty="0"/>
              <a:t>Thus, a more modern state emerges, with an efficiently-administered tax base, greater control over means of violence, and mechanisms of stability</a:t>
            </a:r>
          </a:p>
          <a:p>
            <a:r>
              <a:rPr lang="en-US" dirty="0"/>
              <a:t>One this which this lacked was a </a:t>
            </a:r>
            <a:r>
              <a:rPr lang="en-US" b="1" dirty="0"/>
              <a:t>clear head, plus ideological legitimacy. This was to be provided by the TOKUGAWAS</a:t>
            </a: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0769857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510</TotalTime>
  <Words>1393</Words>
  <Application>Microsoft Office PowerPoint</Application>
  <PresentationFormat>On-screen Show (4:3)</PresentationFormat>
  <Paragraphs>91</Paragraphs>
  <Slides>14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Japan:  Third Case Study of Asian Modernity</vt:lpstr>
      <vt:lpstr>Successful Modernization</vt:lpstr>
      <vt:lpstr>Overview and Comparisons</vt:lpstr>
      <vt:lpstr>Comparing History of Western Contact</vt:lpstr>
      <vt:lpstr>Japan: Geography</vt:lpstr>
      <vt:lpstr>Japan: Social &amp; Historical Background</vt:lpstr>
      <vt:lpstr>End of warring states 1500s to 1600</vt:lpstr>
      <vt:lpstr>Changes in Samurai Role</vt:lpstr>
      <vt:lpstr>A New Kind of State: 1550s-1600</vt:lpstr>
      <vt:lpstr>Tokugawa Shogunate 1600-1868</vt:lpstr>
      <vt:lpstr>Controlling the Daimyo</vt:lpstr>
      <vt:lpstr>Alternate Attendance System</vt:lpstr>
      <vt:lpstr>Changes in Tokugawa Japan</vt:lpstr>
      <vt:lpstr>Tensions in Tokugawa Japan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Japan:  Third Case Study of Asian Modernity</dc:title>
  <dc:creator>Sanjay Joshi</dc:creator>
  <cp:lastModifiedBy>Sanjay Joshi</cp:lastModifiedBy>
  <cp:revision>25</cp:revision>
  <dcterms:created xsi:type="dcterms:W3CDTF">2016-02-17T05:49:29Z</dcterms:created>
  <dcterms:modified xsi:type="dcterms:W3CDTF">2023-02-16T03:28:11Z</dcterms:modified>
</cp:coreProperties>
</file>