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0" r:id="rId4"/>
    <p:sldId id="261" r:id="rId5"/>
    <p:sldId id="262" r:id="rId6"/>
    <p:sldId id="265" r:id="rId7"/>
    <p:sldId id="263" r:id="rId8"/>
    <p:sldId id="268" r:id="rId9"/>
    <p:sldId id="272" r:id="rId10"/>
    <p:sldId id="269" r:id="rId11"/>
    <p:sldId id="274" r:id="rId12"/>
    <p:sldId id="273" r:id="rId13"/>
    <p:sldId id="267" r:id="rId14"/>
    <p:sldId id="270" r:id="rId15"/>
    <p:sldId id="27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49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2043A1-E90E-5046-A990-FE426C82CDE0}"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405271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2043A1-E90E-5046-A990-FE426C82CDE0}"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1379714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2043A1-E90E-5046-A990-FE426C82CDE0}"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3428408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2043A1-E90E-5046-A990-FE426C82CDE0}"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1806685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2043A1-E90E-5046-A990-FE426C82CDE0}" type="datetimeFigureOut">
              <a:rPr lang="en-US" smtClean="0"/>
              <a:t>2/18/2024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3038498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2043A1-E90E-5046-A990-FE426C82CDE0}"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359252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2043A1-E90E-5046-A990-FE426C82CDE0}" type="datetimeFigureOut">
              <a:rPr lang="en-US" smtClean="0"/>
              <a:t>2/18/2024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2947026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2043A1-E90E-5046-A990-FE426C82CDE0}" type="datetimeFigureOut">
              <a:rPr lang="en-US" smtClean="0"/>
              <a:t>2/18/2024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16835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043A1-E90E-5046-A990-FE426C82CDE0}" type="datetimeFigureOut">
              <a:rPr lang="en-US" smtClean="0"/>
              <a:t>2/18/2024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585552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2043A1-E90E-5046-A990-FE426C82CDE0}"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1123516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2043A1-E90E-5046-A990-FE426C82CDE0}" type="datetimeFigureOut">
              <a:rPr lang="en-US" smtClean="0"/>
              <a:t>2/18/2024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A7AEC-2505-6545-AF0A-7841B38AD54A}" type="slidenum">
              <a:rPr lang="en-US" smtClean="0"/>
              <a:t>‹#›</a:t>
            </a:fld>
            <a:endParaRPr lang="en-US"/>
          </a:p>
        </p:txBody>
      </p:sp>
    </p:spTree>
    <p:extLst>
      <p:ext uri="{BB962C8B-B14F-4D97-AF65-F5344CB8AC3E}">
        <p14:creationId xmlns:p14="http://schemas.microsoft.com/office/powerpoint/2010/main" val="351464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l="-5000" r="-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043A1-E90E-5046-A990-FE426C82CDE0}" type="datetimeFigureOut">
              <a:rPr lang="en-US" smtClean="0"/>
              <a:t>2/18/2024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A7AEC-2505-6545-AF0A-7841B38AD54A}" type="slidenum">
              <a:rPr lang="en-US" smtClean="0"/>
              <a:t>‹#›</a:t>
            </a:fld>
            <a:endParaRPr lang="en-US"/>
          </a:p>
        </p:txBody>
      </p:sp>
    </p:spTree>
    <p:extLst>
      <p:ext uri="{BB962C8B-B14F-4D97-AF65-F5344CB8AC3E}">
        <p14:creationId xmlns:p14="http://schemas.microsoft.com/office/powerpoint/2010/main" val="1421262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Japan:  Towards the </a:t>
            </a:r>
            <a:r>
              <a:rPr lang="en-US"/>
              <a:t>Meiji Restoration</a:t>
            </a:r>
            <a:endParaRPr lang="en-US" dirty="0"/>
          </a:p>
        </p:txBody>
      </p:sp>
      <p:sp>
        <p:nvSpPr>
          <p:cNvPr id="3" name="Subtitle 2"/>
          <p:cNvSpPr>
            <a:spLocks noGrp="1"/>
          </p:cNvSpPr>
          <p:nvPr>
            <p:ph type="subTitle" idx="1"/>
          </p:nvPr>
        </p:nvSpPr>
        <p:spPr/>
        <p:txBody>
          <a:bodyPr/>
          <a:lstStyle/>
          <a:p>
            <a:r>
              <a:rPr lang="en-US" dirty="0">
                <a:solidFill>
                  <a:srgbClr val="FF0000"/>
                </a:solidFill>
              </a:rPr>
              <a:t>Crisis of Tokugawa Japan</a:t>
            </a:r>
          </a:p>
        </p:txBody>
      </p:sp>
    </p:spTree>
    <p:extLst>
      <p:ext uri="{BB962C8B-B14F-4D97-AF65-F5344CB8AC3E}">
        <p14:creationId xmlns:p14="http://schemas.microsoft.com/office/powerpoint/2010/main" val="388359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03111"/>
          </a:xfrm>
        </p:spPr>
        <p:txBody>
          <a:bodyPr/>
          <a:lstStyle/>
          <a:p>
            <a:r>
              <a:rPr lang="en-US" dirty="0"/>
              <a:t>Responses to Perry</a:t>
            </a:r>
          </a:p>
        </p:txBody>
      </p:sp>
      <p:sp>
        <p:nvSpPr>
          <p:cNvPr id="3" name="Content Placeholder 2"/>
          <p:cNvSpPr>
            <a:spLocks noGrp="1"/>
          </p:cNvSpPr>
          <p:nvPr>
            <p:ph idx="1"/>
          </p:nvPr>
        </p:nvSpPr>
        <p:spPr>
          <a:xfrm>
            <a:off x="358218" y="1310326"/>
            <a:ext cx="8418137" cy="5137608"/>
          </a:xfrm>
        </p:spPr>
        <p:txBody>
          <a:bodyPr>
            <a:noAutofit/>
          </a:bodyPr>
          <a:lstStyle/>
          <a:p>
            <a:r>
              <a:rPr lang="en-US" sz="2500" dirty="0"/>
              <a:t>Two opposing positions on Perry’s Ultimatum</a:t>
            </a:r>
          </a:p>
          <a:p>
            <a:pPr marL="457200" lvl="1" indent="0">
              <a:buNone/>
            </a:pPr>
            <a:r>
              <a:rPr lang="en-US" sz="2500" b="1" dirty="0"/>
              <a:t>1. KAIKOKU</a:t>
            </a:r>
            <a:r>
              <a:rPr lang="en-US" sz="2500" dirty="0"/>
              <a:t>:   Pragmatic opening, for acquiring the technology for defense against foreigners</a:t>
            </a:r>
          </a:p>
          <a:p>
            <a:r>
              <a:rPr lang="en-US" sz="2500" dirty="0"/>
              <a:t>People like SAKUMA SHOZAN, like Chinese Self Strengtheners, call for “eastern ethic and western science” blend.  </a:t>
            </a:r>
          </a:p>
          <a:p>
            <a:pPr marL="457200" lvl="1" indent="0">
              <a:buNone/>
            </a:pPr>
            <a:r>
              <a:rPr lang="en-US" sz="2500" b="1" dirty="0"/>
              <a:t>2. JOI:   </a:t>
            </a:r>
            <a:r>
              <a:rPr lang="en-US" sz="2500" dirty="0"/>
              <a:t>Expel the barbarians. Need to fight and repel, foreign influence would lead to political and cultural disaster, e.g., from AIZAWA SEISHISAI</a:t>
            </a:r>
          </a:p>
          <a:p>
            <a:pPr marL="0" indent="0">
              <a:buNone/>
            </a:pPr>
            <a:endParaRPr lang="en-US" sz="1600" dirty="0"/>
          </a:p>
        </p:txBody>
      </p:sp>
    </p:spTree>
    <p:extLst>
      <p:ext uri="{BB962C8B-B14F-4D97-AF65-F5344CB8AC3E}">
        <p14:creationId xmlns:p14="http://schemas.microsoft.com/office/powerpoint/2010/main" val="809024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B16AC-E29E-8F84-1E69-C186C4F91834}"/>
              </a:ext>
            </a:extLst>
          </p:cNvPr>
          <p:cNvSpPr>
            <a:spLocks noGrp="1"/>
          </p:cNvSpPr>
          <p:nvPr>
            <p:ph type="title"/>
          </p:nvPr>
        </p:nvSpPr>
        <p:spPr/>
        <p:txBody>
          <a:bodyPr/>
          <a:lstStyle/>
          <a:p>
            <a:r>
              <a:rPr lang="en-US" dirty="0"/>
              <a:t>Japan and Unequal Treaties</a:t>
            </a:r>
          </a:p>
        </p:txBody>
      </p:sp>
      <p:sp>
        <p:nvSpPr>
          <p:cNvPr id="3" name="Content Placeholder 2">
            <a:extLst>
              <a:ext uri="{FF2B5EF4-FFF2-40B4-BE49-F238E27FC236}">
                <a16:creationId xmlns:a16="http://schemas.microsoft.com/office/drawing/2014/main" id="{625730FA-7C8D-E5E8-D306-AED57D27692B}"/>
              </a:ext>
            </a:extLst>
          </p:cNvPr>
          <p:cNvSpPr>
            <a:spLocks noGrp="1"/>
          </p:cNvSpPr>
          <p:nvPr>
            <p:ph idx="1"/>
          </p:nvPr>
        </p:nvSpPr>
        <p:spPr/>
        <p:txBody>
          <a:bodyPr>
            <a:normAutofit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But internal dissent and a Shogunate in decline made the Joi option unrealistic</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2500" dirty="0">
                <a:solidFill>
                  <a:prstClr val="black"/>
                </a:solidFill>
                <a:latin typeface="Calibri"/>
              </a:rPr>
              <a:t>I</a:t>
            </a:r>
            <a:r>
              <a:rPr kumimoji="0" lang="en-US" sz="2500" b="0" i="0" u="none" strike="noStrike" kern="1200" cap="none" spc="0" normalizeH="0" baseline="0" noProof="0" dirty="0">
                <a:ln>
                  <a:noFill/>
                </a:ln>
                <a:solidFill>
                  <a:prstClr val="black"/>
                </a:solidFill>
                <a:effectLst/>
                <a:uLnTx/>
                <a:uFillTx/>
                <a:latin typeface="Calibri"/>
                <a:ea typeface="+mn-ea"/>
                <a:cs typeface="+mn-cs"/>
              </a:rPr>
              <a:t>t took only presence of eight ships, and the knowledge that many more could be made available to forcibly open Japan if necessary</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Perry left few alternatives, and by a treaty in 1854, the Shogunate agree to terms; followed by similar treaties with other western powers too</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1858 Harris Treaty : unequal, westerners control tariffs, have extraterritoriality rights!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Fully undermine Shogunate authority</a:t>
            </a:r>
          </a:p>
          <a:p>
            <a:endParaRPr lang="en-US" dirty="0"/>
          </a:p>
        </p:txBody>
      </p:sp>
    </p:spTree>
    <p:extLst>
      <p:ext uri="{BB962C8B-B14F-4D97-AF65-F5344CB8AC3E}">
        <p14:creationId xmlns:p14="http://schemas.microsoft.com/office/powerpoint/2010/main" val="2729743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2FAF8-4C94-8157-6D1B-312EDB961E16}"/>
              </a:ext>
            </a:extLst>
          </p:cNvPr>
          <p:cNvSpPr>
            <a:spLocks noGrp="1"/>
          </p:cNvSpPr>
          <p:nvPr>
            <p:ph type="title"/>
          </p:nvPr>
        </p:nvSpPr>
        <p:spPr/>
        <p:txBody>
          <a:bodyPr/>
          <a:lstStyle/>
          <a:p>
            <a:r>
              <a:rPr kumimoji="0" lang="en-US" sz="4000" b="0" i="0" u="none" strike="noStrike" kern="1200" cap="none" spc="0" normalizeH="0" baseline="0" noProof="0" dirty="0">
                <a:ln>
                  <a:noFill/>
                </a:ln>
                <a:solidFill>
                  <a:prstClr val="black"/>
                </a:solidFill>
                <a:effectLst/>
                <a:uLnTx/>
                <a:uFillTx/>
                <a:latin typeface="Calibri"/>
                <a:ea typeface="+mj-ea"/>
                <a:cs typeface="+mj-cs"/>
              </a:rPr>
              <a:t>Meiji Restoration</a:t>
            </a:r>
            <a:endParaRPr lang="en-US" dirty="0"/>
          </a:p>
        </p:txBody>
      </p:sp>
      <p:sp>
        <p:nvSpPr>
          <p:cNvPr id="3" name="Content Placeholder 2">
            <a:extLst>
              <a:ext uri="{FF2B5EF4-FFF2-40B4-BE49-F238E27FC236}">
                <a16:creationId xmlns:a16="http://schemas.microsoft.com/office/drawing/2014/main" id="{9E6CBDC9-0005-39CD-6763-FCD77056F762}"/>
              </a:ext>
            </a:extLst>
          </p:cNvPr>
          <p:cNvSpPr>
            <a:spLocks noGrp="1"/>
          </p:cNvSpPr>
          <p:nvPr>
            <p:ph idx="1"/>
          </p:nvPr>
        </p:nvSpPr>
        <p:spPr/>
        <p:txBody>
          <a:bodyPr>
            <a:normAutofit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Undermining of Shogunate allows internal tensions to emerge, especially  among disaffected samurai, AND gives internal dissidents the space to maneuver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sz="2500" dirty="0">
                <a:solidFill>
                  <a:prstClr val="black"/>
                </a:solidFill>
                <a:latin typeface="Calibri"/>
              </a:rPr>
              <a:t>E.g.</a:t>
            </a:r>
            <a:r>
              <a:rPr kumimoji="0" lang="en-US" sz="2500" b="0" i="0" u="none" strike="noStrike" kern="1200" cap="none" spc="0" normalizeH="0" baseline="0" noProof="0" dirty="0">
                <a:ln>
                  <a:noFill/>
                </a:ln>
                <a:solidFill>
                  <a:prstClr val="black"/>
                </a:solidFill>
                <a:effectLst/>
                <a:uLnTx/>
                <a:uFillTx/>
                <a:latin typeface="Calibri"/>
                <a:ea typeface="+mn-ea"/>
                <a:cs typeface="+mn-cs"/>
              </a:rPr>
              <a:t> alliance between powerful </a:t>
            </a:r>
            <a:r>
              <a:rPr kumimoji="0" lang="en-US" sz="2500" b="1" i="0" u="none" strike="noStrike" kern="1200" cap="none" spc="0" normalizeH="0" baseline="0" noProof="0" dirty="0" err="1">
                <a:ln>
                  <a:noFill/>
                </a:ln>
                <a:solidFill>
                  <a:prstClr val="black"/>
                </a:solidFill>
                <a:effectLst/>
                <a:uLnTx/>
                <a:uFillTx/>
                <a:latin typeface="Calibri"/>
                <a:ea typeface="+mn-ea"/>
                <a:cs typeface="+mn-cs"/>
              </a:rPr>
              <a:t>Choshu</a:t>
            </a:r>
            <a:r>
              <a:rPr kumimoji="0" lang="en-US" sz="2500" b="1" i="0" u="none" strike="noStrike" kern="1200" cap="none" spc="0" normalizeH="0" baseline="0" noProof="0" dirty="0">
                <a:ln>
                  <a:noFill/>
                </a:ln>
                <a:solidFill>
                  <a:prstClr val="black"/>
                </a:solidFill>
                <a:effectLst/>
                <a:uLnTx/>
                <a:uFillTx/>
                <a:latin typeface="Calibri"/>
                <a:ea typeface="+mn-ea"/>
                <a:cs typeface="+mn-cs"/>
              </a:rPr>
              <a:t> </a:t>
            </a:r>
            <a:r>
              <a:rPr kumimoji="0" lang="en-US" sz="2500" b="0" i="0" u="none" strike="noStrike" kern="1200" cap="none" spc="0" normalizeH="0" baseline="0" noProof="0" dirty="0">
                <a:ln>
                  <a:noFill/>
                </a:ln>
                <a:solidFill>
                  <a:prstClr val="black"/>
                </a:solidFill>
                <a:effectLst/>
                <a:uLnTx/>
                <a:uFillTx/>
                <a:latin typeface="Calibri"/>
                <a:ea typeface="+mn-ea"/>
                <a:cs typeface="+mn-cs"/>
              </a:rPr>
              <a:t>and </a:t>
            </a:r>
            <a:r>
              <a:rPr kumimoji="0" lang="en-US" sz="2500" b="1" i="0" u="none" strike="noStrike" kern="1200" cap="none" spc="0" normalizeH="0" baseline="0" noProof="0" dirty="0">
                <a:ln>
                  <a:noFill/>
                </a:ln>
                <a:solidFill>
                  <a:prstClr val="black"/>
                </a:solidFill>
                <a:effectLst/>
                <a:uLnTx/>
                <a:uFillTx/>
                <a:latin typeface="Calibri"/>
                <a:ea typeface="+mn-ea"/>
                <a:cs typeface="+mn-cs"/>
              </a:rPr>
              <a:t>Satsuma </a:t>
            </a:r>
            <a:r>
              <a:rPr kumimoji="0" lang="en-US" sz="2500" b="0" i="0" u="none" strike="noStrike" kern="1200" cap="none" spc="0" normalizeH="0" baseline="0" noProof="0" dirty="0">
                <a:ln>
                  <a:noFill/>
                </a:ln>
                <a:solidFill>
                  <a:prstClr val="black"/>
                </a:solidFill>
                <a:effectLst/>
                <a:uLnTx/>
                <a:uFillTx/>
                <a:latin typeface="Calibri"/>
                <a:ea typeface="+mn-ea"/>
                <a:cs typeface="+mn-cs"/>
              </a:rPr>
              <a:t>daimyo who on Jan 3, 1868, able to defeat and overthrow TOKUGAWA, “restore” Meiji emperor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 MEIJI RESTORATION Jan 3, 1868  proclaims end of Tokugawa regime.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500" b="1" i="0" u="none" strike="noStrike" kern="1200" cap="none" spc="0" normalizeH="0" baseline="0" noProof="0" dirty="0">
                <a:ln>
                  <a:noFill/>
                </a:ln>
                <a:solidFill>
                  <a:prstClr val="black"/>
                </a:solidFill>
                <a:effectLst/>
                <a:uLnTx/>
                <a:uFillTx/>
                <a:latin typeface="Calibri"/>
                <a:ea typeface="+mn-ea"/>
                <a:cs typeface="+mn-cs"/>
              </a:rPr>
              <a:t>Meiji Restoration was the result of BOTH</a:t>
            </a:r>
            <a:endParaRPr kumimoji="0" lang="en-US" sz="2500" b="0" i="0"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Internal crisis AND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US" sz="2500" b="0" i="0" u="none" strike="noStrike" kern="1200" cap="none" spc="0" normalizeH="0" baseline="0" noProof="0" dirty="0">
                <a:ln>
                  <a:noFill/>
                </a:ln>
                <a:solidFill>
                  <a:prstClr val="black"/>
                </a:solidFill>
                <a:effectLst/>
                <a:uLnTx/>
                <a:uFillTx/>
                <a:latin typeface="Calibri"/>
                <a:ea typeface="+mn-ea"/>
                <a:cs typeface="+mn-cs"/>
              </a:rPr>
              <a:t>the catalyst,  intervention of the west. </a:t>
            </a:r>
          </a:p>
          <a:p>
            <a:endParaRPr lang="en-US" dirty="0"/>
          </a:p>
        </p:txBody>
      </p:sp>
    </p:spTree>
    <p:extLst>
      <p:ext uri="{BB962C8B-B14F-4D97-AF65-F5344CB8AC3E}">
        <p14:creationId xmlns:p14="http://schemas.microsoft.com/office/powerpoint/2010/main" val="42686383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62340"/>
          </a:xfrm>
        </p:spPr>
        <p:txBody>
          <a:bodyPr>
            <a:normAutofit fontScale="90000"/>
          </a:bodyPr>
          <a:lstStyle/>
          <a:p>
            <a:r>
              <a:rPr lang="en-US" dirty="0"/>
              <a:t>Impacts of Western Intervention</a:t>
            </a:r>
          </a:p>
        </p:txBody>
      </p:sp>
      <p:sp>
        <p:nvSpPr>
          <p:cNvPr id="3" name="Content Placeholder 2"/>
          <p:cNvSpPr>
            <a:spLocks noGrp="1"/>
          </p:cNvSpPr>
          <p:nvPr>
            <p:ph idx="1"/>
          </p:nvPr>
        </p:nvSpPr>
        <p:spPr>
          <a:xfrm>
            <a:off x="-1" y="824090"/>
            <a:ext cx="9381067" cy="5937954"/>
          </a:xfrm>
        </p:spPr>
        <p:txBody>
          <a:bodyPr>
            <a:normAutofit/>
          </a:bodyPr>
          <a:lstStyle/>
          <a:p>
            <a:r>
              <a:rPr lang="en-US" dirty="0"/>
              <a:t>Recognition “Free trade” was free only for the more powerful.  No respecter of national sovereignty.  </a:t>
            </a:r>
          </a:p>
          <a:p>
            <a:r>
              <a:rPr lang="en-US" dirty="0"/>
              <a:t>Free Trade imposed a series of unfree and unequal treaties on Japan.  </a:t>
            </a:r>
          </a:p>
          <a:p>
            <a:r>
              <a:rPr lang="en-US" dirty="0"/>
              <a:t>However, it was a lesson that Japan learn well.  Within 30 years of Perry and the unequal treaties, Japan itself was on its way to being an imperialist power and imposed its own unequal treaties on other Asian countries, for much the same reasons, and driven by the same Capitalist logic that drove the United States and others.</a:t>
            </a:r>
          </a:p>
          <a:p>
            <a:endParaRPr lang="en-US" dirty="0"/>
          </a:p>
        </p:txBody>
      </p:sp>
    </p:spTree>
    <p:extLst>
      <p:ext uri="{BB962C8B-B14F-4D97-AF65-F5344CB8AC3E}">
        <p14:creationId xmlns:p14="http://schemas.microsoft.com/office/powerpoint/2010/main" val="2426339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04711"/>
          </a:xfrm>
        </p:spPr>
        <p:txBody>
          <a:bodyPr/>
          <a:lstStyle/>
          <a:p>
            <a:r>
              <a:rPr lang="en-US" dirty="0"/>
              <a:t>Return to Comparisons</a:t>
            </a:r>
          </a:p>
        </p:txBody>
      </p:sp>
      <p:sp>
        <p:nvSpPr>
          <p:cNvPr id="3" name="Content Placeholder 2"/>
          <p:cNvSpPr>
            <a:spLocks noGrp="1"/>
          </p:cNvSpPr>
          <p:nvPr>
            <p:ph idx="1"/>
          </p:nvPr>
        </p:nvSpPr>
        <p:spPr>
          <a:xfrm>
            <a:off x="0" y="767644"/>
            <a:ext cx="9144000" cy="6090356"/>
          </a:xfrm>
        </p:spPr>
        <p:txBody>
          <a:bodyPr>
            <a:normAutofit fontScale="85000" lnSpcReduction="10000"/>
          </a:bodyPr>
          <a:lstStyle/>
          <a:p>
            <a:r>
              <a:rPr lang="en-US" dirty="0"/>
              <a:t>Comparisons doesn’t mean just seeing similarities, but also account for DIFFERENCES. </a:t>
            </a:r>
          </a:p>
          <a:p>
            <a:endParaRPr lang="en-US" dirty="0"/>
          </a:p>
          <a:p>
            <a:r>
              <a:rPr lang="en-US" dirty="0"/>
              <a:t>Change in Japan is very different from that in India and to China. </a:t>
            </a:r>
          </a:p>
          <a:p>
            <a:endParaRPr lang="en-US" dirty="0"/>
          </a:p>
          <a:p>
            <a:r>
              <a:rPr lang="en-US" dirty="0"/>
              <a:t>Meiji restoration begins as a political change at the top of Japanese society, but fundamentally transforming the economy and social and cultural pattern  of Japanese life.  </a:t>
            </a:r>
          </a:p>
          <a:p>
            <a:endParaRPr lang="en-US" dirty="0"/>
          </a:p>
          <a:p>
            <a:r>
              <a:rPr lang="en-US" dirty="0"/>
              <a:t>The most striking result s that Japan very successful in emulating a western pattern of industrial development. That makes them a major Asian power by end of century and a potential world power by the middle of the 20th.</a:t>
            </a:r>
          </a:p>
          <a:p>
            <a:endParaRPr lang="en-US" dirty="0"/>
          </a:p>
        </p:txBody>
      </p:sp>
    </p:spTree>
    <p:extLst>
      <p:ext uri="{BB962C8B-B14F-4D97-AF65-F5344CB8AC3E}">
        <p14:creationId xmlns:p14="http://schemas.microsoft.com/office/powerpoint/2010/main" val="375262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2885"/>
          </a:xfrm>
        </p:spPr>
        <p:txBody>
          <a:bodyPr>
            <a:normAutofit/>
          </a:bodyPr>
          <a:lstStyle/>
          <a:p>
            <a:r>
              <a:rPr lang="en-US" dirty="0"/>
              <a:t>Differences and Similarities</a:t>
            </a:r>
          </a:p>
        </p:txBody>
      </p:sp>
      <p:sp>
        <p:nvSpPr>
          <p:cNvPr id="3" name="Content Placeholder 2"/>
          <p:cNvSpPr>
            <a:spLocks noGrp="1"/>
          </p:cNvSpPr>
          <p:nvPr>
            <p:ph idx="1"/>
          </p:nvPr>
        </p:nvSpPr>
        <p:spPr>
          <a:xfrm>
            <a:off x="0" y="862886"/>
            <a:ext cx="9144000" cy="5995114"/>
          </a:xfrm>
        </p:spPr>
        <p:txBody>
          <a:bodyPr>
            <a:normAutofit fontScale="25000" lnSpcReduction="20000"/>
          </a:bodyPr>
          <a:lstStyle/>
          <a:p>
            <a:r>
              <a:rPr lang="en-US" sz="8000" dirty="0"/>
              <a:t>How, or why is Japan able to respond very differently from China to the impact of west?</a:t>
            </a:r>
          </a:p>
          <a:p>
            <a:r>
              <a:rPr lang="en-US" sz="8000" dirty="0"/>
              <a:t>Size important, Japan more homogenous and more manageable than India or China.  A motivated leadership COULD effect far-reaching changes. China vast, less homogenous, less able to change fast.  Nor is there a revolution in China in the 19</a:t>
            </a:r>
            <a:r>
              <a:rPr lang="en-US" sz="8000" baseline="30000" dirty="0"/>
              <a:t>th</a:t>
            </a:r>
            <a:r>
              <a:rPr lang="en-US" sz="8000" dirty="0"/>
              <a:t> century, comparable to Meiji, which would have allowed a new leadership to emerge.</a:t>
            </a:r>
          </a:p>
          <a:p>
            <a:r>
              <a:rPr lang="en-US" sz="8000" dirty="0"/>
              <a:t>	When compare with India and China timing important.  Japanese response to West more pragmatic BECAUSE they had example of China which had been militarily defeated by the time Commodore Perry comes around. So rather than contest, which was not poss.  Japan decided that best way to counter west was through adopting its sources of strength.</a:t>
            </a:r>
          </a:p>
          <a:p>
            <a:r>
              <a:rPr lang="en-US" sz="8000" dirty="0"/>
              <a:t>	Unlike India Japan is not directly colonized, thus although  a nationalist awakening happen in Japan around  same time as in India, latter firmly under British control.  British control ensures that similar steps towards a national regeneration, particularly in economic policy, could not be taken in India.  Direct colonialism skews development.   </a:t>
            </a:r>
          </a:p>
          <a:p>
            <a:r>
              <a:rPr lang="en-US" sz="8000" dirty="0"/>
              <a:t>	BUT, like India and China, socially and culturally, there was a comparable ambivalence towards modernization in Japan.  Although modernization and industry made Japan a huge economic and military power, SOME sections of Japanese society did question wholesale adoption of Western modernity</a:t>
            </a:r>
          </a:p>
          <a:p>
            <a:endParaRPr lang="en-US" dirty="0"/>
          </a:p>
        </p:txBody>
      </p:sp>
    </p:spTree>
    <p:extLst>
      <p:ext uri="{BB962C8B-B14F-4D97-AF65-F5344CB8AC3E}">
        <p14:creationId xmlns:p14="http://schemas.microsoft.com/office/powerpoint/2010/main" val="3059206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1356"/>
          </a:xfrm>
        </p:spPr>
        <p:txBody>
          <a:bodyPr/>
          <a:lstStyle/>
          <a:p>
            <a:r>
              <a:rPr lang="en-US" dirty="0"/>
              <a:t>Hierarchies</a:t>
            </a:r>
          </a:p>
        </p:txBody>
      </p:sp>
      <p:sp>
        <p:nvSpPr>
          <p:cNvPr id="3" name="Content Placeholder 2"/>
          <p:cNvSpPr>
            <a:spLocks noGrp="1"/>
          </p:cNvSpPr>
          <p:nvPr>
            <p:ph idx="1"/>
          </p:nvPr>
        </p:nvSpPr>
        <p:spPr>
          <a:xfrm>
            <a:off x="0" y="1175993"/>
            <a:ext cx="9144000" cy="5566367"/>
          </a:xfrm>
        </p:spPr>
        <p:txBody>
          <a:bodyPr>
            <a:normAutofit fontScale="92500" lnSpcReduction="20000"/>
          </a:bodyPr>
          <a:lstStyle/>
          <a:p>
            <a:r>
              <a:rPr lang="en-US" dirty="0"/>
              <a:t>Like all others around the world, Tokugawa Japan was a hierarchical society.  Like others, hierarchy based on control over forces of violence, force of ideology and force of economic power. </a:t>
            </a:r>
          </a:p>
          <a:p>
            <a:r>
              <a:rPr lang="en-US" dirty="0"/>
              <a:t>In pre-and-early Tokugawa era these forces were in sync. The lord, the daimyo, had most economic power, most coercive power, and the ideology supported it. </a:t>
            </a:r>
          </a:p>
          <a:p>
            <a:r>
              <a:rPr lang="en-US" dirty="0"/>
              <a:t>Samurai who were the Daimyo’s vassals were given fiefs or stipends, plus allowed to wear arms – so ordinary samurai too had economic and coercive power over commoners. </a:t>
            </a:r>
          </a:p>
          <a:p>
            <a:r>
              <a:rPr lang="en-US" dirty="0"/>
              <a:t>Developments in Tokugawa period undercuts the basis of these hierarchies </a:t>
            </a:r>
          </a:p>
          <a:p>
            <a:endParaRPr lang="en-US" dirty="0"/>
          </a:p>
        </p:txBody>
      </p:sp>
    </p:spTree>
    <p:extLst>
      <p:ext uri="{BB962C8B-B14F-4D97-AF65-F5344CB8AC3E}">
        <p14:creationId xmlns:p14="http://schemas.microsoft.com/office/powerpoint/2010/main" val="1225476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987834"/>
          </a:xfrm>
        </p:spPr>
        <p:txBody>
          <a:bodyPr>
            <a:normAutofit fontScale="90000"/>
          </a:bodyPr>
          <a:lstStyle/>
          <a:p>
            <a:r>
              <a:rPr lang="en-US" dirty="0"/>
              <a:t>Undermining of Traditional Hierarchies</a:t>
            </a:r>
          </a:p>
        </p:txBody>
      </p:sp>
      <p:sp>
        <p:nvSpPr>
          <p:cNvPr id="3" name="Content Placeholder 2"/>
          <p:cNvSpPr>
            <a:spLocks noGrp="1"/>
          </p:cNvSpPr>
          <p:nvPr>
            <p:ph idx="1"/>
          </p:nvPr>
        </p:nvSpPr>
        <p:spPr>
          <a:xfrm>
            <a:off x="1" y="987836"/>
            <a:ext cx="9144000" cy="5870164"/>
          </a:xfrm>
        </p:spPr>
        <p:txBody>
          <a:bodyPr>
            <a:normAutofit fontScale="70000" lnSpcReduction="20000"/>
          </a:bodyPr>
          <a:lstStyle/>
          <a:p>
            <a:r>
              <a:rPr lang="en-US" dirty="0"/>
              <a:t>MERCHANTS prospering.  Even DAIMYO often dependent on large financier-merchants.  Gave them quasi-samurai rank. </a:t>
            </a:r>
          </a:p>
          <a:p>
            <a:r>
              <a:rPr lang="en-US" dirty="0"/>
              <a:t>End of chapter three refers to what was called the GENROKU period.  Conspicuous consumption among merchants. </a:t>
            </a:r>
          </a:p>
          <a:p>
            <a:r>
              <a:rPr lang="en-US" dirty="0"/>
              <a:t>Market economy undercuts basis of privileges. </a:t>
            </a:r>
          </a:p>
          <a:p>
            <a:pPr lvl="1"/>
            <a:r>
              <a:rPr lang="en-US" dirty="0"/>
              <a:t>Urbanization (WHY? Castle towns, and increased rice trade after alternate attendance system)  </a:t>
            </a:r>
          </a:p>
          <a:p>
            <a:pPr lvl="1"/>
            <a:r>
              <a:rPr lang="en-US" dirty="0"/>
              <a:t>Population concentration means that peasants could produce for the market, creates a rich peasant class, the GONO. </a:t>
            </a:r>
          </a:p>
          <a:p>
            <a:pPr lvl="1"/>
            <a:r>
              <a:rPr lang="en-US" dirty="0"/>
              <a:t>Disrupts social hierarchy, when Samurai see this. </a:t>
            </a:r>
          </a:p>
          <a:p>
            <a:pPr lvl="1"/>
            <a:r>
              <a:rPr lang="en-US" dirty="0"/>
              <a:t>Cash Nexus:  Less significant that someone could wear a sword, but if you had money, you could buy stuff, consume at higher rate. Weakened feudal ties based, based on visible symbols, on obligations, on loyalty etc. </a:t>
            </a:r>
          </a:p>
          <a:p>
            <a:pPr lvl="1"/>
            <a:r>
              <a:rPr lang="en-US" dirty="0"/>
              <a:t>In its place, cash nexus, where those with money could pay for services and goods that had earlier only been available to the socially superior. </a:t>
            </a:r>
          </a:p>
          <a:p>
            <a:r>
              <a:rPr lang="en-US" dirty="0"/>
              <a:t>Urban developments and markets also led to growth of printing presses, which too needed a market. Press important because now criticism of regime, disaffection, disseminating much more widely. </a:t>
            </a:r>
          </a:p>
          <a:p>
            <a:pPr marL="0" indent="0">
              <a:buNone/>
            </a:pPr>
            <a:br>
              <a:rPr lang="en-US" dirty="0"/>
            </a:br>
            <a:endParaRPr lang="en-US" dirty="0"/>
          </a:p>
          <a:p>
            <a:endParaRPr lang="en-US" dirty="0"/>
          </a:p>
        </p:txBody>
      </p:sp>
    </p:spTree>
    <p:extLst>
      <p:ext uri="{BB962C8B-B14F-4D97-AF65-F5344CB8AC3E}">
        <p14:creationId xmlns:p14="http://schemas.microsoft.com/office/powerpoint/2010/main" val="161111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19194"/>
          </a:xfrm>
        </p:spPr>
        <p:txBody>
          <a:bodyPr>
            <a:normAutofit/>
          </a:bodyPr>
          <a:lstStyle/>
          <a:p>
            <a:r>
              <a:rPr lang="en-US" dirty="0"/>
              <a:t>Impact on Samurai</a:t>
            </a:r>
          </a:p>
        </p:txBody>
      </p:sp>
      <p:sp>
        <p:nvSpPr>
          <p:cNvPr id="3" name="Content Placeholder 2"/>
          <p:cNvSpPr>
            <a:spLocks noGrp="1"/>
          </p:cNvSpPr>
          <p:nvPr>
            <p:ph idx="1"/>
          </p:nvPr>
        </p:nvSpPr>
        <p:spPr>
          <a:xfrm>
            <a:off x="109744" y="1019194"/>
            <a:ext cx="9034256" cy="5723167"/>
          </a:xfrm>
        </p:spPr>
        <p:txBody>
          <a:bodyPr>
            <a:normAutofit fontScale="70000" lnSpcReduction="20000"/>
          </a:bodyPr>
          <a:lstStyle/>
          <a:p>
            <a:r>
              <a:rPr lang="en-US" dirty="0"/>
              <a:t>Warring States Era they had been REAL warriors, now they lost that function, and became administrators or clerical staff of daimyo</a:t>
            </a:r>
          </a:p>
          <a:p>
            <a:r>
              <a:rPr lang="en-US" dirty="0"/>
              <a:t>As a result, some of them did become more literate, Confucian schools etc. Tea ceremony e.g., product of this period. </a:t>
            </a:r>
          </a:p>
          <a:p>
            <a:r>
              <a:rPr lang="en-US" dirty="0"/>
              <a:t>But changes not good for majority of Samurai. Warrior code not allow then to go into business, and commerce generally looked down upon. But changes mean they need money.  Larger circulation of money leads to inflation.  Samurai end up having to compromise, sell, or marry into trading, or crafts.  Found this demeaning and resented it. More so when  former inferiors, the merchants and even rich peasants, doing well. </a:t>
            </a:r>
          </a:p>
          <a:p>
            <a:r>
              <a:rPr lang="en-US" dirty="0"/>
              <a:t>Even samurai who were not impoverished, resented because growing economy and they not getting enough of it, rising expectations. </a:t>
            </a:r>
          </a:p>
          <a:p>
            <a:r>
              <a:rPr lang="en-US" dirty="0"/>
              <a:t>T</a:t>
            </a:r>
            <a:r>
              <a:rPr lang="en-US" dirty="0">
                <a:effectLst/>
              </a:rPr>
              <a:t>ime was ripe for some change: social hierarchies not fit with economic power, plus people at bottom of ladder, poorest peasants continue to be exploited, we see frequent peasant revolts</a:t>
            </a:r>
          </a:p>
          <a:p>
            <a:r>
              <a:rPr lang="en-US" dirty="0">
                <a:effectLst/>
              </a:rPr>
              <a:t>All </a:t>
            </a:r>
            <a:r>
              <a:rPr lang="en-US" dirty="0"/>
              <a:t>of these </a:t>
            </a:r>
            <a:r>
              <a:rPr lang="en-US" dirty="0">
                <a:effectLst/>
              </a:rPr>
              <a:t>lead to significant changes in the ideological underpinning of the Tokugawa state, starting with ideas about loyalty.</a:t>
            </a:r>
            <a:endParaRPr lang="en-US" dirty="0"/>
          </a:p>
        </p:txBody>
      </p:sp>
    </p:spTree>
    <p:extLst>
      <p:ext uri="{BB962C8B-B14F-4D97-AF65-F5344CB8AC3E}">
        <p14:creationId xmlns:p14="http://schemas.microsoft.com/office/powerpoint/2010/main" val="3584491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2154"/>
          </a:xfrm>
        </p:spPr>
        <p:txBody>
          <a:bodyPr/>
          <a:lstStyle/>
          <a:p>
            <a:r>
              <a:rPr lang="en-US" dirty="0"/>
              <a:t>Changing Loyalties</a:t>
            </a:r>
          </a:p>
        </p:txBody>
      </p:sp>
      <p:sp>
        <p:nvSpPr>
          <p:cNvPr id="3" name="Content Placeholder 2"/>
          <p:cNvSpPr>
            <a:spLocks noGrp="1"/>
          </p:cNvSpPr>
          <p:nvPr>
            <p:ph idx="1"/>
          </p:nvPr>
        </p:nvSpPr>
        <p:spPr>
          <a:xfrm>
            <a:off x="0" y="972154"/>
            <a:ext cx="9144000" cy="5885846"/>
          </a:xfrm>
        </p:spPr>
        <p:txBody>
          <a:bodyPr>
            <a:normAutofit fontScale="92500" lnSpcReduction="20000"/>
          </a:bodyPr>
          <a:lstStyle/>
          <a:p>
            <a:r>
              <a:rPr lang="en-US" dirty="0">
                <a:effectLst/>
              </a:rPr>
              <a:t>Toku</a:t>
            </a:r>
            <a:r>
              <a:rPr lang="en-US" dirty="0"/>
              <a:t>gawa </a:t>
            </a:r>
            <a:r>
              <a:rPr lang="en-US" dirty="0">
                <a:effectLst/>
              </a:rPr>
              <a:t>system, like those before it, based on loyalty, of samurai vassals to lords and to daimyo. This itself eroded</a:t>
            </a:r>
          </a:p>
          <a:p>
            <a:r>
              <a:rPr lang="en-US" dirty="0">
                <a:effectLst/>
              </a:rPr>
              <a:t>With peace and order loyalty became both </a:t>
            </a:r>
            <a:r>
              <a:rPr lang="en-US" b="1" dirty="0">
                <a:effectLst/>
              </a:rPr>
              <a:t>UNCONDITIONAL and IMPERSONAL</a:t>
            </a:r>
          </a:p>
          <a:p>
            <a:pPr lvl="1"/>
            <a:r>
              <a:rPr lang="en-US" dirty="0">
                <a:effectLst/>
              </a:rPr>
              <a:t>Earlier conditional, i.e., could shift, perhaps to braver or </a:t>
            </a:r>
            <a:r>
              <a:rPr lang="en-US" dirty="0"/>
              <a:t>more able lord.  N</a:t>
            </a:r>
            <a:r>
              <a:rPr lang="en-US" dirty="0">
                <a:effectLst/>
              </a:rPr>
              <a:t>ow, under Tokugawa law, could not change</a:t>
            </a:r>
          </a:p>
          <a:p>
            <a:pPr lvl="1"/>
            <a:r>
              <a:rPr lang="en-US" dirty="0">
                <a:effectLst/>
              </a:rPr>
              <a:t>Earlier, Samurai follow lord because of  personal respect, now not so</a:t>
            </a:r>
          </a:p>
          <a:p>
            <a:pPr lvl="1"/>
            <a:r>
              <a:rPr lang="en-US" dirty="0">
                <a:effectLst/>
              </a:rPr>
              <a:t> Daimyo based in cities, no personal touch with samurai</a:t>
            </a:r>
          </a:p>
          <a:p>
            <a:r>
              <a:rPr lang="en-US" dirty="0"/>
              <a:t>B</a:t>
            </a:r>
            <a:r>
              <a:rPr lang="en-US" dirty="0">
                <a:effectLst/>
              </a:rPr>
              <a:t>ecause loyalty central component of samurai ethos, if no loyalty to DAIMYO, then loyalty focus elsewhere. Increasingly in other directions, toward HAN (people/nation), towards Japan, or to Emperor. </a:t>
            </a:r>
          </a:p>
          <a:p>
            <a:endParaRPr lang="en-US" dirty="0"/>
          </a:p>
        </p:txBody>
      </p:sp>
    </p:spTree>
    <p:extLst>
      <p:ext uri="{BB962C8B-B14F-4D97-AF65-F5344CB8AC3E}">
        <p14:creationId xmlns:p14="http://schemas.microsoft.com/office/powerpoint/2010/main" val="667476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8375"/>
          </a:xfrm>
        </p:spPr>
        <p:txBody>
          <a:bodyPr>
            <a:normAutofit/>
          </a:bodyPr>
          <a:lstStyle/>
          <a:p>
            <a:r>
              <a:rPr lang="en-US" dirty="0"/>
              <a:t>Looking for Change</a:t>
            </a:r>
          </a:p>
        </p:txBody>
      </p:sp>
      <p:sp>
        <p:nvSpPr>
          <p:cNvPr id="3" name="Content Placeholder 2"/>
          <p:cNvSpPr>
            <a:spLocks noGrp="1"/>
          </p:cNvSpPr>
          <p:nvPr>
            <p:ph idx="1"/>
          </p:nvPr>
        </p:nvSpPr>
        <p:spPr>
          <a:xfrm>
            <a:off x="457200" y="968375"/>
            <a:ext cx="8229600" cy="5587999"/>
          </a:xfrm>
        </p:spPr>
        <p:txBody>
          <a:bodyPr>
            <a:normAutofit fontScale="55000" lnSpcReduction="20000"/>
          </a:bodyPr>
          <a:lstStyle/>
          <a:p>
            <a:r>
              <a:rPr lang="en-US" sz="3800" dirty="0">
                <a:effectLst/>
              </a:rPr>
              <a:t>It was not just the Samurai who were dissatisfied. Peasants and merchants also resented the social disadvantages they suffered under, especially when doing well economically.  Particularly resented the </a:t>
            </a:r>
            <a:r>
              <a:rPr lang="en-US" sz="3800" b="1" dirty="0">
                <a:effectLst/>
              </a:rPr>
              <a:t>sumptuary laws </a:t>
            </a:r>
            <a:r>
              <a:rPr lang="en-US" sz="3800" dirty="0"/>
              <a:t>that the </a:t>
            </a:r>
            <a:r>
              <a:rPr lang="en-US" sz="3800" dirty="0" err="1"/>
              <a:t>Tokugawas</a:t>
            </a:r>
            <a:r>
              <a:rPr lang="en-US" sz="3800" dirty="0"/>
              <a:t> tried in order to control the impacts of growing commerce.</a:t>
            </a:r>
          </a:p>
          <a:p>
            <a:r>
              <a:rPr lang="en-US" sz="3800" dirty="0">
                <a:effectLst/>
              </a:rPr>
              <a:t>People began looking for alternative sources of legitimacy -- away from the Shogun and his establishment, even away from Confucian ideals. </a:t>
            </a:r>
          </a:p>
          <a:p>
            <a:r>
              <a:rPr lang="en-US" sz="3800" dirty="0">
                <a:effectLst/>
              </a:rPr>
              <a:t>Newer ideas, those stressing the importance of a “purely” Japanese heritage, rejection of Chinese (including Confucian) heritage.  Stress the divine nature of the Japanese monarchy. </a:t>
            </a:r>
          </a:p>
          <a:p>
            <a:r>
              <a:rPr lang="en-US" sz="3800" dirty="0">
                <a:effectLst/>
              </a:rPr>
              <a:t>The MITO school </a:t>
            </a:r>
            <a:r>
              <a:rPr lang="en-US" sz="3800" dirty="0"/>
              <a:t>t</a:t>
            </a:r>
            <a:r>
              <a:rPr lang="en-US" sz="3800" dirty="0">
                <a:effectLst/>
              </a:rPr>
              <a:t>aking on a Chinese idea, that of a ruler losing the “mandate of heaven” implied that </a:t>
            </a:r>
            <a:r>
              <a:rPr lang="en-US" sz="3800" dirty="0" err="1">
                <a:effectLst/>
              </a:rPr>
              <a:t>Tokugawas</a:t>
            </a:r>
            <a:r>
              <a:rPr lang="en-US" sz="3800" dirty="0">
                <a:effectLst/>
              </a:rPr>
              <a:t> had lost mandate to rule.</a:t>
            </a:r>
          </a:p>
          <a:p>
            <a:r>
              <a:rPr lang="en-US" sz="3800" dirty="0">
                <a:effectLst/>
              </a:rPr>
              <a:t>Other ideas were emerging from the classes who had hitherto NOT participated in exchange of ideas. Peasants and merchants, e.g.</a:t>
            </a:r>
          </a:p>
          <a:p>
            <a:r>
              <a:rPr lang="en-US" sz="3800" dirty="0">
                <a:effectLst/>
              </a:rPr>
              <a:t>New religious cults on the one hand and a “political economic” critique of </a:t>
            </a:r>
            <a:r>
              <a:rPr lang="en-US" sz="3800" dirty="0"/>
              <a:t>the </a:t>
            </a:r>
            <a:r>
              <a:rPr lang="en-US" sz="3800" dirty="0">
                <a:effectLst/>
              </a:rPr>
              <a:t>Tokugawa regime on the other. </a:t>
            </a:r>
          </a:p>
          <a:p>
            <a:r>
              <a:rPr lang="en-US" sz="3800" dirty="0">
                <a:effectLst/>
              </a:rPr>
              <a:t>All undermining the absolutist nature of the regime. …</a:t>
            </a:r>
            <a:r>
              <a:rPr lang="en-US" sz="3800" i="1" dirty="0">
                <a:effectLst/>
              </a:rPr>
              <a:t>the times, they were a </a:t>
            </a:r>
            <a:r>
              <a:rPr lang="en-US" sz="3800" i="1" dirty="0" err="1">
                <a:effectLst/>
              </a:rPr>
              <a:t>changin</a:t>
            </a:r>
            <a:r>
              <a:rPr lang="en-US" sz="3800" i="1" dirty="0">
                <a:effectLst/>
              </a:rPr>
              <a:t>… </a:t>
            </a:r>
          </a:p>
          <a:p>
            <a:endParaRPr lang="en-US" dirty="0"/>
          </a:p>
        </p:txBody>
      </p:sp>
    </p:spTree>
    <p:extLst>
      <p:ext uri="{BB962C8B-B14F-4D97-AF65-F5344CB8AC3E}">
        <p14:creationId xmlns:p14="http://schemas.microsoft.com/office/powerpoint/2010/main" val="3755655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04862"/>
          </a:xfrm>
        </p:spPr>
        <p:txBody>
          <a:bodyPr>
            <a:normAutofit/>
          </a:bodyPr>
          <a:lstStyle/>
          <a:p>
            <a:r>
              <a:rPr lang="en-US" dirty="0"/>
              <a:t>Inadequate Responses</a:t>
            </a:r>
          </a:p>
        </p:txBody>
      </p:sp>
      <p:sp>
        <p:nvSpPr>
          <p:cNvPr id="3" name="Content Placeholder 2"/>
          <p:cNvSpPr>
            <a:spLocks noGrp="1"/>
          </p:cNvSpPr>
          <p:nvPr>
            <p:ph idx="1"/>
          </p:nvPr>
        </p:nvSpPr>
        <p:spPr>
          <a:xfrm>
            <a:off x="142875" y="1206500"/>
            <a:ext cx="9001125" cy="5524500"/>
          </a:xfrm>
        </p:spPr>
        <p:txBody>
          <a:bodyPr>
            <a:normAutofit fontScale="77500" lnSpcReduction="20000"/>
          </a:bodyPr>
          <a:lstStyle/>
          <a:p>
            <a:r>
              <a:rPr lang="en-US" dirty="0" err="1">
                <a:effectLst/>
              </a:rPr>
              <a:t>Tokugawas</a:t>
            </a:r>
            <a:r>
              <a:rPr lang="en-US" dirty="0">
                <a:effectLst/>
              </a:rPr>
              <a:t> (like Manchus in China) could only offer piecemeal solutions.</a:t>
            </a:r>
          </a:p>
          <a:p>
            <a:r>
              <a:rPr lang="en-US" dirty="0">
                <a:effectLst/>
              </a:rPr>
              <a:t>They attack symptoms, because to attack the cause would be to attack or undermine a whole social order, including themselves. </a:t>
            </a:r>
          </a:p>
          <a:p>
            <a:r>
              <a:rPr lang="en-US" b="1" dirty="0">
                <a:effectLst/>
              </a:rPr>
              <a:t>“Fundamentalism”</a:t>
            </a:r>
            <a:r>
              <a:rPr lang="en-US" dirty="0">
                <a:effectLst/>
              </a:rPr>
              <a:t> try to return economically to the early Tokugawa period:  Restrict commerce, return to a more agrarian economy, cut spending. </a:t>
            </a:r>
          </a:p>
          <a:p>
            <a:r>
              <a:rPr lang="en-US" dirty="0">
                <a:effectLst/>
              </a:rPr>
              <a:t>“Realists” did try to suggest alternatives, but not successful. Mixing the two did not work.</a:t>
            </a:r>
          </a:p>
          <a:p>
            <a:r>
              <a:rPr lang="en-US" dirty="0"/>
              <a:t>S</a:t>
            </a:r>
            <a:r>
              <a:rPr lang="en-US" dirty="0">
                <a:effectLst/>
              </a:rPr>
              <a:t>tage was set for a change that came in 1868</a:t>
            </a:r>
          </a:p>
          <a:p>
            <a:r>
              <a:rPr lang="en-US" dirty="0"/>
              <a:t>Change </a:t>
            </a:r>
            <a:r>
              <a:rPr lang="en-US" dirty="0">
                <a:effectLst/>
              </a:rPr>
              <a:t>occasioned not just by internal crisis but also external pressure. </a:t>
            </a:r>
          </a:p>
          <a:p>
            <a:r>
              <a:rPr lang="en-US" dirty="0">
                <a:effectLst/>
              </a:rPr>
              <a:t>Unlike China or India, this pressure not so much from Europe, but via Commodore Perry of the US, demanded an end to Japan’s isolation. </a:t>
            </a:r>
          </a:p>
          <a:p>
            <a:endParaRPr lang="en-US" dirty="0"/>
          </a:p>
        </p:txBody>
      </p:sp>
    </p:spTree>
    <p:extLst>
      <p:ext uri="{BB962C8B-B14F-4D97-AF65-F5344CB8AC3E}">
        <p14:creationId xmlns:p14="http://schemas.microsoft.com/office/powerpoint/2010/main" val="2946877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46667"/>
          </a:xfrm>
        </p:spPr>
        <p:txBody>
          <a:bodyPr>
            <a:normAutofit/>
          </a:bodyPr>
          <a:lstStyle/>
          <a:p>
            <a:r>
              <a:rPr lang="en-US" dirty="0"/>
              <a:t>Commodore Perry and Imperialism</a:t>
            </a:r>
          </a:p>
        </p:txBody>
      </p:sp>
      <p:sp>
        <p:nvSpPr>
          <p:cNvPr id="3" name="Content Placeholder 2"/>
          <p:cNvSpPr>
            <a:spLocks noGrp="1"/>
          </p:cNvSpPr>
          <p:nvPr>
            <p:ph idx="1"/>
          </p:nvPr>
        </p:nvSpPr>
        <p:spPr>
          <a:xfrm>
            <a:off x="75414" y="1093509"/>
            <a:ext cx="9068585" cy="5693790"/>
          </a:xfrm>
        </p:spPr>
        <p:txBody>
          <a:bodyPr>
            <a:noAutofit/>
          </a:bodyPr>
          <a:lstStyle/>
          <a:p>
            <a:r>
              <a:rPr lang="en-US" sz="2600" dirty="0"/>
              <a:t>WHY does Perry come to Japan, and Why the ultimatum to open up Japan? </a:t>
            </a:r>
          </a:p>
          <a:p>
            <a:r>
              <a:rPr lang="en-US" sz="2600" dirty="0"/>
              <a:t>Only to get facilities for shipwrecked sailors and coal and provisions for the ships?  </a:t>
            </a:r>
          </a:p>
          <a:p>
            <a:r>
              <a:rPr lang="en-US" sz="2600" dirty="0"/>
              <a:t>American intervention came within decades of the “acquisition” of California, internal colonialism reach limits</a:t>
            </a:r>
          </a:p>
          <a:p>
            <a:r>
              <a:rPr lang="en-US" sz="2600" dirty="0"/>
              <a:t>Russians were already interested in the area, and this was the same time when Western powers were “opening” China</a:t>
            </a:r>
          </a:p>
          <a:p>
            <a:r>
              <a:rPr lang="en-US" sz="2600" dirty="0"/>
              <a:t>As much as the EIC acquisition of political in India, </a:t>
            </a:r>
            <a:r>
              <a:rPr lang="en-US" sz="2600" b="1" dirty="0"/>
              <a:t>the opening up of Japan  too was dictated by economic and to a </a:t>
            </a:r>
            <a:r>
              <a:rPr lang="en-US" sz="2600" b="1" i="1" dirty="0"/>
              <a:t>lesser extent</a:t>
            </a:r>
            <a:r>
              <a:rPr lang="en-US" sz="2600" b="1" dirty="0"/>
              <a:t> political considerations. </a:t>
            </a:r>
            <a:r>
              <a:rPr lang="en-US" sz="2600" dirty="0"/>
              <a:t>They were part of a international movement the rest of the world understands as IMPERIALISM.  </a:t>
            </a:r>
          </a:p>
        </p:txBody>
      </p:sp>
    </p:spTree>
    <p:extLst>
      <p:ext uri="{BB962C8B-B14F-4D97-AF65-F5344CB8AC3E}">
        <p14:creationId xmlns:p14="http://schemas.microsoft.com/office/powerpoint/2010/main" val="4166127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1396A-0BD1-3585-68A4-F5E91E4B1A4F}"/>
              </a:ext>
            </a:extLst>
          </p:cNvPr>
          <p:cNvSpPr>
            <a:spLocks noGrp="1"/>
          </p:cNvSpPr>
          <p:nvPr>
            <p:ph type="title"/>
          </p:nvPr>
        </p:nvSpPr>
        <p:spPr/>
        <p:txBody>
          <a:bodyPr/>
          <a:lstStyle/>
          <a:p>
            <a:r>
              <a:rPr lang="en-US" dirty="0"/>
              <a:t>Capitalism and Imperialism</a:t>
            </a:r>
          </a:p>
        </p:txBody>
      </p:sp>
      <p:sp>
        <p:nvSpPr>
          <p:cNvPr id="3" name="Content Placeholder 2">
            <a:extLst>
              <a:ext uri="{FF2B5EF4-FFF2-40B4-BE49-F238E27FC236}">
                <a16:creationId xmlns:a16="http://schemas.microsoft.com/office/drawing/2014/main" id="{A59542C5-BB36-355F-963B-7D1BEC90F26B}"/>
              </a:ext>
            </a:extLst>
          </p:cNvPr>
          <p:cNvSpPr>
            <a:spLocks noGrp="1"/>
          </p:cNvSpPr>
          <p:nvPr>
            <p:ph idx="1"/>
          </p:nvPr>
        </p:nvSpPr>
        <p:spPr>
          <a:xfrm>
            <a:off x="235670" y="1329179"/>
            <a:ext cx="8451130" cy="5528821"/>
          </a:xfrm>
        </p:spPr>
        <p:txBody>
          <a:bodyPr>
            <a:normAutofit fontScale="77500" lnSpcReduction="20000"/>
          </a:bodyPr>
          <a:lstStyle/>
          <a:p>
            <a:r>
              <a:rPr lang="en-US" dirty="0"/>
              <a:t>IMPERIALISM, that is the </a:t>
            </a:r>
            <a:r>
              <a:rPr lang="en-US" b="1" dirty="0"/>
              <a:t>subordination of other parts of the world to the interests of the colonizing or imperialist powers </a:t>
            </a:r>
            <a:r>
              <a:rPr lang="en-US" dirty="0"/>
              <a:t>related to phases of development within capitalism: </a:t>
            </a:r>
          </a:p>
          <a:p>
            <a:r>
              <a:rPr lang="en-US" dirty="0"/>
              <a:t>1st phase, exemplified by the early EICs of Europe was the MERCANTALIST phase.  Trade in commodities the main source of wealth.  This was phase of capital accumulation, that later allowed for the Industrial Revolution.  Mercantilist policies led to annexation of Indian territories.</a:t>
            </a:r>
          </a:p>
          <a:p>
            <a:r>
              <a:rPr lang="en-US" dirty="0"/>
              <a:t>2nd phase coincided with INDUSTRIAL CAPITALISM when production in full swing.  FREE TRADE rather than mercantilism the ideology because of the need for MARKETS.  CHINA and JAPAN part of this </a:t>
            </a:r>
          </a:p>
          <a:p>
            <a:r>
              <a:rPr lang="en-US" dirty="0"/>
              <a:t>Asian (or for that matter African nations) had very little say (aka freedom) in the matter, because the self-serving ideology of free trade was buttressed by force.</a:t>
            </a:r>
          </a:p>
          <a:p>
            <a:endParaRPr lang="en-US" dirty="0"/>
          </a:p>
        </p:txBody>
      </p:sp>
    </p:spTree>
    <p:extLst>
      <p:ext uri="{BB962C8B-B14F-4D97-AF65-F5344CB8AC3E}">
        <p14:creationId xmlns:p14="http://schemas.microsoft.com/office/powerpoint/2010/main" val="3495413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248</TotalTime>
  <Words>1943</Words>
  <Application>Microsoft Office PowerPoint</Application>
  <PresentationFormat>On-screen Show (4:3)</PresentationFormat>
  <Paragraphs>95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Japan:  Towards the Meiji Restoration</vt:lpstr>
      <vt:lpstr>Hierarchies</vt:lpstr>
      <vt:lpstr>Undermining of Traditional Hierarchies</vt:lpstr>
      <vt:lpstr>Impact on Samurai</vt:lpstr>
      <vt:lpstr>Changing Loyalties</vt:lpstr>
      <vt:lpstr>Looking for Change</vt:lpstr>
      <vt:lpstr>Inadequate Responses</vt:lpstr>
      <vt:lpstr>Commodore Perry and Imperialism</vt:lpstr>
      <vt:lpstr>Capitalism and Imperialism</vt:lpstr>
      <vt:lpstr>Responses to Perry</vt:lpstr>
      <vt:lpstr>Japan and Unequal Treaties</vt:lpstr>
      <vt:lpstr>Meiji Restoration</vt:lpstr>
      <vt:lpstr>Impacts of Western Intervention</vt:lpstr>
      <vt:lpstr>Return to Comparisons</vt:lpstr>
      <vt:lpstr>Differences and Similarities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 Towards Change</dc:title>
  <dc:creator>Sanjay Joshi</dc:creator>
  <cp:lastModifiedBy>Sanjay Joshi</cp:lastModifiedBy>
  <cp:revision>18</cp:revision>
  <dcterms:created xsi:type="dcterms:W3CDTF">2016-02-23T01:52:13Z</dcterms:created>
  <dcterms:modified xsi:type="dcterms:W3CDTF">2024-02-18T23:03:38Z</dcterms:modified>
</cp:coreProperties>
</file>