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87" r:id="rId4"/>
    <p:sldId id="259" r:id="rId5"/>
    <p:sldId id="295" r:id="rId6"/>
    <p:sldId id="257" r:id="rId7"/>
    <p:sldId id="298" r:id="rId8"/>
    <p:sldId id="299" r:id="rId9"/>
    <p:sldId id="296" r:id="rId10"/>
    <p:sldId id="300" r:id="rId11"/>
    <p:sldId id="297" r:id="rId12"/>
    <p:sldId id="275" r:id="rId13"/>
    <p:sldId id="278" r:id="rId14"/>
    <p:sldId id="301" r:id="rId15"/>
    <p:sldId id="279" r:id="rId16"/>
    <p:sldId id="303" r:id="rId17"/>
    <p:sldId id="280" r:id="rId18"/>
    <p:sldId id="281" r:id="rId19"/>
    <p:sldId id="304" r:id="rId20"/>
    <p:sldId id="305" r:id="rId21"/>
    <p:sldId id="306" r:id="rId22"/>
    <p:sldId id="282" r:id="rId23"/>
    <p:sldId id="307" r:id="rId24"/>
    <p:sldId id="286" r:id="rId25"/>
    <p:sldId id="284" r:id="rId26"/>
    <p:sldId id="292" r:id="rId27"/>
    <p:sldId id="290" r:id="rId28"/>
    <p:sldId id="289" r:id="rId29"/>
    <p:sldId id="293" r:id="rId30"/>
    <p:sldId id="271" r:id="rId31"/>
    <p:sldId id="270" r:id="rId32"/>
    <p:sldId id="294" r:id="rId33"/>
    <p:sldId id="261" r:id="rId34"/>
    <p:sldId id="274" r:id="rId35"/>
    <p:sldId id="27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82230-FC80-7955-5175-F89136C72F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86A42D-9FDE-826C-120A-B2C34091AF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DBFE26A-049B-FB47-77E8-ABC630BB84CD}"/>
              </a:ext>
            </a:extLst>
          </p:cNvPr>
          <p:cNvSpPr>
            <a:spLocks noGrp="1"/>
          </p:cNvSpPr>
          <p:nvPr>
            <p:ph type="dt" sz="half" idx="10"/>
          </p:nvPr>
        </p:nvSpPr>
        <p:spPr/>
        <p:txBody>
          <a:bodyPr/>
          <a:lstStyle/>
          <a:p>
            <a:fld id="{975AA587-2593-47FE-A136-4123CD494C6A}" type="datetimeFigureOut">
              <a:rPr lang="en-US" smtClean="0"/>
              <a:t>2/4/2026</a:t>
            </a:fld>
            <a:endParaRPr lang="en-US"/>
          </a:p>
        </p:txBody>
      </p:sp>
      <p:sp>
        <p:nvSpPr>
          <p:cNvPr id="5" name="Footer Placeholder 4">
            <a:extLst>
              <a:ext uri="{FF2B5EF4-FFF2-40B4-BE49-F238E27FC236}">
                <a16:creationId xmlns:a16="http://schemas.microsoft.com/office/drawing/2014/main" id="{4E2D2C47-4837-FFB0-5A0D-95E398EBA3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E6FC5-8004-46C7-7A30-F1C83EA2D228}"/>
              </a:ext>
            </a:extLst>
          </p:cNvPr>
          <p:cNvSpPr>
            <a:spLocks noGrp="1"/>
          </p:cNvSpPr>
          <p:nvPr>
            <p:ph type="sldNum" sz="quarter" idx="12"/>
          </p:nvPr>
        </p:nvSpPr>
        <p:spPr/>
        <p:txBody>
          <a:bodyPr/>
          <a:lstStyle/>
          <a:p>
            <a:fld id="{C51337DD-3E2E-4B87-832E-47E40F8E585B}" type="slidenum">
              <a:rPr lang="en-US" smtClean="0"/>
              <a:t>‹#›</a:t>
            </a:fld>
            <a:endParaRPr lang="en-US"/>
          </a:p>
        </p:txBody>
      </p:sp>
    </p:spTree>
    <p:extLst>
      <p:ext uri="{BB962C8B-B14F-4D97-AF65-F5344CB8AC3E}">
        <p14:creationId xmlns:p14="http://schemas.microsoft.com/office/powerpoint/2010/main" val="565917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1626F-C775-FDFE-D219-52FB8B4313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32B341-822B-E667-D507-3B6788D986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50099F-B74F-5BE4-F888-67586977E60D}"/>
              </a:ext>
            </a:extLst>
          </p:cNvPr>
          <p:cNvSpPr>
            <a:spLocks noGrp="1"/>
          </p:cNvSpPr>
          <p:nvPr>
            <p:ph type="dt" sz="half" idx="10"/>
          </p:nvPr>
        </p:nvSpPr>
        <p:spPr/>
        <p:txBody>
          <a:bodyPr/>
          <a:lstStyle/>
          <a:p>
            <a:fld id="{975AA587-2593-47FE-A136-4123CD494C6A}" type="datetimeFigureOut">
              <a:rPr lang="en-US" smtClean="0"/>
              <a:t>2/4/2026</a:t>
            </a:fld>
            <a:endParaRPr lang="en-US"/>
          </a:p>
        </p:txBody>
      </p:sp>
      <p:sp>
        <p:nvSpPr>
          <p:cNvPr id="5" name="Footer Placeholder 4">
            <a:extLst>
              <a:ext uri="{FF2B5EF4-FFF2-40B4-BE49-F238E27FC236}">
                <a16:creationId xmlns:a16="http://schemas.microsoft.com/office/drawing/2014/main" id="{60763A16-A2EE-26D9-2EB2-E2B08C18DE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F444A1-D19C-C517-3B2D-FD5017316468}"/>
              </a:ext>
            </a:extLst>
          </p:cNvPr>
          <p:cNvSpPr>
            <a:spLocks noGrp="1"/>
          </p:cNvSpPr>
          <p:nvPr>
            <p:ph type="sldNum" sz="quarter" idx="12"/>
          </p:nvPr>
        </p:nvSpPr>
        <p:spPr/>
        <p:txBody>
          <a:bodyPr/>
          <a:lstStyle/>
          <a:p>
            <a:fld id="{C51337DD-3E2E-4B87-832E-47E40F8E585B}" type="slidenum">
              <a:rPr lang="en-US" smtClean="0"/>
              <a:t>‹#›</a:t>
            </a:fld>
            <a:endParaRPr lang="en-US"/>
          </a:p>
        </p:txBody>
      </p:sp>
    </p:spTree>
    <p:extLst>
      <p:ext uri="{BB962C8B-B14F-4D97-AF65-F5344CB8AC3E}">
        <p14:creationId xmlns:p14="http://schemas.microsoft.com/office/powerpoint/2010/main" val="4147027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C15C71-0EDF-931E-323A-95F3578D7B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0094A8-B4CD-3522-4DFF-6DC6709091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38FBD2-BDC3-10FB-13BF-FD86C6EE50BA}"/>
              </a:ext>
            </a:extLst>
          </p:cNvPr>
          <p:cNvSpPr>
            <a:spLocks noGrp="1"/>
          </p:cNvSpPr>
          <p:nvPr>
            <p:ph type="dt" sz="half" idx="10"/>
          </p:nvPr>
        </p:nvSpPr>
        <p:spPr/>
        <p:txBody>
          <a:bodyPr/>
          <a:lstStyle/>
          <a:p>
            <a:fld id="{975AA587-2593-47FE-A136-4123CD494C6A}" type="datetimeFigureOut">
              <a:rPr lang="en-US" smtClean="0"/>
              <a:t>2/4/2026</a:t>
            </a:fld>
            <a:endParaRPr lang="en-US"/>
          </a:p>
        </p:txBody>
      </p:sp>
      <p:sp>
        <p:nvSpPr>
          <p:cNvPr id="5" name="Footer Placeholder 4">
            <a:extLst>
              <a:ext uri="{FF2B5EF4-FFF2-40B4-BE49-F238E27FC236}">
                <a16:creationId xmlns:a16="http://schemas.microsoft.com/office/drawing/2014/main" id="{11070829-C458-4554-9527-9E552CFEB6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74E07-4338-3022-0FB7-AEEACE42AB07}"/>
              </a:ext>
            </a:extLst>
          </p:cNvPr>
          <p:cNvSpPr>
            <a:spLocks noGrp="1"/>
          </p:cNvSpPr>
          <p:nvPr>
            <p:ph type="sldNum" sz="quarter" idx="12"/>
          </p:nvPr>
        </p:nvSpPr>
        <p:spPr/>
        <p:txBody>
          <a:bodyPr/>
          <a:lstStyle/>
          <a:p>
            <a:fld id="{C51337DD-3E2E-4B87-832E-47E40F8E585B}" type="slidenum">
              <a:rPr lang="en-US" smtClean="0"/>
              <a:t>‹#›</a:t>
            </a:fld>
            <a:endParaRPr lang="en-US"/>
          </a:p>
        </p:txBody>
      </p:sp>
    </p:spTree>
    <p:extLst>
      <p:ext uri="{BB962C8B-B14F-4D97-AF65-F5344CB8AC3E}">
        <p14:creationId xmlns:p14="http://schemas.microsoft.com/office/powerpoint/2010/main" val="19646869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78D5A56-C970-4FDA-8D2C-B499DFB6B579}" type="datetimeFigureOut">
              <a:rPr lang="en-US" smtClean="0"/>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0AC770-60A1-4E00-BDAC-D22EF4252330}" type="slidenum">
              <a:rPr lang="en-US" smtClean="0"/>
              <a:t>‹#›</a:t>
            </a:fld>
            <a:endParaRPr lang="en-US"/>
          </a:p>
        </p:txBody>
      </p:sp>
    </p:spTree>
    <p:extLst>
      <p:ext uri="{BB962C8B-B14F-4D97-AF65-F5344CB8AC3E}">
        <p14:creationId xmlns:p14="http://schemas.microsoft.com/office/powerpoint/2010/main" val="2785204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8D5A56-C970-4FDA-8D2C-B499DFB6B579}" type="datetimeFigureOut">
              <a:rPr lang="en-US" smtClean="0"/>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0AC770-60A1-4E00-BDAC-D22EF4252330}" type="slidenum">
              <a:rPr lang="en-US" smtClean="0"/>
              <a:t>‹#›</a:t>
            </a:fld>
            <a:endParaRPr lang="en-US"/>
          </a:p>
        </p:txBody>
      </p:sp>
    </p:spTree>
    <p:extLst>
      <p:ext uri="{BB962C8B-B14F-4D97-AF65-F5344CB8AC3E}">
        <p14:creationId xmlns:p14="http://schemas.microsoft.com/office/powerpoint/2010/main" val="4060953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8D5A56-C970-4FDA-8D2C-B499DFB6B579}" type="datetimeFigureOut">
              <a:rPr lang="en-US" smtClean="0"/>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0AC770-60A1-4E00-BDAC-D22EF4252330}" type="slidenum">
              <a:rPr lang="en-US" smtClean="0"/>
              <a:t>‹#›</a:t>
            </a:fld>
            <a:endParaRPr lang="en-US"/>
          </a:p>
        </p:txBody>
      </p:sp>
    </p:spTree>
    <p:extLst>
      <p:ext uri="{BB962C8B-B14F-4D97-AF65-F5344CB8AC3E}">
        <p14:creationId xmlns:p14="http://schemas.microsoft.com/office/powerpoint/2010/main" val="457794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78D5A56-C970-4FDA-8D2C-B499DFB6B579}" type="datetimeFigureOut">
              <a:rPr lang="en-US" smtClean="0"/>
              <a:t>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0AC770-60A1-4E00-BDAC-D22EF4252330}" type="slidenum">
              <a:rPr lang="en-US" smtClean="0"/>
              <a:t>‹#›</a:t>
            </a:fld>
            <a:endParaRPr lang="en-US"/>
          </a:p>
        </p:txBody>
      </p:sp>
    </p:spTree>
    <p:extLst>
      <p:ext uri="{BB962C8B-B14F-4D97-AF65-F5344CB8AC3E}">
        <p14:creationId xmlns:p14="http://schemas.microsoft.com/office/powerpoint/2010/main" val="24241957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8D5A56-C970-4FDA-8D2C-B499DFB6B579}" type="datetimeFigureOut">
              <a:rPr lang="en-US" smtClean="0"/>
              <a:t>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0AC770-60A1-4E00-BDAC-D22EF4252330}" type="slidenum">
              <a:rPr lang="en-US" smtClean="0"/>
              <a:t>‹#›</a:t>
            </a:fld>
            <a:endParaRPr lang="en-US"/>
          </a:p>
        </p:txBody>
      </p:sp>
    </p:spTree>
    <p:extLst>
      <p:ext uri="{BB962C8B-B14F-4D97-AF65-F5344CB8AC3E}">
        <p14:creationId xmlns:p14="http://schemas.microsoft.com/office/powerpoint/2010/main" val="2611796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78D5A56-C970-4FDA-8D2C-B499DFB6B579}" type="datetimeFigureOut">
              <a:rPr lang="en-US" smtClean="0"/>
              <a:t>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0AC770-60A1-4E00-BDAC-D22EF4252330}" type="slidenum">
              <a:rPr lang="en-US" smtClean="0"/>
              <a:t>‹#›</a:t>
            </a:fld>
            <a:endParaRPr lang="en-US"/>
          </a:p>
        </p:txBody>
      </p:sp>
    </p:spTree>
    <p:extLst>
      <p:ext uri="{BB962C8B-B14F-4D97-AF65-F5344CB8AC3E}">
        <p14:creationId xmlns:p14="http://schemas.microsoft.com/office/powerpoint/2010/main" val="41495694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8D5A56-C970-4FDA-8D2C-B499DFB6B579}" type="datetimeFigureOut">
              <a:rPr lang="en-US" smtClean="0"/>
              <a:t>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0AC770-60A1-4E00-BDAC-D22EF4252330}" type="slidenum">
              <a:rPr lang="en-US" smtClean="0"/>
              <a:t>‹#›</a:t>
            </a:fld>
            <a:endParaRPr lang="en-US"/>
          </a:p>
        </p:txBody>
      </p:sp>
    </p:spTree>
    <p:extLst>
      <p:ext uri="{BB962C8B-B14F-4D97-AF65-F5344CB8AC3E}">
        <p14:creationId xmlns:p14="http://schemas.microsoft.com/office/powerpoint/2010/main" val="6689788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78D5A56-C970-4FDA-8D2C-B499DFB6B579}" type="datetimeFigureOut">
              <a:rPr lang="en-US" smtClean="0"/>
              <a:t>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0AC770-60A1-4E00-BDAC-D22EF4252330}" type="slidenum">
              <a:rPr lang="en-US" smtClean="0"/>
              <a:t>‹#›</a:t>
            </a:fld>
            <a:endParaRPr lang="en-US"/>
          </a:p>
        </p:txBody>
      </p:sp>
    </p:spTree>
    <p:extLst>
      <p:ext uri="{BB962C8B-B14F-4D97-AF65-F5344CB8AC3E}">
        <p14:creationId xmlns:p14="http://schemas.microsoft.com/office/powerpoint/2010/main" val="3372476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8F134-870D-9D92-7B7A-2E1DA421F0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95D6CF-0540-E66D-2AEE-82DD38F3BC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215C0F-4AEE-3B35-3535-6990594D4C45}"/>
              </a:ext>
            </a:extLst>
          </p:cNvPr>
          <p:cNvSpPr>
            <a:spLocks noGrp="1"/>
          </p:cNvSpPr>
          <p:nvPr>
            <p:ph type="dt" sz="half" idx="10"/>
          </p:nvPr>
        </p:nvSpPr>
        <p:spPr/>
        <p:txBody>
          <a:bodyPr/>
          <a:lstStyle/>
          <a:p>
            <a:fld id="{975AA587-2593-47FE-A136-4123CD494C6A}" type="datetimeFigureOut">
              <a:rPr lang="en-US" smtClean="0"/>
              <a:t>2/4/2026</a:t>
            </a:fld>
            <a:endParaRPr lang="en-US"/>
          </a:p>
        </p:txBody>
      </p:sp>
      <p:sp>
        <p:nvSpPr>
          <p:cNvPr id="5" name="Footer Placeholder 4">
            <a:extLst>
              <a:ext uri="{FF2B5EF4-FFF2-40B4-BE49-F238E27FC236}">
                <a16:creationId xmlns:a16="http://schemas.microsoft.com/office/drawing/2014/main" id="{4D19A040-6E74-66E5-3A17-3A7C1EACFB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EF7FF4-66ED-BACF-C2D6-AE9C8975C38C}"/>
              </a:ext>
            </a:extLst>
          </p:cNvPr>
          <p:cNvSpPr>
            <a:spLocks noGrp="1"/>
          </p:cNvSpPr>
          <p:nvPr>
            <p:ph type="sldNum" sz="quarter" idx="12"/>
          </p:nvPr>
        </p:nvSpPr>
        <p:spPr/>
        <p:txBody>
          <a:bodyPr/>
          <a:lstStyle/>
          <a:p>
            <a:fld id="{C51337DD-3E2E-4B87-832E-47E40F8E585B}" type="slidenum">
              <a:rPr lang="en-US" smtClean="0"/>
              <a:t>‹#›</a:t>
            </a:fld>
            <a:endParaRPr lang="en-US"/>
          </a:p>
        </p:txBody>
      </p:sp>
    </p:spTree>
    <p:extLst>
      <p:ext uri="{BB962C8B-B14F-4D97-AF65-F5344CB8AC3E}">
        <p14:creationId xmlns:p14="http://schemas.microsoft.com/office/powerpoint/2010/main" val="2438008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78D5A56-C970-4FDA-8D2C-B499DFB6B579}" type="datetimeFigureOut">
              <a:rPr lang="en-US" smtClean="0"/>
              <a:t>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0AC770-60A1-4E00-BDAC-D22EF4252330}" type="slidenum">
              <a:rPr lang="en-US" smtClean="0"/>
              <a:t>‹#›</a:t>
            </a:fld>
            <a:endParaRPr lang="en-US"/>
          </a:p>
        </p:txBody>
      </p:sp>
    </p:spTree>
    <p:extLst>
      <p:ext uri="{BB962C8B-B14F-4D97-AF65-F5344CB8AC3E}">
        <p14:creationId xmlns:p14="http://schemas.microsoft.com/office/powerpoint/2010/main" val="34988737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8D5A56-C970-4FDA-8D2C-B499DFB6B579}" type="datetimeFigureOut">
              <a:rPr lang="en-US" smtClean="0"/>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0AC770-60A1-4E00-BDAC-D22EF4252330}" type="slidenum">
              <a:rPr lang="en-US" smtClean="0"/>
              <a:t>‹#›</a:t>
            </a:fld>
            <a:endParaRPr lang="en-US"/>
          </a:p>
        </p:txBody>
      </p:sp>
    </p:spTree>
    <p:extLst>
      <p:ext uri="{BB962C8B-B14F-4D97-AF65-F5344CB8AC3E}">
        <p14:creationId xmlns:p14="http://schemas.microsoft.com/office/powerpoint/2010/main" val="28336023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8D5A56-C970-4FDA-8D2C-B499DFB6B579}" type="datetimeFigureOut">
              <a:rPr lang="en-US" smtClean="0"/>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0AC770-60A1-4E00-BDAC-D22EF4252330}" type="slidenum">
              <a:rPr lang="en-US" smtClean="0"/>
              <a:t>‹#›</a:t>
            </a:fld>
            <a:endParaRPr lang="en-US"/>
          </a:p>
        </p:txBody>
      </p:sp>
    </p:spTree>
    <p:extLst>
      <p:ext uri="{BB962C8B-B14F-4D97-AF65-F5344CB8AC3E}">
        <p14:creationId xmlns:p14="http://schemas.microsoft.com/office/powerpoint/2010/main" val="17360633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8B6CD8-F4FA-4DE2-B55F-FAC758CF5490}" type="datetimeFigureOut">
              <a:rPr lang="en-US" smtClean="0"/>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0C485F-2339-4CA5-88E2-E97E670974A1}" type="slidenum">
              <a:rPr lang="en-US" smtClean="0"/>
              <a:t>‹#›</a:t>
            </a:fld>
            <a:endParaRPr lang="en-US"/>
          </a:p>
        </p:txBody>
      </p:sp>
    </p:spTree>
    <p:extLst>
      <p:ext uri="{BB962C8B-B14F-4D97-AF65-F5344CB8AC3E}">
        <p14:creationId xmlns:p14="http://schemas.microsoft.com/office/powerpoint/2010/main" val="23786368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8B6CD8-F4FA-4DE2-B55F-FAC758CF5490}" type="datetimeFigureOut">
              <a:rPr lang="en-US" smtClean="0"/>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0C485F-2339-4CA5-88E2-E97E670974A1}" type="slidenum">
              <a:rPr lang="en-US" smtClean="0"/>
              <a:t>‹#›</a:t>
            </a:fld>
            <a:endParaRPr lang="en-US"/>
          </a:p>
        </p:txBody>
      </p:sp>
    </p:spTree>
    <p:extLst>
      <p:ext uri="{BB962C8B-B14F-4D97-AF65-F5344CB8AC3E}">
        <p14:creationId xmlns:p14="http://schemas.microsoft.com/office/powerpoint/2010/main" val="18605519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8B6CD8-F4FA-4DE2-B55F-FAC758CF5490}" type="datetimeFigureOut">
              <a:rPr lang="en-US" smtClean="0"/>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0C485F-2339-4CA5-88E2-E97E670974A1}" type="slidenum">
              <a:rPr lang="en-US" smtClean="0"/>
              <a:t>‹#›</a:t>
            </a:fld>
            <a:endParaRPr lang="en-US"/>
          </a:p>
        </p:txBody>
      </p:sp>
    </p:spTree>
    <p:extLst>
      <p:ext uri="{BB962C8B-B14F-4D97-AF65-F5344CB8AC3E}">
        <p14:creationId xmlns:p14="http://schemas.microsoft.com/office/powerpoint/2010/main" val="26642199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8B6CD8-F4FA-4DE2-B55F-FAC758CF5490}" type="datetimeFigureOut">
              <a:rPr lang="en-US" smtClean="0"/>
              <a:t>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0C485F-2339-4CA5-88E2-E97E670974A1}" type="slidenum">
              <a:rPr lang="en-US" smtClean="0"/>
              <a:t>‹#›</a:t>
            </a:fld>
            <a:endParaRPr lang="en-US"/>
          </a:p>
        </p:txBody>
      </p:sp>
    </p:spTree>
    <p:extLst>
      <p:ext uri="{BB962C8B-B14F-4D97-AF65-F5344CB8AC3E}">
        <p14:creationId xmlns:p14="http://schemas.microsoft.com/office/powerpoint/2010/main" val="8759752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8B6CD8-F4FA-4DE2-B55F-FAC758CF5490}" type="datetimeFigureOut">
              <a:rPr lang="en-US" smtClean="0"/>
              <a:t>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0C485F-2339-4CA5-88E2-E97E670974A1}" type="slidenum">
              <a:rPr lang="en-US" smtClean="0"/>
              <a:t>‹#›</a:t>
            </a:fld>
            <a:endParaRPr lang="en-US"/>
          </a:p>
        </p:txBody>
      </p:sp>
    </p:spTree>
    <p:extLst>
      <p:ext uri="{BB962C8B-B14F-4D97-AF65-F5344CB8AC3E}">
        <p14:creationId xmlns:p14="http://schemas.microsoft.com/office/powerpoint/2010/main" val="18019061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8B6CD8-F4FA-4DE2-B55F-FAC758CF5490}" type="datetimeFigureOut">
              <a:rPr lang="en-US" smtClean="0"/>
              <a:t>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0C485F-2339-4CA5-88E2-E97E670974A1}" type="slidenum">
              <a:rPr lang="en-US" smtClean="0"/>
              <a:t>‹#›</a:t>
            </a:fld>
            <a:endParaRPr lang="en-US"/>
          </a:p>
        </p:txBody>
      </p:sp>
    </p:spTree>
    <p:extLst>
      <p:ext uri="{BB962C8B-B14F-4D97-AF65-F5344CB8AC3E}">
        <p14:creationId xmlns:p14="http://schemas.microsoft.com/office/powerpoint/2010/main" val="28698185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8B6CD8-F4FA-4DE2-B55F-FAC758CF5490}" type="datetimeFigureOut">
              <a:rPr lang="en-US" smtClean="0"/>
              <a:t>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0C485F-2339-4CA5-88E2-E97E670974A1}" type="slidenum">
              <a:rPr lang="en-US" smtClean="0"/>
              <a:t>‹#›</a:t>
            </a:fld>
            <a:endParaRPr lang="en-US"/>
          </a:p>
        </p:txBody>
      </p:sp>
    </p:spTree>
    <p:extLst>
      <p:ext uri="{BB962C8B-B14F-4D97-AF65-F5344CB8AC3E}">
        <p14:creationId xmlns:p14="http://schemas.microsoft.com/office/powerpoint/2010/main" val="3497695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3ACD2-C74B-70D0-B5B8-9D1D1EB37F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F18E78-6BE3-046D-11F6-4D9FA079DD2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6FCA4B-1DAE-4240-8B97-0FF792848D74}"/>
              </a:ext>
            </a:extLst>
          </p:cNvPr>
          <p:cNvSpPr>
            <a:spLocks noGrp="1"/>
          </p:cNvSpPr>
          <p:nvPr>
            <p:ph type="dt" sz="half" idx="10"/>
          </p:nvPr>
        </p:nvSpPr>
        <p:spPr/>
        <p:txBody>
          <a:bodyPr/>
          <a:lstStyle/>
          <a:p>
            <a:fld id="{975AA587-2593-47FE-A136-4123CD494C6A}" type="datetimeFigureOut">
              <a:rPr lang="en-US" smtClean="0"/>
              <a:t>2/4/2026</a:t>
            </a:fld>
            <a:endParaRPr lang="en-US"/>
          </a:p>
        </p:txBody>
      </p:sp>
      <p:sp>
        <p:nvSpPr>
          <p:cNvPr id="5" name="Footer Placeholder 4">
            <a:extLst>
              <a:ext uri="{FF2B5EF4-FFF2-40B4-BE49-F238E27FC236}">
                <a16:creationId xmlns:a16="http://schemas.microsoft.com/office/drawing/2014/main" id="{C743F224-0BEA-649B-0BF6-CF6BD32996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EBE98C-12C7-51A6-2174-1EDE716AEC3C}"/>
              </a:ext>
            </a:extLst>
          </p:cNvPr>
          <p:cNvSpPr>
            <a:spLocks noGrp="1"/>
          </p:cNvSpPr>
          <p:nvPr>
            <p:ph type="sldNum" sz="quarter" idx="12"/>
          </p:nvPr>
        </p:nvSpPr>
        <p:spPr/>
        <p:txBody>
          <a:bodyPr/>
          <a:lstStyle/>
          <a:p>
            <a:fld id="{C51337DD-3E2E-4B87-832E-47E40F8E585B}" type="slidenum">
              <a:rPr lang="en-US" smtClean="0"/>
              <a:t>‹#›</a:t>
            </a:fld>
            <a:endParaRPr lang="en-US"/>
          </a:p>
        </p:txBody>
      </p:sp>
    </p:spTree>
    <p:extLst>
      <p:ext uri="{BB962C8B-B14F-4D97-AF65-F5344CB8AC3E}">
        <p14:creationId xmlns:p14="http://schemas.microsoft.com/office/powerpoint/2010/main" val="13695220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8B6CD8-F4FA-4DE2-B55F-FAC758CF5490}" type="datetimeFigureOut">
              <a:rPr lang="en-US" smtClean="0"/>
              <a:t>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0C485F-2339-4CA5-88E2-E97E670974A1}" type="slidenum">
              <a:rPr lang="en-US" smtClean="0"/>
              <a:t>‹#›</a:t>
            </a:fld>
            <a:endParaRPr lang="en-US"/>
          </a:p>
        </p:txBody>
      </p:sp>
    </p:spTree>
    <p:extLst>
      <p:ext uri="{BB962C8B-B14F-4D97-AF65-F5344CB8AC3E}">
        <p14:creationId xmlns:p14="http://schemas.microsoft.com/office/powerpoint/2010/main" val="40561413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8B6CD8-F4FA-4DE2-B55F-FAC758CF5490}" type="datetimeFigureOut">
              <a:rPr lang="en-US" smtClean="0"/>
              <a:t>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0C485F-2339-4CA5-88E2-E97E670974A1}" type="slidenum">
              <a:rPr lang="en-US" smtClean="0"/>
              <a:t>‹#›</a:t>
            </a:fld>
            <a:endParaRPr lang="en-US"/>
          </a:p>
        </p:txBody>
      </p:sp>
    </p:spTree>
    <p:extLst>
      <p:ext uri="{BB962C8B-B14F-4D97-AF65-F5344CB8AC3E}">
        <p14:creationId xmlns:p14="http://schemas.microsoft.com/office/powerpoint/2010/main" val="3349832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8B6CD8-F4FA-4DE2-B55F-FAC758CF5490}" type="datetimeFigureOut">
              <a:rPr lang="en-US" smtClean="0"/>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0C485F-2339-4CA5-88E2-E97E670974A1}" type="slidenum">
              <a:rPr lang="en-US" smtClean="0"/>
              <a:t>‹#›</a:t>
            </a:fld>
            <a:endParaRPr lang="en-US"/>
          </a:p>
        </p:txBody>
      </p:sp>
    </p:spTree>
    <p:extLst>
      <p:ext uri="{BB962C8B-B14F-4D97-AF65-F5344CB8AC3E}">
        <p14:creationId xmlns:p14="http://schemas.microsoft.com/office/powerpoint/2010/main" val="26436073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8B6CD8-F4FA-4DE2-B55F-FAC758CF5490}" type="datetimeFigureOut">
              <a:rPr lang="en-US" smtClean="0"/>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0C485F-2339-4CA5-88E2-E97E670974A1}" type="slidenum">
              <a:rPr lang="en-US" smtClean="0"/>
              <a:t>‹#›</a:t>
            </a:fld>
            <a:endParaRPr lang="en-US"/>
          </a:p>
        </p:txBody>
      </p:sp>
    </p:spTree>
    <p:extLst>
      <p:ext uri="{BB962C8B-B14F-4D97-AF65-F5344CB8AC3E}">
        <p14:creationId xmlns:p14="http://schemas.microsoft.com/office/powerpoint/2010/main" val="3704290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04BB4-F4A5-53AA-01BB-9D2761C260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F7633E-C053-6EE6-79D6-AEF3D6A4CB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630B21-0627-061D-5339-3BE06D7ED4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FBE3E2-0AB2-383E-1377-62BA3FBD1C74}"/>
              </a:ext>
            </a:extLst>
          </p:cNvPr>
          <p:cNvSpPr>
            <a:spLocks noGrp="1"/>
          </p:cNvSpPr>
          <p:nvPr>
            <p:ph type="dt" sz="half" idx="10"/>
          </p:nvPr>
        </p:nvSpPr>
        <p:spPr/>
        <p:txBody>
          <a:bodyPr/>
          <a:lstStyle/>
          <a:p>
            <a:fld id="{975AA587-2593-47FE-A136-4123CD494C6A}" type="datetimeFigureOut">
              <a:rPr lang="en-US" smtClean="0"/>
              <a:t>2/4/2026</a:t>
            </a:fld>
            <a:endParaRPr lang="en-US"/>
          </a:p>
        </p:txBody>
      </p:sp>
      <p:sp>
        <p:nvSpPr>
          <p:cNvPr id="6" name="Footer Placeholder 5">
            <a:extLst>
              <a:ext uri="{FF2B5EF4-FFF2-40B4-BE49-F238E27FC236}">
                <a16:creationId xmlns:a16="http://schemas.microsoft.com/office/drawing/2014/main" id="{16B1A7DE-B035-75D7-7E1A-81D6AFB79D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BF6A1E-67E2-CF30-D598-05DB81F87AE8}"/>
              </a:ext>
            </a:extLst>
          </p:cNvPr>
          <p:cNvSpPr>
            <a:spLocks noGrp="1"/>
          </p:cNvSpPr>
          <p:nvPr>
            <p:ph type="sldNum" sz="quarter" idx="12"/>
          </p:nvPr>
        </p:nvSpPr>
        <p:spPr/>
        <p:txBody>
          <a:bodyPr/>
          <a:lstStyle/>
          <a:p>
            <a:fld id="{C51337DD-3E2E-4B87-832E-47E40F8E585B}" type="slidenum">
              <a:rPr lang="en-US" smtClean="0"/>
              <a:t>‹#›</a:t>
            </a:fld>
            <a:endParaRPr lang="en-US"/>
          </a:p>
        </p:txBody>
      </p:sp>
    </p:spTree>
    <p:extLst>
      <p:ext uri="{BB962C8B-B14F-4D97-AF65-F5344CB8AC3E}">
        <p14:creationId xmlns:p14="http://schemas.microsoft.com/office/powerpoint/2010/main" val="2973037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E0563-C519-63CC-4704-D9E380E1E5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B78674-5169-CF1F-0830-B3CCA51E54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3E7AB8-853F-DA72-DD21-4EEAE03BF6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BFFBB8-BD53-8DC2-6941-A4BC485E59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12AB4A-7CA3-981B-9B1B-FF95EE9FEC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D2DFAF-2D1E-7F35-127B-686BB9BE15A0}"/>
              </a:ext>
            </a:extLst>
          </p:cNvPr>
          <p:cNvSpPr>
            <a:spLocks noGrp="1"/>
          </p:cNvSpPr>
          <p:nvPr>
            <p:ph type="dt" sz="half" idx="10"/>
          </p:nvPr>
        </p:nvSpPr>
        <p:spPr/>
        <p:txBody>
          <a:bodyPr/>
          <a:lstStyle/>
          <a:p>
            <a:fld id="{975AA587-2593-47FE-A136-4123CD494C6A}" type="datetimeFigureOut">
              <a:rPr lang="en-US" smtClean="0"/>
              <a:t>2/4/2026</a:t>
            </a:fld>
            <a:endParaRPr lang="en-US"/>
          </a:p>
        </p:txBody>
      </p:sp>
      <p:sp>
        <p:nvSpPr>
          <p:cNvPr id="8" name="Footer Placeholder 7">
            <a:extLst>
              <a:ext uri="{FF2B5EF4-FFF2-40B4-BE49-F238E27FC236}">
                <a16:creationId xmlns:a16="http://schemas.microsoft.com/office/drawing/2014/main" id="{85A94942-F13D-6817-8311-5F622BBE44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E0CD3C-13C5-3F5A-1320-038F144E2B1E}"/>
              </a:ext>
            </a:extLst>
          </p:cNvPr>
          <p:cNvSpPr>
            <a:spLocks noGrp="1"/>
          </p:cNvSpPr>
          <p:nvPr>
            <p:ph type="sldNum" sz="quarter" idx="12"/>
          </p:nvPr>
        </p:nvSpPr>
        <p:spPr/>
        <p:txBody>
          <a:bodyPr/>
          <a:lstStyle/>
          <a:p>
            <a:fld id="{C51337DD-3E2E-4B87-832E-47E40F8E585B}" type="slidenum">
              <a:rPr lang="en-US" smtClean="0"/>
              <a:t>‹#›</a:t>
            </a:fld>
            <a:endParaRPr lang="en-US"/>
          </a:p>
        </p:txBody>
      </p:sp>
    </p:spTree>
    <p:extLst>
      <p:ext uri="{BB962C8B-B14F-4D97-AF65-F5344CB8AC3E}">
        <p14:creationId xmlns:p14="http://schemas.microsoft.com/office/powerpoint/2010/main" val="3455869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F724C-C777-2AC9-A1D6-3DAB82F33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016F90-6CDC-8DD3-8D1F-4CB5E083193E}"/>
              </a:ext>
            </a:extLst>
          </p:cNvPr>
          <p:cNvSpPr>
            <a:spLocks noGrp="1"/>
          </p:cNvSpPr>
          <p:nvPr>
            <p:ph type="dt" sz="half" idx="10"/>
          </p:nvPr>
        </p:nvSpPr>
        <p:spPr/>
        <p:txBody>
          <a:bodyPr/>
          <a:lstStyle/>
          <a:p>
            <a:fld id="{975AA587-2593-47FE-A136-4123CD494C6A}" type="datetimeFigureOut">
              <a:rPr lang="en-US" smtClean="0"/>
              <a:t>2/4/2026</a:t>
            </a:fld>
            <a:endParaRPr lang="en-US"/>
          </a:p>
        </p:txBody>
      </p:sp>
      <p:sp>
        <p:nvSpPr>
          <p:cNvPr id="4" name="Footer Placeholder 3">
            <a:extLst>
              <a:ext uri="{FF2B5EF4-FFF2-40B4-BE49-F238E27FC236}">
                <a16:creationId xmlns:a16="http://schemas.microsoft.com/office/drawing/2014/main" id="{A2A48E8A-A914-9E8E-FEE6-4FDAA0122F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08DB76-5431-C05E-B85E-E69EEE6CFE4A}"/>
              </a:ext>
            </a:extLst>
          </p:cNvPr>
          <p:cNvSpPr>
            <a:spLocks noGrp="1"/>
          </p:cNvSpPr>
          <p:nvPr>
            <p:ph type="sldNum" sz="quarter" idx="12"/>
          </p:nvPr>
        </p:nvSpPr>
        <p:spPr/>
        <p:txBody>
          <a:bodyPr/>
          <a:lstStyle/>
          <a:p>
            <a:fld id="{C51337DD-3E2E-4B87-832E-47E40F8E585B}" type="slidenum">
              <a:rPr lang="en-US" smtClean="0"/>
              <a:t>‹#›</a:t>
            </a:fld>
            <a:endParaRPr lang="en-US"/>
          </a:p>
        </p:txBody>
      </p:sp>
    </p:spTree>
    <p:extLst>
      <p:ext uri="{BB962C8B-B14F-4D97-AF65-F5344CB8AC3E}">
        <p14:creationId xmlns:p14="http://schemas.microsoft.com/office/powerpoint/2010/main" val="3716579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D83409-8C93-9B60-ABC1-2AEE9FC73363}"/>
              </a:ext>
            </a:extLst>
          </p:cNvPr>
          <p:cNvSpPr>
            <a:spLocks noGrp="1"/>
          </p:cNvSpPr>
          <p:nvPr>
            <p:ph type="dt" sz="half" idx="10"/>
          </p:nvPr>
        </p:nvSpPr>
        <p:spPr/>
        <p:txBody>
          <a:bodyPr/>
          <a:lstStyle/>
          <a:p>
            <a:fld id="{975AA587-2593-47FE-A136-4123CD494C6A}" type="datetimeFigureOut">
              <a:rPr lang="en-US" smtClean="0"/>
              <a:t>2/4/2026</a:t>
            </a:fld>
            <a:endParaRPr lang="en-US"/>
          </a:p>
        </p:txBody>
      </p:sp>
      <p:sp>
        <p:nvSpPr>
          <p:cNvPr id="3" name="Footer Placeholder 2">
            <a:extLst>
              <a:ext uri="{FF2B5EF4-FFF2-40B4-BE49-F238E27FC236}">
                <a16:creationId xmlns:a16="http://schemas.microsoft.com/office/drawing/2014/main" id="{51E9D47C-D9A4-7B75-6781-5771226868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55BF7B-F35A-8B16-0577-74DEC27015F2}"/>
              </a:ext>
            </a:extLst>
          </p:cNvPr>
          <p:cNvSpPr>
            <a:spLocks noGrp="1"/>
          </p:cNvSpPr>
          <p:nvPr>
            <p:ph type="sldNum" sz="quarter" idx="12"/>
          </p:nvPr>
        </p:nvSpPr>
        <p:spPr/>
        <p:txBody>
          <a:bodyPr/>
          <a:lstStyle/>
          <a:p>
            <a:fld id="{C51337DD-3E2E-4B87-832E-47E40F8E585B}" type="slidenum">
              <a:rPr lang="en-US" smtClean="0"/>
              <a:t>‹#›</a:t>
            </a:fld>
            <a:endParaRPr lang="en-US"/>
          </a:p>
        </p:txBody>
      </p:sp>
    </p:spTree>
    <p:extLst>
      <p:ext uri="{BB962C8B-B14F-4D97-AF65-F5344CB8AC3E}">
        <p14:creationId xmlns:p14="http://schemas.microsoft.com/office/powerpoint/2010/main" val="3081864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5DAD8-D3DE-D4DA-B170-96E8FFD346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E3E9D7-D4EA-1F15-5B8D-D373A3EA57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C1BD05-63A4-E379-E2C9-A82EA62914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2213F4-DC88-F6D3-56F4-28A44C8688CC}"/>
              </a:ext>
            </a:extLst>
          </p:cNvPr>
          <p:cNvSpPr>
            <a:spLocks noGrp="1"/>
          </p:cNvSpPr>
          <p:nvPr>
            <p:ph type="dt" sz="half" idx="10"/>
          </p:nvPr>
        </p:nvSpPr>
        <p:spPr/>
        <p:txBody>
          <a:bodyPr/>
          <a:lstStyle/>
          <a:p>
            <a:fld id="{975AA587-2593-47FE-A136-4123CD494C6A}" type="datetimeFigureOut">
              <a:rPr lang="en-US" smtClean="0"/>
              <a:t>2/4/2026</a:t>
            </a:fld>
            <a:endParaRPr lang="en-US"/>
          </a:p>
        </p:txBody>
      </p:sp>
      <p:sp>
        <p:nvSpPr>
          <p:cNvPr id="6" name="Footer Placeholder 5">
            <a:extLst>
              <a:ext uri="{FF2B5EF4-FFF2-40B4-BE49-F238E27FC236}">
                <a16:creationId xmlns:a16="http://schemas.microsoft.com/office/drawing/2014/main" id="{0CEAA7AF-DD12-903A-E16D-9304985FFC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353EE8-683F-A934-F287-2787AFCA95C4}"/>
              </a:ext>
            </a:extLst>
          </p:cNvPr>
          <p:cNvSpPr>
            <a:spLocks noGrp="1"/>
          </p:cNvSpPr>
          <p:nvPr>
            <p:ph type="sldNum" sz="quarter" idx="12"/>
          </p:nvPr>
        </p:nvSpPr>
        <p:spPr/>
        <p:txBody>
          <a:bodyPr/>
          <a:lstStyle/>
          <a:p>
            <a:fld id="{C51337DD-3E2E-4B87-832E-47E40F8E585B}" type="slidenum">
              <a:rPr lang="en-US" smtClean="0"/>
              <a:t>‹#›</a:t>
            </a:fld>
            <a:endParaRPr lang="en-US"/>
          </a:p>
        </p:txBody>
      </p:sp>
    </p:spTree>
    <p:extLst>
      <p:ext uri="{BB962C8B-B14F-4D97-AF65-F5344CB8AC3E}">
        <p14:creationId xmlns:p14="http://schemas.microsoft.com/office/powerpoint/2010/main" val="2051880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00DBD-222D-B7A3-985C-E1602147CD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CDD30F-7800-FA67-DAEA-514DFA899D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7EB98B-959C-DC55-9D0E-C68C0906E6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2E3EBE-9048-CE02-9FC9-8AC7E184BBF6}"/>
              </a:ext>
            </a:extLst>
          </p:cNvPr>
          <p:cNvSpPr>
            <a:spLocks noGrp="1"/>
          </p:cNvSpPr>
          <p:nvPr>
            <p:ph type="dt" sz="half" idx="10"/>
          </p:nvPr>
        </p:nvSpPr>
        <p:spPr/>
        <p:txBody>
          <a:bodyPr/>
          <a:lstStyle/>
          <a:p>
            <a:fld id="{975AA587-2593-47FE-A136-4123CD494C6A}" type="datetimeFigureOut">
              <a:rPr lang="en-US" smtClean="0"/>
              <a:t>2/4/2026</a:t>
            </a:fld>
            <a:endParaRPr lang="en-US"/>
          </a:p>
        </p:txBody>
      </p:sp>
      <p:sp>
        <p:nvSpPr>
          <p:cNvPr id="6" name="Footer Placeholder 5">
            <a:extLst>
              <a:ext uri="{FF2B5EF4-FFF2-40B4-BE49-F238E27FC236}">
                <a16:creationId xmlns:a16="http://schemas.microsoft.com/office/drawing/2014/main" id="{084CC6C9-FFC6-A8C4-F488-CA04300E8C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360B32-A042-94D7-4585-CA0D05651174}"/>
              </a:ext>
            </a:extLst>
          </p:cNvPr>
          <p:cNvSpPr>
            <a:spLocks noGrp="1"/>
          </p:cNvSpPr>
          <p:nvPr>
            <p:ph type="sldNum" sz="quarter" idx="12"/>
          </p:nvPr>
        </p:nvSpPr>
        <p:spPr/>
        <p:txBody>
          <a:bodyPr/>
          <a:lstStyle/>
          <a:p>
            <a:fld id="{C51337DD-3E2E-4B87-832E-47E40F8E585B}" type="slidenum">
              <a:rPr lang="en-US" smtClean="0"/>
              <a:t>‹#›</a:t>
            </a:fld>
            <a:endParaRPr lang="en-US"/>
          </a:p>
        </p:txBody>
      </p:sp>
    </p:spTree>
    <p:extLst>
      <p:ext uri="{BB962C8B-B14F-4D97-AF65-F5344CB8AC3E}">
        <p14:creationId xmlns:p14="http://schemas.microsoft.com/office/powerpoint/2010/main" val="655628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1000"/>
            <a:lum/>
          </a:blip>
          <a:srcRect/>
          <a:stretch>
            <a:fillRect t="-5000" b="-5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F8546A-F4BE-F850-99AD-F300E487A1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CB6D80-8E40-2771-1D25-5D621AC23E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163082-B882-5F22-8D0A-F16AAA4BA2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75AA587-2593-47FE-A136-4123CD494C6A}" type="datetimeFigureOut">
              <a:rPr lang="en-US" smtClean="0"/>
              <a:t>2/4/2026</a:t>
            </a:fld>
            <a:endParaRPr lang="en-US"/>
          </a:p>
        </p:txBody>
      </p:sp>
      <p:sp>
        <p:nvSpPr>
          <p:cNvPr id="5" name="Footer Placeholder 4">
            <a:extLst>
              <a:ext uri="{FF2B5EF4-FFF2-40B4-BE49-F238E27FC236}">
                <a16:creationId xmlns:a16="http://schemas.microsoft.com/office/drawing/2014/main" id="{3269FF60-9A53-4E59-6BEC-EA13F01631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908F0D3-2203-76FD-84DA-C0551383EA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51337DD-3E2E-4B87-832E-47E40F8E585B}" type="slidenum">
              <a:rPr lang="en-US" smtClean="0"/>
              <a:t>‹#›</a:t>
            </a:fld>
            <a:endParaRPr lang="en-US"/>
          </a:p>
        </p:txBody>
      </p:sp>
    </p:spTree>
    <p:extLst>
      <p:ext uri="{BB962C8B-B14F-4D97-AF65-F5344CB8AC3E}">
        <p14:creationId xmlns:p14="http://schemas.microsoft.com/office/powerpoint/2010/main" val="2310685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1000"/>
            <a:lum/>
          </a:blip>
          <a:srcRect/>
          <a:stretch>
            <a:fillRect t="-5000" b="-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78D5A56-C970-4FDA-8D2C-B499DFB6B579}" type="datetimeFigureOut">
              <a:rPr lang="en-US" smtClean="0"/>
              <a:t>2/4/2026</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10AC770-60A1-4E00-BDAC-D22EF4252330}" type="slidenum">
              <a:rPr lang="en-US" smtClean="0"/>
              <a:t>‹#›</a:t>
            </a:fld>
            <a:endParaRPr lang="en-US"/>
          </a:p>
        </p:txBody>
      </p:sp>
    </p:spTree>
    <p:extLst>
      <p:ext uri="{BB962C8B-B14F-4D97-AF65-F5344CB8AC3E}">
        <p14:creationId xmlns:p14="http://schemas.microsoft.com/office/powerpoint/2010/main" val="13294923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1000"/>
            <a:lum/>
          </a:blip>
          <a:srcRect/>
          <a:stretch>
            <a:fillRect t="-5000" b="-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8B6CD8-F4FA-4DE2-B55F-FAC758CF5490}" type="datetimeFigureOut">
              <a:rPr lang="en-US" smtClean="0"/>
              <a:t>2/4/2026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0C485F-2339-4CA5-88E2-E97E670974A1}" type="slidenum">
              <a:rPr lang="en-US" smtClean="0"/>
              <a:t>‹#›</a:t>
            </a:fld>
            <a:endParaRPr lang="en-US"/>
          </a:p>
        </p:txBody>
      </p:sp>
    </p:spTree>
    <p:extLst>
      <p:ext uri="{BB962C8B-B14F-4D97-AF65-F5344CB8AC3E}">
        <p14:creationId xmlns:p14="http://schemas.microsoft.com/office/powerpoint/2010/main" val="8361704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5.xml"/><Relationship Id="rId5" Type="http://schemas.openxmlformats.org/officeDocument/2006/relationships/image" Target="../media/image8.png"/><Relationship Id="rId4" Type="http://schemas.openxmlformats.org/officeDocument/2006/relationships/hyperlink" Target="https://upload.wikimedia.org/wikipedia/commons/thumb/1/19/J&amp;K01low.jpg/300px-J&amp;K01low.jpg"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hyperlink" Target="https://undocs.org/S/RES/47(1948)" TargetMode="Externa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http://en.wikipedia.org/wiki/Constitution_of_Jammu_and_Kashmir" TargetMode="External"/><Relationship Id="rId2" Type="http://schemas.openxmlformats.org/officeDocument/2006/relationships/hyperlink" Target="http://en.wikipedia.org/wiki/Article_370" TargetMode="Externa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KASHMIR 1846-1964 (and to 2019)</a:t>
            </a:r>
          </a:p>
        </p:txBody>
      </p:sp>
      <p:sp>
        <p:nvSpPr>
          <p:cNvPr id="3" name="Subtitle 2"/>
          <p:cNvSpPr>
            <a:spLocks noGrp="1"/>
          </p:cNvSpPr>
          <p:nvPr>
            <p:ph type="subTitle" idx="1"/>
          </p:nvPr>
        </p:nvSpPr>
        <p:spPr/>
        <p:txBody>
          <a:bodyPr/>
          <a:lstStyle/>
          <a:p>
            <a:r>
              <a:rPr lang="en-US" dirty="0"/>
              <a:t>The Genealogy of a Crisis</a:t>
            </a:r>
          </a:p>
        </p:txBody>
      </p:sp>
    </p:spTree>
    <p:extLst>
      <p:ext uri="{BB962C8B-B14F-4D97-AF65-F5344CB8AC3E}">
        <p14:creationId xmlns:p14="http://schemas.microsoft.com/office/powerpoint/2010/main" val="334630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a:blip r:embed="rId2">
              <a:alphaModFix amt="23000"/>
            </a:blip>
            <a:stretch>
              <a:fillRect/>
            </a:stretch>
          </a:blipFill>
        </p:spPr>
        <p:txBody>
          <a:bodyPr/>
          <a:lstStyle/>
          <a:p>
            <a:r>
              <a:rPr lang="en-US" dirty="0"/>
              <a:t>Pathan Raiders and Accession to India</a:t>
            </a:r>
          </a:p>
        </p:txBody>
      </p:sp>
      <p:sp>
        <p:nvSpPr>
          <p:cNvPr id="3" name="Content Placeholder 2"/>
          <p:cNvSpPr>
            <a:spLocks noGrp="1"/>
          </p:cNvSpPr>
          <p:nvPr>
            <p:ph sz="half" idx="1"/>
          </p:nvPr>
        </p:nvSpPr>
        <p:spPr>
          <a:xfrm>
            <a:off x="117987" y="1825625"/>
            <a:ext cx="5901813" cy="5014910"/>
          </a:xfrm>
          <a:blipFill>
            <a:blip r:embed="rId3">
              <a:alphaModFix amt="23000"/>
            </a:blip>
            <a:stretch>
              <a:fillRect/>
            </a:stretch>
          </a:blipFill>
        </p:spPr>
        <p:txBody>
          <a:bodyPr>
            <a:normAutofit/>
          </a:bodyPr>
          <a:lstStyle/>
          <a:p>
            <a:r>
              <a:rPr lang="en-US" dirty="0"/>
              <a:t>21 October Pakistan-backed “Pathan Raiders” invade the state </a:t>
            </a:r>
            <a:r>
              <a:rPr lang="en-US" dirty="0">
                <a:hlinkClick r:id="rId4"/>
              </a:rPr>
              <a:t>almost reach capital</a:t>
            </a:r>
            <a:r>
              <a:rPr lang="en-US" dirty="0"/>
              <a:t>, Srinagar.  Brutal. Jinnah says, “Kashmir is in my pocket”</a:t>
            </a:r>
          </a:p>
          <a:p>
            <a:r>
              <a:rPr lang="en-US" dirty="0"/>
              <a:t>Hari Singh no choice but to sign articles of accession to India, October 26, 1947</a:t>
            </a:r>
          </a:p>
          <a:p>
            <a:r>
              <a:rPr lang="en-US" dirty="0"/>
              <a:t>Indian troops airlifted to Srinagar, reclaim some territory</a:t>
            </a:r>
          </a:p>
          <a:p>
            <a:r>
              <a:rPr lang="en-US" dirty="0"/>
              <a:t>Line of Control created</a:t>
            </a:r>
          </a:p>
          <a:p>
            <a:r>
              <a:rPr lang="en-US" dirty="0"/>
              <a:t>Abdullah -- Puri suggests most Kashmiris -- supported accession “The ignorance and distrust shown by the Pakistani rulers . . . pushed Kashmir to the Indian Union”  According to Puri Kashmiris  said, “"India has come to defend our </a:t>
            </a:r>
            <a:r>
              <a:rPr lang="en-US" i="1" dirty="0"/>
              <a:t>azadi </a:t>
            </a:r>
            <a:r>
              <a:rPr lang="en-US" dirty="0"/>
              <a:t>while Pakistan tried to enslave us."(p. 12)</a:t>
            </a:r>
          </a:p>
          <a:p>
            <a:endParaRPr lang="en-US" dirty="0"/>
          </a:p>
        </p:txBody>
      </p:sp>
      <p:pic>
        <p:nvPicPr>
          <p:cNvPr id="6" name="Content Placeholder 5">
            <a:extLst>
              <a:ext uri="{FF2B5EF4-FFF2-40B4-BE49-F238E27FC236}">
                <a16:creationId xmlns:a16="http://schemas.microsoft.com/office/drawing/2014/main" id="{1B1C731E-6056-4E3D-5013-E9D221389FE0}"/>
              </a:ext>
            </a:extLst>
          </p:cNvPr>
          <p:cNvPicPr>
            <a:picLocks noGrp="1" noChangeAspect="1"/>
          </p:cNvPicPr>
          <p:nvPr>
            <p:ph sz="half" idx="2"/>
          </p:nvPr>
        </p:nvPicPr>
        <p:blipFill>
          <a:blip r:embed="rId5"/>
          <a:stretch>
            <a:fillRect/>
          </a:stretch>
        </p:blipFill>
        <p:spPr>
          <a:xfrm>
            <a:off x="6019800" y="1825625"/>
            <a:ext cx="5807522" cy="4879975"/>
          </a:xfrm>
          <a:prstGeom prst="rect">
            <a:avLst/>
          </a:prstGeom>
        </p:spPr>
      </p:pic>
      <p:sp>
        <p:nvSpPr>
          <p:cNvPr id="4" name="AutoShape 2" descr="Image result for kashmir"/>
          <p:cNvSpPr>
            <a:spLocks noChangeAspect="1" noChangeArrowheads="1"/>
          </p:cNvSpPr>
          <p:nvPr/>
        </p:nvSpPr>
        <p:spPr bwMode="auto">
          <a:xfrm>
            <a:off x="1640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latin typeface="Calibri" panose="020F0502020204030204"/>
            </a:endParaRPr>
          </a:p>
        </p:txBody>
      </p:sp>
    </p:spTree>
    <p:extLst>
      <p:ext uri="{BB962C8B-B14F-4D97-AF65-F5344CB8AC3E}">
        <p14:creationId xmlns:p14="http://schemas.microsoft.com/office/powerpoint/2010/main" val="1992719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30040-0928-4BEE-AF41-41030231D5DF}"/>
              </a:ext>
            </a:extLst>
          </p:cNvPr>
          <p:cNvSpPr>
            <a:spLocks noGrp="1"/>
          </p:cNvSpPr>
          <p:nvPr>
            <p:ph type="title"/>
          </p:nvPr>
        </p:nvSpPr>
        <p:spPr>
          <a:xfrm>
            <a:off x="1120877" y="1"/>
            <a:ext cx="8918473" cy="953728"/>
          </a:xfrm>
        </p:spPr>
        <p:txBody>
          <a:bodyPr/>
          <a:lstStyle/>
          <a:p>
            <a:r>
              <a:rPr lang="en-US" b="1" dirty="0"/>
              <a:t>Partition and Kashmir:  The Ideological Dimension</a:t>
            </a:r>
          </a:p>
        </p:txBody>
      </p:sp>
      <p:sp>
        <p:nvSpPr>
          <p:cNvPr id="3" name="Content Placeholder 2">
            <a:extLst>
              <a:ext uri="{FF2B5EF4-FFF2-40B4-BE49-F238E27FC236}">
                <a16:creationId xmlns:a16="http://schemas.microsoft.com/office/drawing/2014/main" id="{510E983F-56D2-4D7D-A170-E2E700270468}"/>
              </a:ext>
            </a:extLst>
          </p:cNvPr>
          <p:cNvSpPr>
            <a:spLocks noGrp="1"/>
          </p:cNvSpPr>
          <p:nvPr>
            <p:ph idx="1"/>
          </p:nvPr>
        </p:nvSpPr>
        <p:spPr>
          <a:xfrm>
            <a:off x="403123" y="875071"/>
            <a:ext cx="11788877" cy="5982929"/>
          </a:xfrm>
        </p:spPr>
        <p:txBody>
          <a:bodyPr>
            <a:noAutofit/>
          </a:bodyPr>
          <a:lstStyle/>
          <a:p>
            <a:r>
              <a:rPr lang="en-US" sz="3000" dirty="0"/>
              <a:t>Important to understand not just POLITICAL or GEOPOLITICAL  context, but the IDEOLOGICAL place of Kashmir for India, Pakistan, and Kashmiris</a:t>
            </a:r>
          </a:p>
          <a:p>
            <a:r>
              <a:rPr lang="en-US" sz="3000" dirty="0"/>
              <a:t>For Pakistan, accession of Kashmir to India was wrong:  Kashmir, with a Muslim majority </a:t>
            </a:r>
            <a:r>
              <a:rPr lang="en-US" sz="3000" b="1" dirty="0"/>
              <a:t>had to be </a:t>
            </a:r>
            <a:r>
              <a:rPr lang="en-US" sz="3000" dirty="0"/>
              <a:t>part of Pakistan (it was the K in original acronym making  PAKISTAN: </a:t>
            </a:r>
            <a:r>
              <a:rPr lang="en-US" sz="3000" u="sng" dirty="0"/>
              <a:t>P</a:t>
            </a:r>
            <a:r>
              <a:rPr lang="en-US" sz="3000" dirty="0"/>
              <a:t>(</a:t>
            </a:r>
            <a:r>
              <a:rPr lang="en-US" sz="3000" dirty="0" err="1"/>
              <a:t>unjab</a:t>
            </a:r>
            <a:r>
              <a:rPr lang="en-US" sz="3000" dirty="0"/>
              <a:t>), </a:t>
            </a:r>
            <a:r>
              <a:rPr lang="en-US" sz="3000" u="sng" dirty="0" err="1"/>
              <a:t>A</a:t>
            </a:r>
            <a:r>
              <a:rPr lang="en-US" sz="3000" dirty="0" err="1"/>
              <a:t>fghania</a:t>
            </a:r>
            <a:r>
              <a:rPr lang="en-US" sz="3000" dirty="0"/>
              <a:t>, </a:t>
            </a:r>
            <a:r>
              <a:rPr lang="en-US" sz="3000" u="sng" dirty="0"/>
              <a:t>K</a:t>
            </a:r>
            <a:r>
              <a:rPr lang="en-US" sz="3000" dirty="0"/>
              <a:t>ashmir, </a:t>
            </a:r>
            <a:r>
              <a:rPr lang="en-US" sz="3000" u="sng" dirty="0"/>
              <a:t>S</a:t>
            </a:r>
            <a:r>
              <a:rPr lang="en-US" sz="3000" dirty="0"/>
              <a:t>ind and </a:t>
            </a:r>
            <a:r>
              <a:rPr lang="en-US" sz="3000" dirty="0" err="1"/>
              <a:t>Baluchis</a:t>
            </a:r>
            <a:r>
              <a:rPr lang="en-US" sz="3000" u="sng" dirty="0" err="1"/>
              <a:t>TAN</a:t>
            </a:r>
            <a:r>
              <a:rPr lang="en-US" sz="3000" u="sng" dirty="0"/>
              <a:t>)</a:t>
            </a:r>
            <a:endParaRPr lang="en-US" sz="3000" dirty="0"/>
          </a:p>
          <a:p>
            <a:r>
              <a:rPr lang="en-US" sz="3000" dirty="0"/>
              <a:t>For NEHRU and INC, India was premised on the idea of diversity.  </a:t>
            </a:r>
            <a:r>
              <a:rPr lang="en-US" sz="3000" b="1" dirty="0"/>
              <a:t>Religion nothing to do with citizenship</a:t>
            </a:r>
            <a:r>
              <a:rPr lang="en-US" sz="3000" dirty="0"/>
              <a:t>.  Hindus AND MUSLIMS belonged equally to India.  </a:t>
            </a:r>
            <a:r>
              <a:rPr lang="en-US" sz="3000" dirty="0">
                <a:highlight>
                  <a:srgbClr val="FFFF00"/>
                </a:highlight>
              </a:rPr>
              <a:t>Kashmir </a:t>
            </a:r>
            <a:r>
              <a:rPr lang="en-US" sz="3000" b="1" dirty="0">
                <a:highlight>
                  <a:srgbClr val="FFFF00"/>
                </a:highlight>
              </a:rPr>
              <a:t>critical</a:t>
            </a:r>
            <a:r>
              <a:rPr lang="en-US" sz="3000" dirty="0">
                <a:highlight>
                  <a:srgbClr val="FFFF00"/>
                </a:highlight>
              </a:rPr>
              <a:t> for that claim</a:t>
            </a:r>
          </a:p>
          <a:p>
            <a:r>
              <a:rPr lang="en-US" sz="3000" dirty="0"/>
              <a:t>THIRD and one that GUHA DOES NOT REALLY tell us much about: ABDULLAH was popular precisely because he stood for KASHMIRIAT, highlighting the UNIQUENESS of Kashmir as </a:t>
            </a:r>
            <a:r>
              <a:rPr lang="en-US" sz="3000" i="1" dirty="0"/>
              <a:t>different from both India AND Pakistan</a:t>
            </a:r>
          </a:p>
        </p:txBody>
      </p:sp>
    </p:spTree>
    <p:extLst>
      <p:ext uri="{BB962C8B-B14F-4D97-AF65-F5344CB8AC3E}">
        <p14:creationId xmlns:p14="http://schemas.microsoft.com/office/powerpoint/2010/main" val="3460012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31CAC-6655-0EBF-4694-1564FEBD4633}"/>
              </a:ext>
            </a:extLst>
          </p:cNvPr>
          <p:cNvSpPr>
            <a:spLocks noGrp="1"/>
          </p:cNvSpPr>
          <p:nvPr>
            <p:ph type="title"/>
          </p:nvPr>
        </p:nvSpPr>
        <p:spPr/>
        <p:txBody>
          <a:bodyPr/>
          <a:lstStyle/>
          <a:p>
            <a:r>
              <a:rPr lang="en-US" dirty="0"/>
              <a:t>Kashmir After Accession</a:t>
            </a:r>
          </a:p>
        </p:txBody>
      </p:sp>
      <p:sp>
        <p:nvSpPr>
          <p:cNvPr id="3" name="Content Placeholder 2">
            <a:extLst>
              <a:ext uri="{FF2B5EF4-FFF2-40B4-BE49-F238E27FC236}">
                <a16:creationId xmlns:a16="http://schemas.microsoft.com/office/drawing/2014/main" id="{20FDE792-A5DC-517B-9348-B48F83504F0A}"/>
              </a:ext>
            </a:extLst>
          </p:cNvPr>
          <p:cNvSpPr>
            <a:spLocks noGrp="1"/>
          </p:cNvSpPr>
          <p:nvPr>
            <p:ph idx="1"/>
          </p:nvPr>
        </p:nvSpPr>
        <p:spPr>
          <a:xfrm>
            <a:off x="206477" y="1347019"/>
            <a:ext cx="11147323" cy="5397910"/>
          </a:xfrm>
        </p:spPr>
        <p:txBody>
          <a:bodyPr>
            <a:normAutofit fontScale="92500"/>
          </a:body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January 1948 India refer the issue to the United Nations</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PLEBISCITE promised</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but never happen (thanks to Indo-Pakistan conflict)</a:t>
            </a:r>
          </a:p>
          <a:p>
            <a:pPr lvl="1"/>
            <a:r>
              <a:rPr lang="en-US" sz="2900" dirty="0">
                <a:solidFill>
                  <a:prstClr val="black"/>
                </a:solidFill>
                <a:latin typeface="Calibri" panose="020F0502020204030204"/>
              </a:rPr>
              <a:t>MIGHT have happened in 1948, but after 1950 Indian state also reluctant “</a:t>
            </a:r>
            <a:r>
              <a:rPr lang="en-US" sz="2900" dirty="0"/>
              <a:t>India was more enthusiastic than Pakistan about a plebiscite in the State till the early fifties.” (Puri, 18)</a:t>
            </a:r>
            <a:endParaRPr kumimoji="0" lang="en-US" sz="2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sz="3200" dirty="0">
                <a:solidFill>
                  <a:prstClr val="black"/>
                </a:solidFill>
                <a:latin typeface="Calibri" panose="020F0502020204030204"/>
              </a:rPr>
              <a:t>Cease Fire Line (Line of Control) becomes accepted de-facto (not legal) border</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Kashmir also starts getting entangled with cold war and other geopolitical strategies</a:t>
            </a:r>
          </a:p>
          <a:p>
            <a:pPr lvl="1">
              <a:spcBef>
                <a:spcPts val="750"/>
              </a:spcBef>
              <a:defRPr/>
            </a:pPr>
            <a:r>
              <a:rPr kumimoji="0" lang="en-US" sz="2900" b="0" i="0" u="none" strike="noStrike" kern="1200" cap="none" spc="0" normalizeH="0" baseline="0" noProof="0" dirty="0">
                <a:ln>
                  <a:noFill/>
                </a:ln>
                <a:solidFill>
                  <a:prstClr val="black"/>
                </a:solidFill>
                <a:effectLst/>
                <a:uLnTx/>
                <a:uFillTx/>
                <a:latin typeface="Calibri" panose="020F0502020204030204"/>
                <a:ea typeface="+mn-ea"/>
                <a:cs typeface="+mn-cs"/>
              </a:rPr>
              <a:t>(A few years later: Abdullah’s meeting with Adlai Stevenson in May 1953 led to his dis</a:t>
            </a:r>
            <a:r>
              <a:rPr lang="en-US" sz="2900" dirty="0">
                <a:solidFill>
                  <a:prstClr val="black"/>
                </a:solidFill>
                <a:latin typeface="Calibri" panose="020F0502020204030204"/>
              </a:rPr>
              <a:t>missal and arrest by his friend, Prime Minister Nehru.)</a:t>
            </a:r>
            <a:endParaRPr kumimoji="0" lang="en-US" sz="29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Tree>
    <p:extLst>
      <p:ext uri="{BB962C8B-B14F-4D97-AF65-F5344CB8AC3E}">
        <p14:creationId xmlns:p14="http://schemas.microsoft.com/office/powerpoint/2010/main" val="3026292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8E2C2-4D60-463F-9907-5B2D17AF1857}"/>
              </a:ext>
            </a:extLst>
          </p:cNvPr>
          <p:cNvSpPr>
            <a:spLocks noGrp="1"/>
          </p:cNvSpPr>
          <p:nvPr>
            <p:ph type="title"/>
          </p:nvPr>
        </p:nvSpPr>
        <p:spPr>
          <a:xfrm>
            <a:off x="2152650" y="1"/>
            <a:ext cx="7886700" cy="1219200"/>
          </a:xfrm>
        </p:spPr>
        <p:txBody>
          <a:bodyPr/>
          <a:lstStyle/>
          <a:p>
            <a:r>
              <a:rPr lang="en-US" dirty="0"/>
              <a:t>Kashmir: Political and Regional dimension</a:t>
            </a:r>
          </a:p>
        </p:txBody>
      </p:sp>
      <p:sp>
        <p:nvSpPr>
          <p:cNvPr id="3" name="Content Placeholder 2">
            <a:extLst>
              <a:ext uri="{FF2B5EF4-FFF2-40B4-BE49-F238E27FC236}">
                <a16:creationId xmlns:a16="http://schemas.microsoft.com/office/drawing/2014/main" id="{B5801F16-1B04-478D-A27E-610BA27A30F5}"/>
              </a:ext>
            </a:extLst>
          </p:cNvPr>
          <p:cNvSpPr>
            <a:spLocks noGrp="1"/>
          </p:cNvSpPr>
          <p:nvPr>
            <p:ph idx="1"/>
          </p:nvPr>
        </p:nvSpPr>
        <p:spPr>
          <a:xfrm>
            <a:off x="147483" y="1371600"/>
            <a:ext cx="11326761" cy="5486400"/>
          </a:xfrm>
        </p:spPr>
        <p:txBody>
          <a:bodyPr>
            <a:normAutofit lnSpcReduction="10000"/>
          </a:bodyPr>
          <a:lstStyle/>
          <a:p>
            <a:r>
              <a:rPr lang="en-US" sz="3200" dirty="0"/>
              <a:t>The UN had called for a plebiscite, but neither party withdrew armies.  India claimed Hari Singh signature on accession made that legal. Abdullah’s popularity and elections became the main moral, justification for retaining Kashmir</a:t>
            </a:r>
          </a:p>
          <a:p>
            <a:r>
              <a:rPr lang="en-US" sz="3200" dirty="0"/>
              <a:t>BUT Abdullah’s ambivalence made things difficult for Nehru!</a:t>
            </a:r>
          </a:p>
          <a:p>
            <a:r>
              <a:rPr lang="en-US" sz="3200" dirty="0"/>
              <a:t>TWO related issue contribute to the ambivalence (and helps understand how this history relates to recent events)</a:t>
            </a:r>
          </a:p>
          <a:p>
            <a:r>
              <a:rPr lang="en-US" sz="3200" dirty="0"/>
              <a:t>a.  Abdullah’s </a:t>
            </a:r>
            <a:r>
              <a:rPr lang="en-US" sz="3200" b="1" i="1" dirty="0"/>
              <a:t>idea of </a:t>
            </a:r>
            <a:r>
              <a:rPr lang="en-US" sz="3200" b="1" i="1" dirty="0" err="1"/>
              <a:t>Kashmiriat</a:t>
            </a:r>
            <a:r>
              <a:rPr lang="en-US" sz="3200" b="1" i="1" dirty="0"/>
              <a:t>,</a:t>
            </a:r>
            <a:r>
              <a:rPr lang="en-US" sz="3200" dirty="0"/>
              <a:t> often drifted into idea of an independent Kashmir</a:t>
            </a:r>
          </a:p>
          <a:p>
            <a:r>
              <a:rPr lang="en-US" sz="3200" dirty="0"/>
              <a:t>b.  Abdullah’s popularity high in KASHMIR VALLEY, but not so in JAMMU, with Muslims not Hindus. Loss of land through his reformist-populism lead to  </a:t>
            </a:r>
            <a:r>
              <a:rPr lang="en-US" sz="3200" b="1" dirty="0"/>
              <a:t>PRAJA PARISHAD </a:t>
            </a:r>
            <a:r>
              <a:rPr lang="en-US" sz="3200" dirty="0"/>
              <a:t>formed in 1949</a:t>
            </a:r>
          </a:p>
          <a:p>
            <a:pPr marL="0" indent="0">
              <a:buNone/>
            </a:pPr>
            <a:endParaRPr lang="en-US" dirty="0"/>
          </a:p>
        </p:txBody>
      </p:sp>
    </p:spTree>
    <p:extLst>
      <p:ext uri="{BB962C8B-B14F-4D97-AF65-F5344CB8AC3E}">
        <p14:creationId xmlns:p14="http://schemas.microsoft.com/office/powerpoint/2010/main" val="1983286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B8DE1-5D6F-5679-3464-B3F24DA4C7A3}"/>
              </a:ext>
            </a:extLst>
          </p:cNvPr>
          <p:cNvSpPr>
            <a:spLocks noGrp="1"/>
          </p:cNvSpPr>
          <p:nvPr>
            <p:ph type="title"/>
          </p:nvPr>
        </p:nvSpPr>
        <p:spPr/>
        <p:txBody>
          <a:bodyPr/>
          <a:lstStyle/>
          <a:p>
            <a:r>
              <a:rPr lang="en-US" dirty="0"/>
              <a:t>Article 370 </a:t>
            </a:r>
          </a:p>
        </p:txBody>
      </p:sp>
      <p:sp>
        <p:nvSpPr>
          <p:cNvPr id="3" name="Content Placeholder 2">
            <a:extLst>
              <a:ext uri="{FF2B5EF4-FFF2-40B4-BE49-F238E27FC236}">
                <a16:creationId xmlns:a16="http://schemas.microsoft.com/office/drawing/2014/main" id="{202A9BC0-F44F-6A96-45BF-7A7232843338}"/>
              </a:ext>
            </a:extLst>
          </p:cNvPr>
          <p:cNvSpPr>
            <a:spLocks noGrp="1"/>
          </p:cNvSpPr>
          <p:nvPr>
            <p:ph idx="1"/>
          </p:nvPr>
        </p:nvSpPr>
        <p:spPr>
          <a:xfrm>
            <a:off x="314632" y="1327355"/>
            <a:ext cx="11039168" cy="4849608"/>
          </a:xfrm>
        </p:spPr>
        <p:txBody>
          <a:bodyPr>
            <a:normAutofit fontScale="92500" lnSpcReduction="10000"/>
          </a:bodyPr>
          <a:lstStyle/>
          <a:p>
            <a:r>
              <a:rPr lang="en-US" sz="2800" dirty="0"/>
              <a:t>Indian state trying to consolidate former princely states: Plebiscite in Junagarh, </a:t>
            </a:r>
            <a:r>
              <a:rPr lang="en-US" sz="2800" b="1" dirty="0"/>
              <a:t>February 20, 1948</a:t>
            </a:r>
            <a:r>
              <a:rPr lang="en-US" sz="2800" dirty="0"/>
              <a:t>, brings it to the Union of India, and “Police Action” brings Hyderabad into the Union, </a:t>
            </a:r>
            <a:r>
              <a:rPr lang="en-US" sz="2800" b="1" dirty="0"/>
              <a:t>Sept 13–18, 1948</a:t>
            </a:r>
            <a:endParaRPr lang="en-US" sz="2800" dirty="0"/>
          </a:p>
          <a:p>
            <a:r>
              <a:rPr lang="en-US" sz="2800" dirty="0"/>
              <a:t>Constitution of India being debated and heading in a direction of most power to the Center (federal government) </a:t>
            </a:r>
          </a:p>
          <a:p>
            <a:r>
              <a:rPr lang="en-US" sz="2800" dirty="0"/>
              <a:t>A provisional Article 370 included, limiting power of Indian Parliament to legislate for Kashmir, but expected the J&amp;K Constituent Assembly to transfer powers to Govt. of India (Puri, 25)</a:t>
            </a:r>
          </a:p>
          <a:p>
            <a:r>
              <a:rPr lang="en-US" sz="2800" dirty="0"/>
              <a:t>Yet Abdullah not want to give up autonomy or authority </a:t>
            </a:r>
          </a:p>
          <a:p>
            <a:r>
              <a:rPr lang="en-US" sz="2800" dirty="0"/>
              <a:t>Hussain, “In the mid-1950s, India moved toward a centralized state structure that would facilitate national integration” (100) </a:t>
            </a:r>
          </a:p>
          <a:p>
            <a:r>
              <a:rPr lang="en-US" sz="2800" dirty="0"/>
              <a:t>Becomes the first point of tension between Nehru and Abdullah </a:t>
            </a:r>
          </a:p>
          <a:p>
            <a:endParaRPr lang="en-US" sz="2800" dirty="0"/>
          </a:p>
        </p:txBody>
      </p:sp>
    </p:spTree>
    <p:extLst>
      <p:ext uri="{BB962C8B-B14F-4D97-AF65-F5344CB8AC3E}">
        <p14:creationId xmlns:p14="http://schemas.microsoft.com/office/powerpoint/2010/main" val="170272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C16F1-9DE2-480E-B7CE-C2F7CF3CDD65}"/>
              </a:ext>
            </a:extLst>
          </p:cNvPr>
          <p:cNvSpPr>
            <a:spLocks noGrp="1"/>
          </p:cNvSpPr>
          <p:nvPr>
            <p:ph type="title"/>
          </p:nvPr>
        </p:nvSpPr>
        <p:spPr>
          <a:xfrm>
            <a:off x="1802029" y="76200"/>
            <a:ext cx="8237323" cy="1066800"/>
          </a:xfrm>
        </p:spPr>
        <p:txBody>
          <a:bodyPr/>
          <a:lstStyle/>
          <a:p>
            <a:r>
              <a:rPr lang="en-US" dirty="0"/>
              <a:t>Abdullah and his opposition</a:t>
            </a:r>
          </a:p>
        </p:txBody>
      </p:sp>
      <p:sp>
        <p:nvSpPr>
          <p:cNvPr id="3" name="Content Placeholder 2">
            <a:extLst>
              <a:ext uri="{FF2B5EF4-FFF2-40B4-BE49-F238E27FC236}">
                <a16:creationId xmlns:a16="http://schemas.microsoft.com/office/drawing/2014/main" id="{64C6F137-3F58-492A-97F4-6DC92CE86352}"/>
              </a:ext>
            </a:extLst>
          </p:cNvPr>
          <p:cNvSpPr>
            <a:spLocks noGrp="1"/>
          </p:cNvSpPr>
          <p:nvPr>
            <p:ph idx="1"/>
          </p:nvPr>
        </p:nvSpPr>
        <p:spPr>
          <a:xfrm>
            <a:off x="108155" y="1143000"/>
            <a:ext cx="11710219" cy="5486400"/>
          </a:xfrm>
        </p:spPr>
        <p:txBody>
          <a:bodyPr>
            <a:normAutofit/>
          </a:bodyPr>
          <a:lstStyle/>
          <a:p>
            <a:r>
              <a:rPr lang="en-US" sz="2800" dirty="0"/>
              <a:t>Response of Hindu Right increases Abdullah’s ambivalence, and </a:t>
            </a:r>
          </a:p>
          <a:p>
            <a:pPr lvl="1"/>
            <a:r>
              <a:rPr lang="en-US" sz="2800" dirty="0"/>
              <a:t>1950 meeting with US Ambassador, reportedly discussed independence</a:t>
            </a:r>
          </a:p>
          <a:p>
            <a:r>
              <a:rPr lang="en-US" sz="2800" dirty="0"/>
              <a:t>Won the elections to the Jammu and Kashmir Constituent Assembly in 1951,  (unopposed!). There were complaints of political pressure on the electoral process.</a:t>
            </a:r>
          </a:p>
          <a:p>
            <a:r>
              <a:rPr lang="en-US" sz="2800" dirty="0"/>
              <a:t>After 1951 elections Abdullah clearly says does not stand for independence, but AUTONOMY crucial. Prefers India to Pakistan because the Indian state</a:t>
            </a:r>
            <a:r>
              <a:rPr lang="en-US" sz="2800" b="1" i="1" dirty="0"/>
              <a:t> had ‘never tried to interfere in our internal autonomy’</a:t>
            </a:r>
            <a:endParaRPr lang="en-US" sz="2800" dirty="0"/>
          </a:p>
          <a:p>
            <a:r>
              <a:rPr lang="en-US" sz="2800" dirty="0"/>
              <a:t>Leads to </a:t>
            </a:r>
            <a:r>
              <a:rPr lang="en-US" sz="2800" b="1" dirty="0"/>
              <a:t>1952 Delhi Agreement</a:t>
            </a:r>
            <a:r>
              <a:rPr lang="en-US" sz="2800" dirty="0"/>
              <a:t>, confirming full accession to India. </a:t>
            </a:r>
            <a:r>
              <a:rPr lang="en-US" sz="2800" dirty="0">
                <a:hlinkClick r:id="rId2"/>
              </a:rPr>
              <a:t>Article 370</a:t>
            </a:r>
            <a:r>
              <a:rPr lang="en-US" sz="2800" dirty="0"/>
              <a:t> and 35a of the Indian Constitution grants “temporary” autonomy to J&amp;K and </a:t>
            </a:r>
            <a:r>
              <a:rPr lang="en-US" sz="2800" dirty="0">
                <a:hlinkClick r:id="rId3"/>
              </a:rPr>
              <a:t>Kashmiri Constitution </a:t>
            </a:r>
            <a:r>
              <a:rPr lang="en-US" sz="2800" dirty="0"/>
              <a:t>accepts the state as part of India.  Fundamental Rights apply to J&amp;K and it would accept jurisdiction of Indian Supreme Court.</a:t>
            </a:r>
          </a:p>
          <a:p>
            <a:endParaRPr lang="en-US" sz="2800" dirty="0"/>
          </a:p>
          <a:p>
            <a:endParaRPr lang="en-US" dirty="0"/>
          </a:p>
        </p:txBody>
      </p:sp>
    </p:spTree>
    <p:extLst>
      <p:ext uri="{BB962C8B-B14F-4D97-AF65-F5344CB8AC3E}">
        <p14:creationId xmlns:p14="http://schemas.microsoft.com/office/powerpoint/2010/main" val="3207542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E6036-6CC6-482C-B6C2-286D0777E48A}"/>
              </a:ext>
            </a:extLst>
          </p:cNvPr>
          <p:cNvSpPr>
            <a:spLocks noGrp="1"/>
          </p:cNvSpPr>
          <p:nvPr>
            <p:ph type="title"/>
          </p:nvPr>
        </p:nvSpPr>
        <p:spPr>
          <a:xfrm>
            <a:off x="2152650" y="365127"/>
            <a:ext cx="7886700" cy="1006474"/>
          </a:xfrm>
        </p:spPr>
        <p:txBody>
          <a:bodyPr/>
          <a:lstStyle/>
          <a:p>
            <a:r>
              <a:rPr lang="en-US" dirty="0"/>
              <a:t>1953</a:t>
            </a:r>
          </a:p>
        </p:txBody>
      </p:sp>
      <p:sp>
        <p:nvSpPr>
          <p:cNvPr id="3" name="Content Placeholder 2">
            <a:extLst>
              <a:ext uri="{FF2B5EF4-FFF2-40B4-BE49-F238E27FC236}">
                <a16:creationId xmlns:a16="http://schemas.microsoft.com/office/drawing/2014/main" id="{C319519A-D25E-4282-9664-5BF0A8953A06}"/>
              </a:ext>
            </a:extLst>
          </p:cNvPr>
          <p:cNvSpPr>
            <a:spLocks noGrp="1"/>
          </p:cNvSpPr>
          <p:nvPr>
            <p:ph idx="1"/>
          </p:nvPr>
        </p:nvSpPr>
        <p:spPr>
          <a:xfrm>
            <a:off x="403123" y="1447800"/>
            <a:ext cx="11670890" cy="5410200"/>
          </a:xfrm>
        </p:spPr>
        <p:txBody>
          <a:bodyPr>
            <a:normAutofit lnSpcReduction="10000"/>
          </a:bodyPr>
          <a:lstStyle/>
          <a:p>
            <a:r>
              <a:rPr lang="en-US" sz="2800" dirty="0"/>
              <a:t>Hindu Right OUTRAGED by Delhi Agreement (context: wiped out in first general election, Jana Sangh won only 3 seats in a 489-seat Parliament. NEEDED an issue to  gain political traction, and Kashmir became that. Protest against special status.</a:t>
            </a:r>
          </a:p>
          <a:p>
            <a:r>
              <a:rPr lang="en-US" sz="2800" dirty="0"/>
              <a:t>Shyama Prasad Mukherjee (leader of  Jana Sangh) die in custody in 1953.  Massive protests that push Abdullah to “rethink” ties to India</a:t>
            </a:r>
          </a:p>
          <a:p>
            <a:r>
              <a:rPr lang="en-US" sz="2800" dirty="0"/>
              <a:t>Split engineered in National Conference (Abdullah’s party) and Abdullah’s government dismissed, Bakshi Ghulam Muhammad installed as Premier and Abdullah arrested. </a:t>
            </a:r>
          </a:p>
          <a:p>
            <a:r>
              <a:rPr lang="en-US" sz="2800" dirty="0"/>
              <a:t>“India’s covert authoritarianism had replaced Dogra despotism” in the minds of both supporters and opponents of Abdullah in Kashmir (Hussain, 101)</a:t>
            </a:r>
          </a:p>
          <a:p>
            <a:r>
              <a:rPr lang="en-US" sz="2800" dirty="0"/>
              <a:t>Abdullah’s supporters create a new political party, the Plebiscite Front, raising once again, the demand for a plebiscite to decide the fate of the state</a:t>
            </a:r>
          </a:p>
          <a:p>
            <a:endParaRPr lang="en-US" dirty="0"/>
          </a:p>
        </p:txBody>
      </p:sp>
    </p:spTree>
    <p:extLst>
      <p:ext uri="{BB962C8B-B14F-4D97-AF65-F5344CB8AC3E}">
        <p14:creationId xmlns:p14="http://schemas.microsoft.com/office/powerpoint/2010/main" val="2944324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A504F-D9EC-87AA-0218-F76C2BEBAB7D}"/>
              </a:ext>
            </a:extLst>
          </p:cNvPr>
          <p:cNvSpPr>
            <a:spLocks noGrp="1"/>
          </p:cNvSpPr>
          <p:nvPr>
            <p:ph type="title"/>
          </p:nvPr>
        </p:nvSpPr>
        <p:spPr/>
        <p:txBody>
          <a:bodyPr/>
          <a:lstStyle/>
          <a:p>
            <a:r>
              <a:rPr lang="en-US" dirty="0"/>
              <a:t>Kashmiri Politics	 1953-58</a:t>
            </a:r>
          </a:p>
        </p:txBody>
      </p:sp>
      <p:sp>
        <p:nvSpPr>
          <p:cNvPr id="3" name="Content Placeholder 2">
            <a:extLst>
              <a:ext uri="{FF2B5EF4-FFF2-40B4-BE49-F238E27FC236}">
                <a16:creationId xmlns:a16="http://schemas.microsoft.com/office/drawing/2014/main" id="{3C12967D-2BD9-04A1-4684-FB4325FB8D47}"/>
              </a:ext>
            </a:extLst>
          </p:cNvPr>
          <p:cNvSpPr>
            <a:spLocks noGrp="1"/>
          </p:cNvSpPr>
          <p:nvPr>
            <p:ph idx="1"/>
          </p:nvPr>
        </p:nvSpPr>
        <p:spPr>
          <a:xfrm>
            <a:off x="127819" y="1474839"/>
            <a:ext cx="12064181" cy="5181600"/>
          </a:xfrm>
        </p:spPr>
        <p:txBody>
          <a:bodyPr>
            <a:normAutofit/>
          </a:bodyPr>
          <a:lstStyle/>
          <a:p>
            <a:r>
              <a:rPr lang="en-US" sz="2800" dirty="0"/>
              <a:t>Bakshi was a populist but faced serious charges of nepotism and corruption. Bakshi seen as “India’s man” and his corruption came to be associated with Nehru and India</a:t>
            </a:r>
          </a:p>
          <a:p>
            <a:r>
              <a:rPr lang="en-US" sz="2800" dirty="0"/>
              <a:t>See Hussain, p. 101</a:t>
            </a:r>
          </a:p>
          <a:p>
            <a:r>
              <a:rPr lang="en-US" sz="2800" dirty="0"/>
              <a:t>Plebiscite Front gets support of NC original social base (poor, middle class, and some urban intelligentsia) but members face repression and torture under the Bakshi regime</a:t>
            </a:r>
          </a:p>
          <a:p>
            <a:pPr marL="342900" lvl="1" indent="0">
              <a:buNone/>
            </a:pPr>
            <a:r>
              <a:rPr lang="en-US" sz="2800" dirty="0"/>
              <a:t>“… </a:t>
            </a:r>
            <a:r>
              <a:rPr lang="en-US" sz="2800" i="1" dirty="0"/>
              <a:t>mafia-style group of thugs called the Peace Brigade assisted the police in inhuman interrogations to silence opposition</a:t>
            </a:r>
            <a:r>
              <a:rPr lang="en-US" sz="2800" dirty="0"/>
              <a:t>” (Hussain, 102) </a:t>
            </a:r>
          </a:p>
          <a:p>
            <a:r>
              <a:rPr lang="en-US" sz="2800" dirty="0"/>
              <a:t>Abdullah released and rearrested in 1958.  Both in 1953 and 1958, on charges that even Guha says were “trumped up”</a:t>
            </a:r>
          </a:p>
        </p:txBody>
      </p:sp>
    </p:spTree>
    <p:extLst>
      <p:ext uri="{BB962C8B-B14F-4D97-AF65-F5344CB8AC3E}">
        <p14:creationId xmlns:p14="http://schemas.microsoft.com/office/powerpoint/2010/main" val="961656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AD0AA-FD92-6428-8372-577F1333EC59}"/>
              </a:ext>
            </a:extLst>
          </p:cNvPr>
          <p:cNvSpPr>
            <a:spLocks noGrp="1"/>
          </p:cNvSpPr>
          <p:nvPr>
            <p:ph type="title"/>
          </p:nvPr>
        </p:nvSpPr>
        <p:spPr/>
        <p:txBody>
          <a:bodyPr/>
          <a:lstStyle/>
          <a:p>
            <a:r>
              <a:rPr lang="en-US" dirty="0"/>
              <a:t>Kashmiri Perceptions (</a:t>
            </a:r>
            <a:r>
              <a:rPr lang="en-US" dirty="0" err="1"/>
              <a:t>Kanjwal</a:t>
            </a:r>
            <a:r>
              <a:rPr lang="en-US" dirty="0"/>
              <a:t>) 1</a:t>
            </a:r>
          </a:p>
        </p:txBody>
      </p:sp>
      <p:sp>
        <p:nvSpPr>
          <p:cNvPr id="3" name="Content Placeholder 2">
            <a:extLst>
              <a:ext uri="{FF2B5EF4-FFF2-40B4-BE49-F238E27FC236}">
                <a16:creationId xmlns:a16="http://schemas.microsoft.com/office/drawing/2014/main" id="{961FB8BE-3633-196A-E6F9-DB629E31A083}"/>
              </a:ext>
            </a:extLst>
          </p:cNvPr>
          <p:cNvSpPr>
            <a:spLocks noGrp="1"/>
          </p:cNvSpPr>
          <p:nvPr>
            <p:ph idx="1"/>
          </p:nvPr>
        </p:nvSpPr>
        <p:spPr>
          <a:xfrm>
            <a:off x="176981" y="1543664"/>
            <a:ext cx="11877367" cy="5191433"/>
          </a:xfrm>
        </p:spPr>
        <p:txBody>
          <a:bodyPr>
            <a:normAutofit lnSpcReduction="10000"/>
          </a:bodyPr>
          <a:lstStyle/>
          <a:p>
            <a:r>
              <a:rPr lang="en-US" sz="2400" dirty="0" err="1"/>
              <a:t>Kanjwal</a:t>
            </a:r>
            <a:r>
              <a:rPr lang="en-US" sz="2400" dirty="0"/>
              <a:t> (2018): interviews with Muslim middle class conducted over 2013-14 in Srinagar, many from the bureaucracy of the 1950s-60s</a:t>
            </a:r>
          </a:p>
          <a:p>
            <a:r>
              <a:rPr lang="en-US" sz="2400" dirty="0"/>
              <a:t>She sees their responses as “an attempt to seek </a:t>
            </a:r>
            <a:r>
              <a:rPr lang="en-US" sz="2400" i="1" dirty="0"/>
              <a:t>coherence amidst contradiction</a:t>
            </a:r>
            <a:r>
              <a:rPr lang="en-US" sz="2400" dirty="0"/>
              <a:t> and incommensurate political and ideological commitments” (41)</a:t>
            </a:r>
          </a:p>
          <a:p>
            <a:r>
              <a:rPr lang="en-US" sz="2400" dirty="0"/>
              <a:t>Importance of Muslim LINEAGE, contributes to prestige of “</a:t>
            </a:r>
            <a:r>
              <a:rPr lang="en-US" sz="2400" i="1" dirty="0" err="1"/>
              <a:t>khandaan</a:t>
            </a:r>
            <a:r>
              <a:rPr lang="en-US" sz="2400" dirty="0"/>
              <a:t>” (clan/family)  A MUSLIM identity important to them, perhaps to counter “state-sponsored dominant narratives of a shared, syncretic, history that either erased or undermined Kashmir’s ‘Muslim’ identity in attempts to seek connection with India.” (45)</a:t>
            </a:r>
          </a:p>
          <a:p>
            <a:r>
              <a:rPr lang="en-US" sz="2400" dirty="0"/>
              <a:t>Almost all recall Dogra oppression of Muslims (not Pandits)</a:t>
            </a:r>
          </a:p>
          <a:p>
            <a:r>
              <a:rPr lang="en-US" sz="2400" dirty="0"/>
              <a:t>Differences within Muslim community at Partition, Muslim Conference had more support among traditional elites and NC the more left-leaning, also impressed by Jinnah but also Gandhi</a:t>
            </a:r>
          </a:p>
          <a:p>
            <a:r>
              <a:rPr lang="en-US" sz="2400" dirty="0"/>
              <a:t>NC seen as leading Kashmiris to MODERNITY, yet support for Abdullah not equal support for INC, defend Kashmir from tribal raiders, not support India</a:t>
            </a:r>
          </a:p>
          <a:p>
            <a:pPr lvl="1"/>
            <a:r>
              <a:rPr lang="en-US" dirty="0"/>
              <a:t>Earlier, says shift away from support to NC (but does not reference the Plebiscite Front)</a:t>
            </a:r>
          </a:p>
          <a:p>
            <a:endParaRPr lang="en-US" sz="2400" dirty="0"/>
          </a:p>
        </p:txBody>
      </p:sp>
    </p:spTree>
    <p:extLst>
      <p:ext uri="{BB962C8B-B14F-4D97-AF65-F5344CB8AC3E}">
        <p14:creationId xmlns:p14="http://schemas.microsoft.com/office/powerpoint/2010/main" val="4343022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4BEA3-AB00-EBF5-ACCD-B55BA4C243F8}"/>
              </a:ext>
            </a:extLst>
          </p:cNvPr>
          <p:cNvSpPr>
            <a:spLocks noGrp="1"/>
          </p:cNvSpPr>
          <p:nvPr>
            <p:ph type="title"/>
          </p:nvPr>
        </p:nvSpPr>
        <p:spPr/>
        <p:txBody>
          <a:bodyPr/>
          <a:lstStyle/>
          <a:p>
            <a:r>
              <a:rPr lang="en-US" dirty="0"/>
              <a:t>Kashmiri Perceptions (</a:t>
            </a:r>
            <a:r>
              <a:rPr lang="en-US" dirty="0" err="1"/>
              <a:t>Kanjwal</a:t>
            </a:r>
            <a:r>
              <a:rPr lang="en-US" dirty="0"/>
              <a:t>) 2</a:t>
            </a:r>
          </a:p>
        </p:txBody>
      </p:sp>
      <p:sp>
        <p:nvSpPr>
          <p:cNvPr id="3" name="Content Placeholder 2">
            <a:extLst>
              <a:ext uri="{FF2B5EF4-FFF2-40B4-BE49-F238E27FC236}">
                <a16:creationId xmlns:a16="http://schemas.microsoft.com/office/drawing/2014/main" id="{A37B4E2F-76BA-397A-9B0F-DCA1D872609A}"/>
              </a:ext>
            </a:extLst>
          </p:cNvPr>
          <p:cNvSpPr>
            <a:spLocks noGrp="1"/>
          </p:cNvSpPr>
          <p:nvPr>
            <p:ph idx="1"/>
          </p:nvPr>
        </p:nvSpPr>
        <p:spPr>
          <a:xfrm>
            <a:off x="176981" y="1445342"/>
            <a:ext cx="11176819" cy="5181600"/>
          </a:xfrm>
        </p:spPr>
        <p:txBody>
          <a:bodyPr>
            <a:normAutofit/>
          </a:bodyPr>
          <a:lstStyle/>
          <a:p>
            <a:r>
              <a:rPr lang="en-US" sz="2400" dirty="0"/>
              <a:t>Many respondents claim they were pro-Pakistan at partition, perhaps because felt safer in Muslim majority state, because of geographical proximity, or thought would have better economic prospects there, or associations of Pakistan with modernity</a:t>
            </a:r>
          </a:p>
          <a:p>
            <a:pPr lvl="1"/>
            <a:r>
              <a:rPr lang="en-US" sz="2400" dirty="0"/>
              <a:t>BUT also “Recollecting this ‘memory’ (of being pro-Pakistan) could be influenced by the contemporary moment, which is marked by increased anti-India sentiments in the Valley.” (49)</a:t>
            </a:r>
          </a:p>
          <a:p>
            <a:pPr lvl="1"/>
            <a:r>
              <a:rPr lang="en-US" sz="2400" dirty="0"/>
              <a:t>Yet also evidence of opposite sentiment, see letter (52) </a:t>
            </a:r>
          </a:p>
          <a:p>
            <a:r>
              <a:rPr lang="en-US" sz="2400" dirty="0" err="1"/>
              <a:t>Kanjwal</a:t>
            </a:r>
            <a:r>
              <a:rPr lang="en-US" sz="2400" dirty="0"/>
              <a:t>: “neither Pakistan nor India was able to fully accommodate Kashmiri aspirations at the time” (52)</a:t>
            </a:r>
          </a:p>
          <a:p>
            <a:r>
              <a:rPr lang="en-US" sz="2400" dirty="0"/>
              <a:t>“The only group that fully aligned themselves with India. . . were the Kashmiri Pandits. ‘They always said they were the true Indians.’ (53)</a:t>
            </a:r>
          </a:p>
          <a:p>
            <a:r>
              <a:rPr lang="en-US" sz="2400" dirty="0"/>
              <a:t>Ambivalence, while critique the pro-India bias of Pandits, also recall their interactions with now-departed community very fondly (54-55)</a:t>
            </a:r>
          </a:p>
        </p:txBody>
      </p:sp>
    </p:spTree>
    <p:extLst>
      <p:ext uri="{BB962C8B-B14F-4D97-AF65-F5344CB8AC3E}">
        <p14:creationId xmlns:p14="http://schemas.microsoft.com/office/powerpoint/2010/main" val="530702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PLACE we are studying</a:t>
            </a:r>
          </a:p>
        </p:txBody>
      </p:sp>
      <p:pic>
        <p:nvPicPr>
          <p:cNvPr id="6" name="Content Placeholder 5"/>
          <p:cNvPicPr>
            <a:picLocks noGrp="1" noChangeAspect="1"/>
          </p:cNvPicPr>
          <p:nvPr>
            <p:ph sz="half" idx="1"/>
          </p:nvPr>
        </p:nvPicPr>
        <p:blipFill>
          <a:blip r:embed="rId2"/>
          <a:stretch>
            <a:fillRect/>
          </a:stretch>
        </p:blipFill>
        <p:spPr>
          <a:xfrm>
            <a:off x="6459101" y="1760000"/>
            <a:ext cx="4202368" cy="4793201"/>
          </a:xfrm>
          <a:prstGeom prst="rect">
            <a:avLst/>
          </a:prstGeom>
        </p:spPr>
      </p:pic>
      <p:pic>
        <p:nvPicPr>
          <p:cNvPr id="7" name="Content Placeholder 6"/>
          <p:cNvPicPr>
            <a:picLocks noGrp="1" noChangeAspect="1"/>
          </p:cNvPicPr>
          <p:nvPr>
            <p:ph sz="half" idx="2"/>
          </p:nvPr>
        </p:nvPicPr>
        <p:blipFill>
          <a:blip r:embed="rId3"/>
          <a:stretch>
            <a:fillRect/>
          </a:stretch>
        </p:blipFill>
        <p:spPr>
          <a:xfrm>
            <a:off x="1489166" y="1786125"/>
            <a:ext cx="4969935" cy="4493152"/>
          </a:xfrm>
          <a:prstGeom prst="rect">
            <a:avLst/>
          </a:prstGeom>
        </p:spPr>
      </p:pic>
    </p:spTree>
    <p:extLst>
      <p:ext uri="{BB962C8B-B14F-4D97-AF65-F5344CB8AC3E}">
        <p14:creationId xmlns:p14="http://schemas.microsoft.com/office/powerpoint/2010/main" val="32422509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E46BD-BDBC-4BDA-AC6A-478E9D84C491}"/>
              </a:ext>
            </a:extLst>
          </p:cNvPr>
          <p:cNvSpPr>
            <a:spLocks noGrp="1"/>
          </p:cNvSpPr>
          <p:nvPr>
            <p:ph type="title"/>
          </p:nvPr>
        </p:nvSpPr>
        <p:spPr>
          <a:xfrm>
            <a:off x="2152650" y="1"/>
            <a:ext cx="7886700" cy="1219200"/>
          </a:xfrm>
        </p:spPr>
        <p:txBody>
          <a:bodyPr/>
          <a:lstStyle/>
          <a:p>
            <a:r>
              <a:rPr lang="en-US" dirty="0"/>
              <a:t>Nehru’s last plan for Kashmir</a:t>
            </a:r>
          </a:p>
        </p:txBody>
      </p:sp>
      <p:sp>
        <p:nvSpPr>
          <p:cNvPr id="3" name="Content Placeholder 2">
            <a:extLst>
              <a:ext uri="{FF2B5EF4-FFF2-40B4-BE49-F238E27FC236}">
                <a16:creationId xmlns:a16="http://schemas.microsoft.com/office/drawing/2014/main" id="{A79F0B4F-A3FE-4601-A7B4-59902CAF0638}"/>
              </a:ext>
            </a:extLst>
          </p:cNvPr>
          <p:cNvSpPr>
            <a:spLocks noGrp="1"/>
          </p:cNvSpPr>
          <p:nvPr>
            <p:ph idx="1"/>
          </p:nvPr>
        </p:nvSpPr>
        <p:spPr>
          <a:xfrm>
            <a:off x="0" y="835741"/>
            <a:ext cx="12191999" cy="6022257"/>
          </a:xfrm>
        </p:spPr>
        <p:txBody>
          <a:bodyPr>
            <a:normAutofit fontScale="92500"/>
          </a:bodyPr>
          <a:lstStyle/>
          <a:p>
            <a:r>
              <a:rPr lang="en-US" sz="2400" dirty="0"/>
              <a:t>The HAZRATBAL incident (loss of a relic from mosque), loss in war to China, and Nehru’s desire to “settle” Kashmir, lead to Abdullah release in 1963 and Nehru’s last attempt to solve the Kashmir conundrum</a:t>
            </a:r>
          </a:p>
          <a:p>
            <a:r>
              <a:rPr lang="en-US" dirty="0"/>
              <a:t>Abdullah committed to secularism and a multicultural Kashmir (thus close to Nehru in vision).  But also an ambitious politician willing to use *any* leverage he had to forward his politics. Settle for what he got for a while and then try to push the stakes up when he could</a:t>
            </a:r>
          </a:p>
          <a:p>
            <a:r>
              <a:rPr lang="en-US" dirty="0"/>
              <a:t>Climate of POSSESSIVE NATIONALISM, not just Hindu Right parties but also sections within the INC (especially old right wing of party)</a:t>
            </a:r>
          </a:p>
          <a:p>
            <a:pPr lvl="1"/>
            <a:r>
              <a:rPr lang="en-US" dirty="0"/>
              <a:t>Kashmir is OURS, the accession is SETTLED, we will not GIVE AWAY WHAT IS OURS.  No real concern for the feelings of KASHMIRIS</a:t>
            </a:r>
          </a:p>
          <a:p>
            <a:pPr lvl="1"/>
            <a:r>
              <a:rPr lang="en-US" dirty="0"/>
              <a:t>Abdullah’s later visit to PAKISTAN suggests mainstream opinion there not very different</a:t>
            </a:r>
          </a:p>
          <a:p>
            <a:r>
              <a:rPr lang="en-US" dirty="0"/>
              <a:t>But senior and responsible leaders such as C. </a:t>
            </a:r>
            <a:r>
              <a:rPr lang="en-US" dirty="0" err="1"/>
              <a:t>Rajgopalachari</a:t>
            </a:r>
            <a:r>
              <a:rPr lang="en-US" dirty="0"/>
              <a:t> (</a:t>
            </a:r>
            <a:r>
              <a:rPr lang="en-US" dirty="0" err="1"/>
              <a:t>Rajaji</a:t>
            </a:r>
            <a:r>
              <a:rPr lang="en-US" dirty="0"/>
              <a:t>) and JP (about whom we will hear a lot more in 10 years), did want to settle the Kashmir issue.  To do this, as we see, they were even </a:t>
            </a:r>
            <a:r>
              <a:rPr lang="en-US" u="sng" dirty="0"/>
              <a:t>willing to give up the absolutist position of accession to India</a:t>
            </a:r>
          </a:p>
          <a:p>
            <a:r>
              <a:rPr lang="en-US" dirty="0"/>
              <a:t>Abdullah willing to go along to reach a compromise by which India, Pakistan AND Kashmir would benefit.  Not a zero sum game</a:t>
            </a:r>
            <a:endParaRPr lang="en-US" u="sng" dirty="0"/>
          </a:p>
          <a:p>
            <a:r>
              <a:rPr lang="en-US" dirty="0"/>
              <a:t>EVEN plebiscite not ruled out, but also variety of other options, such as provincial autonomy, confederation etc. </a:t>
            </a:r>
          </a:p>
          <a:p>
            <a:r>
              <a:rPr lang="en-US" dirty="0"/>
              <a:t>After staying with N at his residence, Abdullah travel to Pakistan to  talk with President </a:t>
            </a:r>
            <a:r>
              <a:rPr lang="en-US" dirty="0" err="1"/>
              <a:t>Ayub</a:t>
            </a:r>
            <a:r>
              <a:rPr lang="en-US" dirty="0"/>
              <a:t> Khan</a:t>
            </a:r>
          </a:p>
          <a:p>
            <a:r>
              <a:rPr lang="en-US" dirty="0"/>
              <a:t>But while there Nehru dies, as does this plan</a:t>
            </a:r>
          </a:p>
          <a:p>
            <a:pPr marL="0" indent="0">
              <a:buNone/>
            </a:pPr>
            <a:endParaRPr lang="en-US" dirty="0"/>
          </a:p>
          <a:p>
            <a:endParaRPr lang="en-US" dirty="0"/>
          </a:p>
        </p:txBody>
      </p:sp>
    </p:spTree>
    <p:extLst>
      <p:ext uri="{BB962C8B-B14F-4D97-AF65-F5344CB8AC3E}">
        <p14:creationId xmlns:p14="http://schemas.microsoft.com/office/powerpoint/2010/main" val="40703675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5C782-6B08-57E8-B395-403083E5A2FC}"/>
              </a:ext>
            </a:extLst>
          </p:cNvPr>
          <p:cNvSpPr>
            <a:spLocks noGrp="1"/>
          </p:cNvSpPr>
          <p:nvPr>
            <p:ph type="title"/>
          </p:nvPr>
        </p:nvSpPr>
        <p:spPr/>
        <p:txBody>
          <a:bodyPr/>
          <a:lstStyle/>
          <a:p>
            <a:r>
              <a:rPr lang="en-US" dirty="0"/>
              <a:t>Context for Changes	</a:t>
            </a:r>
          </a:p>
        </p:txBody>
      </p:sp>
      <p:sp>
        <p:nvSpPr>
          <p:cNvPr id="3" name="Content Placeholder 2">
            <a:extLst>
              <a:ext uri="{FF2B5EF4-FFF2-40B4-BE49-F238E27FC236}">
                <a16:creationId xmlns:a16="http://schemas.microsoft.com/office/drawing/2014/main" id="{A60BB747-D7A4-58A5-FA14-B076C0D2BCF3}"/>
              </a:ext>
            </a:extLst>
          </p:cNvPr>
          <p:cNvSpPr>
            <a:spLocks noGrp="1"/>
          </p:cNvSpPr>
          <p:nvPr>
            <p:ph idx="1"/>
          </p:nvPr>
        </p:nvSpPr>
        <p:spPr/>
        <p:txBody>
          <a:bodyPr>
            <a:normAutofit/>
          </a:bodyPr>
          <a:lstStyle/>
          <a:p>
            <a:r>
              <a:rPr lang="en-US" sz="2800" dirty="0"/>
              <a:t>Pakistan’s loss in 1971 war, secession of Bangladesh.  India’s dominance and weakening of a possible ally in struggle.</a:t>
            </a:r>
          </a:p>
          <a:p>
            <a:r>
              <a:rPr lang="en-US" sz="2800" dirty="0"/>
              <a:t>Massive centralization of power over state autonomy across the country after 1972 election victory</a:t>
            </a:r>
          </a:p>
          <a:p>
            <a:r>
              <a:rPr lang="en-US" sz="2800" dirty="0"/>
              <a:t>1974 release of Abdullah and 1975 accord with Indira Gandhi (seen as capitulation by some)</a:t>
            </a:r>
          </a:p>
          <a:p>
            <a:r>
              <a:rPr lang="en-US" sz="2800" dirty="0"/>
              <a:t>Indira Gandhi’s Emergency 1975-77</a:t>
            </a:r>
          </a:p>
          <a:p>
            <a:r>
              <a:rPr lang="en-US" sz="2800" dirty="0"/>
              <a:t>Janata Party 1977-79  commitments to decentralized leadership, less interference in state governments</a:t>
            </a:r>
          </a:p>
        </p:txBody>
      </p:sp>
    </p:spTree>
    <p:extLst>
      <p:ext uri="{BB962C8B-B14F-4D97-AF65-F5344CB8AC3E}">
        <p14:creationId xmlns:p14="http://schemas.microsoft.com/office/powerpoint/2010/main" val="65876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81200" y="0"/>
            <a:ext cx="8229600" cy="1066800"/>
          </a:xfrm>
        </p:spPr>
        <p:txBody>
          <a:bodyPr/>
          <a:lstStyle/>
          <a:p>
            <a:r>
              <a:rPr lang="en-US" dirty="0"/>
              <a:t>Kashmir/Abdullah  1964-79</a:t>
            </a:r>
          </a:p>
        </p:txBody>
      </p:sp>
      <p:sp>
        <p:nvSpPr>
          <p:cNvPr id="6" name="Content Placeholder 5"/>
          <p:cNvSpPr>
            <a:spLocks noGrp="1"/>
          </p:cNvSpPr>
          <p:nvPr>
            <p:ph idx="1"/>
          </p:nvPr>
        </p:nvSpPr>
        <p:spPr>
          <a:xfrm>
            <a:off x="117987" y="1143000"/>
            <a:ext cx="11779045" cy="5715000"/>
          </a:xfrm>
        </p:spPr>
        <p:txBody>
          <a:bodyPr>
            <a:normAutofit/>
          </a:bodyPr>
          <a:lstStyle/>
          <a:p>
            <a:r>
              <a:rPr lang="en-US" dirty="0"/>
              <a:t>The Sheikh’s arrest and 11 years in jail (1953-64) was a period when support for separatism grows in Kashmir.  Despite his populism, Bakshi seen as “India’s man” in Kashmir</a:t>
            </a:r>
          </a:p>
          <a:p>
            <a:r>
              <a:rPr lang="en-US" dirty="0"/>
              <a:t>NC merged with INC in 1965, becomes the state unit of INC</a:t>
            </a:r>
          </a:p>
          <a:p>
            <a:r>
              <a:rPr lang="en-US" dirty="0"/>
              <a:t>Abdullah’s supporters create “The Plebiscite Front” a political party demanding a plebiscite to determine Kashmir’s future as promised in India’s submission to the UN</a:t>
            </a:r>
          </a:p>
          <a:p>
            <a:r>
              <a:rPr lang="en-US" dirty="0"/>
              <a:t>1965, Abdullah arrested AGAIN, after conversations with Chinese Premier Chou Enlai in Algiers, remains imprisoned until 1968 (this is 3 years after India defeated in Sino-Indian war, any connection with China still seen as traitorous act!)</a:t>
            </a:r>
          </a:p>
          <a:p>
            <a:r>
              <a:rPr lang="en-US" dirty="0"/>
              <a:t>Indira keeps Abdullah in jail, released in 1968, but not allowed to return to Kashmir</a:t>
            </a:r>
          </a:p>
          <a:p>
            <a:r>
              <a:rPr lang="en-US" dirty="0"/>
              <a:t>After Bangladesh war, Abdullah agrees to an Accord with Indira Gandhi in 1974.  Plebiscite Front disbanded. Abdullah installed as Chief Minister with Mrs. Gandhi’s support</a:t>
            </a:r>
          </a:p>
          <a:p>
            <a:r>
              <a:rPr lang="en-US" dirty="0"/>
              <a:t>1977 when the Janata Party is in power, sees one of the only free and fair elections in J&amp;K, with Abdullah leading a revived NC to victory</a:t>
            </a:r>
          </a:p>
          <a:p>
            <a:r>
              <a:rPr lang="en-US" dirty="0"/>
              <a:t>Abdullah enacts the Public Safety Act (PSA) in 1978 giving him power to arrest political opponents on grounds of “public safety.” Would be used against Kashmiri citizens extensively in later years</a:t>
            </a:r>
          </a:p>
        </p:txBody>
      </p:sp>
    </p:spTree>
    <p:extLst>
      <p:ext uri="{BB962C8B-B14F-4D97-AF65-F5344CB8AC3E}">
        <p14:creationId xmlns:p14="http://schemas.microsoft.com/office/powerpoint/2010/main" val="189688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Kashmir (from “Indira, Second Innings”)</a:t>
            </a:r>
          </a:p>
        </p:txBody>
      </p:sp>
      <p:sp>
        <p:nvSpPr>
          <p:cNvPr id="3" name="Content Placeholder 2"/>
          <p:cNvSpPr>
            <a:spLocks noGrp="1"/>
          </p:cNvSpPr>
          <p:nvPr>
            <p:ph sz="half" idx="1"/>
          </p:nvPr>
        </p:nvSpPr>
        <p:spPr>
          <a:xfrm>
            <a:off x="88490" y="1417638"/>
            <a:ext cx="7891916" cy="5211762"/>
          </a:xfrm>
        </p:spPr>
        <p:txBody>
          <a:bodyPr>
            <a:normAutofit lnSpcReduction="10000"/>
          </a:bodyPr>
          <a:lstStyle/>
          <a:p>
            <a:r>
              <a:rPr lang="en-US" dirty="0"/>
              <a:t>Sheikh Abdullah dies in 1982</a:t>
            </a:r>
          </a:p>
          <a:p>
            <a:r>
              <a:rPr lang="en-US" dirty="0"/>
              <a:t>This is also the start of a process that BEGINS  </a:t>
            </a:r>
            <a:r>
              <a:rPr lang="en-US" i="1" dirty="0"/>
              <a:t>COMMUNALIZING</a:t>
            </a:r>
            <a:r>
              <a:rPr lang="en-US" dirty="0"/>
              <a:t> the situation in Kashmir.  </a:t>
            </a:r>
          </a:p>
          <a:p>
            <a:r>
              <a:rPr lang="en-US" dirty="0"/>
              <a:t>In 1983 Farooq Abdullah, Sheikh Abdullah’s son joins an opposition coalition</a:t>
            </a:r>
          </a:p>
          <a:p>
            <a:r>
              <a:rPr lang="en-US" dirty="0"/>
              <a:t>Mrs. Gandhi, in her campaign, painted him as a secessionist.  </a:t>
            </a:r>
          </a:p>
          <a:p>
            <a:r>
              <a:rPr lang="en-US" dirty="0"/>
              <a:t>BLATANTLY appealed to HINDUS of Jammu, and invoked FEAR of VALLEY MUSLIMS.  </a:t>
            </a:r>
          </a:p>
          <a:p>
            <a:r>
              <a:rPr lang="en-US" dirty="0"/>
              <a:t>Farooq won, but this event first created RELIGIOUS polarization in Kashmir</a:t>
            </a:r>
          </a:p>
          <a:p>
            <a:r>
              <a:rPr lang="en-US" dirty="0"/>
              <a:t>Even separatists , TILL THAT TIME had spoken of need to secede because they were KASHMIRI and included Hindu Kashmiris in their description of Kashmir.  This was to change soon after.  </a:t>
            </a:r>
          </a:p>
          <a:p>
            <a:r>
              <a:rPr lang="en-US" dirty="0"/>
              <a:t>1984, political machinations by Mrs. Gandhi ensure that Farooq is removed as Chief Ministers.  Kashmiris begin to believe that Delhi will never let them exercise their own political will within India.  Leads to support for separatism.</a:t>
            </a:r>
          </a:p>
          <a:p>
            <a:endParaRPr lang="en-US" dirty="0"/>
          </a:p>
        </p:txBody>
      </p:sp>
      <p:pic>
        <p:nvPicPr>
          <p:cNvPr id="5" name="Content Placeholder 4"/>
          <p:cNvPicPr>
            <a:picLocks noGrp="1" noChangeAspect="1"/>
          </p:cNvPicPr>
          <p:nvPr>
            <p:ph sz="half" idx="2"/>
          </p:nvPr>
        </p:nvPicPr>
        <p:blipFill>
          <a:blip r:embed="rId2"/>
          <a:stretch>
            <a:fillRect/>
          </a:stretch>
        </p:blipFill>
        <p:spPr>
          <a:xfrm>
            <a:off x="8199802" y="1736423"/>
            <a:ext cx="2812327" cy="4231757"/>
          </a:xfrm>
          <a:prstGeom prst="rect">
            <a:avLst/>
          </a:prstGeom>
        </p:spPr>
      </p:pic>
    </p:spTree>
    <p:extLst>
      <p:ext uri="{BB962C8B-B14F-4D97-AF65-F5344CB8AC3E}">
        <p14:creationId xmlns:p14="http://schemas.microsoft.com/office/powerpoint/2010/main" val="33008044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Rajiv Gandhi and the 1987 Fix</a:t>
            </a:r>
          </a:p>
        </p:txBody>
      </p:sp>
      <p:sp>
        <p:nvSpPr>
          <p:cNvPr id="6" name="Content Placeholder 5"/>
          <p:cNvSpPr>
            <a:spLocks noGrp="1"/>
          </p:cNvSpPr>
          <p:nvPr>
            <p:ph idx="1"/>
          </p:nvPr>
        </p:nvSpPr>
        <p:spPr>
          <a:xfrm>
            <a:off x="1981200" y="1600202"/>
            <a:ext cx="8229600" cy="5105398"/>
          </a:xfrm>
        </p:spPr>
        <p:txBody>
          <a:bodyPr>
            <a:normAutofit/>
          </a:bodyPr>
          <a:lstStyle/>
          <a:p>
            <a:r>
              <a:rPr lang="en-US" dirty="0"/>
              <a:t>Rajiv and Farooq reach an agreement in 1986, form a joint INC-NC government in J&amp;K</a:t>
            </a:r>
          </a:p>
          <a:p>
            <a:r>
              <a:rPr lang="en-US" dirty="0"/>
              <a:t>1987 elections left almost no room for political dissent as the two major parties formed a, “election cartel” trying to monopolize the available political space</a:t>
            </a:r>
          </a:p>
          <a:p>
            <a:r>
              <a:rPr lang="en-US" dirty="0"/>
              <a:t>Great disenchantment with the NC in Kashmir valley in particular, and opposition now coalesced around a “Muslim United Front” (MUF) </a:t>
            </a:r>
          </a:p>
          <a:p>
            <a:r>
              <a:rPr lang="en-US" dirty="0"/>
              <a:t>100s of MUF activists arrested, and blatant electoral rigging was prevalent in the 1987 election</a:t>
            </a:r>
          </a:p>
          <a:p>
            <a:r>
              <a:rPr lang="en-US" dirty="0"/>
              <a:t>This was the tipping point for a people who had been denied fair democratic representation.  Politics in Kashmir changed, with the bomb replacing the ballot box as  mode of political expression.  </a:t>
            </a:r>
          </a:p>
          <a:p>
            <a:r>
              <a:rPr lang="en-US" dirty="0"/>
              <a:t>Do look at the summary on the next slide and the declining rates of participation in Kashmir after the mid 1980s</a:t>
            </a:r>
          </a:p>
        </p:txBody>
      </p:sp>
    </p:spTree>
    <p:extLst>
      <p:ext uri="{BB962C8B-B14F-4D97-AF65-F5344CB8AC3E}">
        <p14:creationId xmlns:p14="http://schemas.microsoft.com/office/powerpoint/2010/main" val="29134052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066800"/>
          </a:xfrm>
        </p:spPr>
        <p:txBody>
          <a:bodyPr/>
          <a:lstStyle/>
          <a:p>
            <a:endParaRPr lang="en-US" dirty="0"/>
          </a:p>
        </p:txBody>
      </p:sp>
      <p:graphicFrame>
        <p:nvGraphicFramePr>
          <p:cNvPr id="6" name="Content Placeholder 5"/>
          <p:cNvGraphicFramePr>
            <a:graphicFrameLocks noGrp="1"/>
          </p:cNvGraphicFramePr>
          <p:nvPr>
            <p:ph idx="1"/>
          </p:nvPr>
        </p:nvGraphicFramePr>
        <p:xfrm>
          <a:off x="1524000" y="1"/>
          <a:ext cx="9144000" cy="6858003"/>
        </p:xfrm>
        <a:graphic>
          <a:graphicData uri="http://schemas.openxmlformats.org/drawingml/2006/table">
            <a:tbl>
              <a:tblPr firstRow="1" firstCol="1" bandRow="1">
                <a:tableStyleId>{5C22544A-7EE6-4342-B048-85BDC9FD1C3A}</a:tableStyleId>
              </a:tblPr>
              <a:tblGrid>
                <a:gridCol w="1413164">
                  <a:extLst>
                    <a:ext uri="{9D8B030D-6E8A-4147-A177-3AD203B41FA5}">
                      <a16:colId xmlns:a16="http://schemas.microsoft.com/office/drawing/2014/main" val="1572322715"/>
                    </a:ext>
                  </a:extLst>
                </a:gridCol>
                <a:gridCol w="7730836">
                  <a:extLst>
                    <a:ext uri="{9D8B030D-6E8A-4147-A177-3AD203B41FA5}">
                      <a16:colId xmlns:a16="http://schemas.microsoft.com/office/drawing/2014/main" val="1703377295"/>
                    </a:ext>
                  </a:extLst>
                </a:gridCol>
              </a:tblGrid>
              <a:tr h="774564">
                <a:tc>
                  <a:txBody>
                    <a:bodyPr/>
                    <a:lstStyle/>
                    <a:p>
                      <a:pPr marL="0" marR="0" indent="0">
                        <a:lnSpc>
                          <a:spcPct val="200000"/>
                        </a:lnSpc>
                        <a:spcBef>
                          <a:spcPts val="0"/>
                        </a:spcBef>
                        <a:spcAft>
                          <a:spcPts val="800"/>
                        </a:spcAft>
                      </a:pPr>
                      <a:r>
                        <a:rPr lang="en-US" sz="1100" dirty="0">
                          <a:effectLst/>
                        </a:rPr>
                        <a:t>State Elections in J&amp;K</a:t>
                      </a:r>
                      <a:endParaRPr lang="en-US" sz="1100" dirty="0">
                        <a:effectLst/>
                        <a:latin typeface="Times New Roman" panose="02020603050405020304" pitchFamily="18" charset="0"/>
                        <a:ea typeface="Times New Roman" panose="02020603050405020304" pitchFamily="18" charset="0"/>
                        <a:cs typeface="Arial Unicode MS" panose="020B0604020202020204" pitchFamily="34" charset="-128"/>
                      </a:endParaRPr>
                    </a:p>
                  </a:txBody>
                  <a:tcPr marL="27430" marR="27430" marT="13715" marB="13715" anchor="ctr"/>
                </a:tc>
                <a:tc>
                  <a:txBody>
                    <a:bodyPr/>
                    <a:lstStyle/>
                    <a:p>
                      <a:pPr marL="0" marR="0" indent="0">
                        <a:lnSpc>
                          <a:spcPct val="200000"/>
                        </a:lnSpc>
                        <a:spcBef>
                          <a:spcPts val="0"/>
                        </a:spcBef>
                        <a:spcAft>
                          <a:spcPts val="800"/>
                        </a:spcAft>
                      </a:pPr>
                      <a:r>
                        <a:rPr lang="en-US" sz="1100" dirty="0">
                          <a:effectLst/>
                        </a:rPr>
                        <a:t>Kashmiris have not been well served by electoral democracy.  Unfortunately, </a:t>
                      </a:r>
                      <a:r>
                        <a:rPr lang="en-US" sz="1100" dirty="0">
                          <a:solidFill>
                            <a:srgbClr val="FFFF00"/>
                          </a:solidFill>
                          <a:effectLst/>
                        </a:rPr>
                        <a:t>BOTH the INC and the National Conference (NC) have participated in undermining free and fair elections in the state</a:t>
                      </a:r>
                      <a:endParaRPr lang="en-US" sz="1100" dirty="0">
                        <a:solidFill>
                          <a:srgbClr val="FFFF00"/>
                        </a:solidFill>
                        <a:effectLst/>
                        <a:latin typeface="Times New Roman" panose="02020603050405020304" pitchFamily="18" charset="0"/>
                        <a:ea typeface="Times New Roman" panose="02020603050405020304" pitchFamily="18" charset="0"/>
                        <a:cs typeface="Arial Unicode MS" panose="020B0604020202020204" pitchFamily="34" charset="-128"/>
                      </a:endParaRPr>
                    </a:p>
                  </a:txBody>
                  <a:tcPr marL="27430" marR="27430" marT="13715" marB="13715" anchor="ctr"/>
                </a:tc>
                <a:extLst>
                  <a:ext uri="{0D108BD9-81ED-4DB2-BD59-A6C34878D82A}">
                    <a16:rowId xmlns:a16="http://schemas.microsoft.com/office/drawing/2014/main" val="4210161039"/>
                  </a:ext>
                </a:extLst>
              </a:tr>
              <a:tr h="749439">
                <a:tc>
                  <a:txBody>
                    <a:bodyPr/>
                    <a:lstStyle/>
                    <a:p>
                      <a:pPr marL="0" marR="0" indent="0">
                        <a:lnSpc>
                          <a:spcPct val="200000"/>
                        </a:lnSpc>
                        <a:spcBef>
                          <a:spcPts val="0"/>
                        </a:spcBef>
                        <a:spcAft>
                          <a:spcPts val="800"/>
                        </a:spcAft>
                      </a:pPr>
                      <a:r>
                        <a:rPr lang="en-US" sz="1100" dirty="0">
                          <a:effectLst/>
                        </a:rPr>
                        <a:t>1951 Constituent Assembly Elections</a:t>
                      </a:r>
                      <a:endParaRPr lang="en-US" sz="1100" dirty="0">
                        <a:effectLst/>
                        <a:latin typeface="Times New Roman" panose="02020603050405020304" pitchFamily="18" charset="0"/>
                        <a:ea typeface="Times New Roman" panose="02020603050405020304" pitchFamily="18" charset="0"/>
                        <a:cs typeface="Arial Unicode MS" panose="020B0604020202020204" pitchFamily="34" charset="-128"/>
                      </a:endParaRPr>
                    </a:p>
                  </a:txBody>
                  <a:tcPr marL="27430" marR="27430" marT="13715" marB="13715" anchor="ctr"/>
                </a:tc>
                <a:tc>
                  <a:txBody>
                    <a:bodyPr/>
                    <a:lstStyle/>
                    <a:p>
                      <a:pPr marL="0" marR="0" indent="0">
                        <a:lnSpc>
                          <a:spcPct val="200000"/>
                        </a:lnSpc>
                        <a:spcBef>
                          <a:spcPts val="0"/>
                        </a:spcBef>
                        <a:spcAft>
                          <a:spcPts val="800"/>
                        </a:spcAft>
                      </a:pPr>
                      <a:r>
                        <a:rPr lang="en-US" sz="1100" dirty="0">
                          <a:effectLst/>
                        </a:rPr>
                        <a:t>All seats won UNOPPOSED by NC. </a:t>
                      </a:r>
                      <a:r>
                        <a:rPr lang="en-US" sz="1100" dirty="0" err="1">
                          <a:effectLst/>
                        </a:rPr>
                        <a:t>Praja</a:t>
                      </a:r>
                      <a:r>
                        <a:rPr lang="en-US" sz="1100" dirty="0">
                          <a:effectLst/>
                        </a:rPr>
                        <a:t> </a:t>
                      </a:r>
                      <a:r>
                        <a:rPr lang="en-US" sz="1100" dirty="0" err="1">
                          <a:effectLst/>
                        </a:rPr>
                        <a:t>Parishad</a:t>
                      </a:r>
                      <a:r>
                        <a:rPr lang="en-US" sz="1100" dirty="0">
                          <a:effectLst/>
                        </a:rPr>
                        <a:t> candidates had nomination papers rejected, boycott the election. </a:t>
                      </a:r>
                      <a:r>
                        <a:rPr lang="en-US" sz="1100" b="1" dirty="0">
                          <a:effectLst/>
                        </a:rPr>
                        <a:t>In 1953 Abdullah arrested</a:t>
                      </a:r>
                      <a:r>
                        <a:rPr lang="en-US" sz="1100" dirty="0">
                          <a:effectLst/>
                        </a:rPr>
                        <a:t> and BAKSHI GHULAM MOHAMMAD made Premier.</a:t>
                      </a:r>
                      <a:endParaRPr lang="en-US" sz="1100" dirty="0">
                        <a:effectLst/>
                        <a:latin typeface="Times New Roman" panose="02020603050405020304" pitchFamily="18" charset="0"/>
                        <a:ea typeface="Times New Roman" panose="02020603050405020304" pitchFamily="18" charset="0"/>
                        <a:cs typeface="Arial Unicode MS" panose="020B0604020202020204" pitchFamily="34" charset="-128"/>
                      </a:endParaRPr>
                    </a:p>
                  </a:txBody>
                  <a:tcPr marL="27430" marR="27430" marT="13715" marB="13715" anchor="ctr"/>
                </a:tc>
                <a:extLst>
                  <a:ext uri="{0D108BD9-81ED-4DB2-BD59-A6C34878D82A}">
                    <a16:rowId xmlns:a16="http://schemas.microsoft.com/office/drawing/2014/main" val="3619081870"/>
                  </a:ext>
                </a:extLst>
              </a:tr>
              <a:tr h="533400">
                <a:tc>
                  <a:txBody>
                    <a:bodyPr/>
                    <a:lstStyle/>
                    <a:p>
                      <a:pPr marL="0" marR="0" indent="0">
                        <a:lnSpc>
                          <a:spcPct val="200000"/>
                        </a:lnSpc>
                        <a:spcBef>
                          <a:spcPts val="0"/>
                        </a:spcBef>
                        <a:spcAft>
                          <a:spcPts val="800"/>
                        </a:spcAft>
                      </a:pPr>
                      <a:r>
                        <a:rPr lang="en-US" sz="1100">
                          <a:effectLst/>
                        </a:rPr>
                        <a:t>1957 First Assembly</a:t>
                      </a:r>
                      <a:endParaRPr lang="en-US" sz="1100">
                        <a:effectLst/>
                        <a:latin typeface="Times New Roman" panose="02020603050405020304" pitchFamily="18" charset="0"/>
                        <a:ea typeface="Times New Roman" panose="02020603050405020304" pitchFamily="18" charset="0"/>
                        <a:cs typeface="Arial Unicode MS" panose="020B0604020202020204" pitchFamily="34" charset="-128"/>
                      </a:endParaRPr>
                    </a:p>
                  </a:txBody>
                  <a:tcPr marL="27430" marR="27430" marT="13715" marB="13715" anchor="ctr"/>
                </a:tc>
                <a:tc>
                  <a:txBody>
                    <a:bodyPr/>
                    <a:lstStyle/>
                    <a:p>
                      <a:pPr marL="0" marR="0" indent="0">
                        <a:lnSpc>
                          <a:spcPct val="200000"/>
                        </a:lnSpc>
                        <a:spcBef>
                          <a:spcPts val="0"/>
                        </a:spcBef>
                        <a:spcAft>
                          <a:spcPts val="800"/>
                        </a:spcAft>
                      </a:pPr>
                      <a:r>
                        <a:rPr lang="en-US" sz="1100" dirty="0">
                          <a:effectLst/>
                        </a:rPr>
                        <a:t>NC under BAKSHI won 47 seats unopposed.  Charges of electoral rigging. Abdullah loyalists create the PLEBISCITE FRONT.</a:t>
                      </a:r>
                      <a:endParaRPr lang="en-US" sz="1100" dirty="0">
                        <a:effectLst/>
                        <a:latin typeface="Times New Roman" panose="02020603050405020304" pitchFamily="18" charset="0"/>
                        <a:ea typeface="Times New Roman" panose="02020603050405020304" pitchFamily="18" charset="0"/>
                        <a:cs typeface="Arial Unicode MS" panose="020B0604020202020204" pitchFamily="34" charset="-128"/>
                      </a:endParaRPr>
                    </a:p>
                  </a:txBody>
                  <a:tcPr marL="27430" marR="27430" marT="13715" marB="13715" anchor="ctr"/>
                </a:tc>
                <a:extLst>
                  <a:ext uri="{0D108BD9-81ED-4DB2-BD59-A6C34878D82A}">
                    <a16:rowId xmlns:a16="http://schemas.microsoft.com/office/drawing/2014/main" val="3560886826"/>
                  </a:ext>
                </a:extLst>
              </a:tr>
              <a:tr h="774564">
                <a:tc>
                  <a:txBody>
                    <a:bodyPr/>
                    <a:lstStyle/>
                    <a:p>
                      <a:pPr marL="0" marR="0" indent="0">
                        <a:lnSpc>
                          <a:spcPct val="200000"/>
                        </a:lnSpc>
                        <a:spcBef>
                          <a:spcPts val="0"/>
                        </a:spcBef>
                        <a:spcAft>
                          <a:spcPts val="800"/>
                        </a:spcAft>
                      </a:pPr>
                      <a:r>
                        <a:rPr lang="en-US" sz="1100">
                          <a:effectLst/>
                        </a:rPr>
                        <a:t>1962 Second Assembly</a:t>
                      </a:r>
                      <a:endParaRPr lang="en-US" sz="1100">
                        <a:effectLst/>
                        <a:latin typeface="Times New Roman" panose="02020603050405020304" pitchFamily="18" charset="0"/>
                        <a:ea typeface="Times New Roman" panose="02020603050405020304" pitchFamily="18" charset="0"/>
                        <a:cs typeface="Arial Unicode MS" panose="020B0604020202020204" pitchFamily="34" charset="-128"/>
                      </a:endParaRPr>
                    </a:p>
                  </a:txBody>
                  <a:tcPr marL="27430" marR="27430" marT="13715" marB="13715" anchor="ctr"/>
                </a:tc>
                <a:tc>
                  <a:txBody>
                    <a:bodyPr/>
                    <a:lstStyle/>
                    <a:p>
                      <a:pPr marL="0" marR="0" indent="0">
                        <a:lnSpc>
                          <a:spcPct val="200000"/>
                        </a:lnSpc>
                        <a:spcBef>
                          <a:spcPts val="0"/>
                        </a:spcBef>
                        <a:spcAft>
                          <a:spcPts val="800"/>
                        </a:spcAft>
                      </a:pPr>
                      <a:r>
                        <a:rPr lang="en-US" sz="1100" dirty="0">
                          <a:effectLst/>
                        </a:rPr>
                        <a:t>NC won 33 seats unopposed; once again credible allegations of malpractices. Not only was </a:t>
                      </a:r>
                      <a:r>
                        <a:rPr lang="en-US" sz="1100" dirty="0" err="1">
                          <a:effectLst/>
                        </a:rPr>
                        <a:t>Bakshi</a:t>
                      </a:r>
                      <a:r>
                        <a:rPr lang="en-US" sz="1100" dirty="0">
                          <a:effectLst/>
                        </a:rPr>
                        <a:t> forced to step down, in 1965 his rival, </a:t>
                      </a:r>
                      <a:r>
                        <a:rPr lang="en-US" sz="1100" b="1" dirty="0">
                          <a:effectLst/>
                        </a:rPr>
                        <a:t>G.M. </a:t>
                      </a:r>
                      <a:r>
                        <a:rPr lang="en-US" sz="1100" b="1" dirty="0" err="1">
                          <a:effectLst/>
                        </a:rPr>
                        <a:t>Sadiq</a:t>
                      </a:r>
                      <a:r>
                        <a:rPr lang="en-US" sz="1100" b="1" dirty="0">
                          <a:effectLst/>
                        </a:rPr>
                        <a:t>, merged the INC and NC to become CM</a:t>
                      </a:r>
                      <a:r>
                        <a:rPr lang="en-US" sz="1100" dirty="0">
                          <a:effectLst/>
                        </a:rPr>
                        <a:t>. </a:t>
                      </a:r>
                      <a:r>
                        <a:rPr lang="en-US" sz="1100" dirty="0">
                          <a:effectLst/>
                          <a:highlight>
                            <a:srgbClr val="FFFF00"/>
                          </a:highlight>
                        </a:rPr>
                        <a:t>The NC now became the state branch of the INC!</a:t>
                      </a:r>
                      <a:endParaRPr lang="en-US" sz="1100" dirty="0">
                        <a:effectLst/>
                        <a:latin typeface="Times New Roman" panose="02020603050405020304" pitchFamily="18" charset="0"/>
                        <a:ea typeface="Times New Roman" panose="02020603050405020304" pitchFamily="18" charset="0"/>
                        <a:cs typeface="Arial Unicode MS" panose="020B0604020202020204" pitchFamily="34" charset="-128"/>
                      </a:endParaRPr>
                    </a:p>
                  </a:txBody>
                  <a:tcPr marL="27430" marR="27430" marT="13715" marB="13715" anchor="ctr"/>
                </a:tc>
                <a:extLst>
                  <a:ext uri="{0D108BD9-81ED-4DB2-BD59-A6C34878D82A}">
                    <a16:rowId xmlns:a16="http://schemas.microsoft.com/office/drawing/2014/main" val="1176201146"/>
                  </a:ext>
                </a:extLst>
              </a:tr>
              <a:tr h="444636">
                <a:tc>
                  <a:txBody>
                    <a:bodyPr/>
                    <a:lstStyle/>
                    <a:p>
                      <a:pPr marL="0" marR="0" indent="0">
                        <a:lnSpc>
                          <a:spcPct val="200000"/>
                        </a:lnSpc>
                        <a:spcBef>
                          <a:spcPts val="0"/>
                        </a:spcBef>
                        <a:spcAft>
                          <a:spcPts val="800"/>
                        </a:spcAft>
                      </a:pPr>
                      <a:r>
                        <a:rPr lang="en-US" sz="1100">
                          <a:effectLst/>
                        </a:rPr>
                        <a:t>1967 Third Assembly</a:t>
                      </a:r>
                      <a:endParaRPr lang="en-US" sz="1100">
                        <a:effectLst/>
                        <a:latin typeface="Times New Roman" panose="02020603050405020304" pitchFamily="18" charset="0"/>
                        <a:ea typeface="Times New Roman" panose="02020603050405020304" pitchFamily="18" charset="0"/>
                        <a:cs typeface="Arial Unicode MS" panose="020B0604020202020204" pitchFamily="34" charset="-128"/>
                      </a:endParaRPr>
                    </a:p>
                  </a:txBody>
                  <a:tcPr marL="27430" marR="27430" marT="13715" marB="13715" anchor="ctr"/>
                </a:tc>
                <a:tc>
                  <a:txBody>
                    <a:bodyPr/>
                    <a:lstStyle/>
                    <a:p>
                      <a:pPr marL="0" marR="0" indent="0">
                        <a:lnSpc>
                          <a:spcPct val="200000"/>
                        </a:lnSpc>
                        <a:spcBef>
                          <a:spcPts val="0"/>
                        </a:spcBef>
                        <a:spcAft>
                          <a:spcPts val="800"/>
                        </a:spcAft>
                      </a:pPr>
                      <a:r>
                        <a:rPr lang="en-US" sz="1100" dirty="0">
                          <a:effectLst/>
                        </a:rPr>
                        <a:t>The new NC- INC, won the election, remaining unopposed in 39 seats, nomination papers of 118 candidates rejected.</a:t>
                      </a:r>
                      <a:endParaRPr lang="en-US" sz="1100" dirty="0">
                        <a:effectLst/>
                        <a:latin typeface="Times New Roman" panose="02020603050405020304" pitchFamily="18" charset="0"/>
                        <a:ea typeface="Times New Roman" panose="02020603050405020304" pitchFamily="18" charset="0"/>
                        <a:cs typeface="Arial Unicode MS" panose="020B0604020202020204" pitchFamily="34" charset="-128"/>
                      </a:endParaRPr>
                    </a:p>
                  </a:txBody>
                  <a:tcPr marL="27430" marR="27430" marT="13715" marB="13715" anchor="ctr"/>
                </a:tc>
                <a:extLst>
                  <a:ext uri="{0D108BD9-81ED-4DB2-BD59-A6C34878D82A}">
                    <a16:rowId xmlns:a16="http://schemas.microsoft.com/office/drawing/2014/main" val="3696225807"/>
                  </a:ext>
                </a:extLst>
              </a:tr>
              <a:tr h="755178">
                <a:tc>
                  <a:txBody>
                    <a:bodyPr/>
                    <a:lstStyle/>
                    <a:p>
                      <a:pPr marL="0" marR="0" indent="0">
                        <a:lnSpc>
                          <a:spcPct val="200000"/>
                        </a:lnSpc>
                        <a:spcBef>
                          <a:spcPts val="0"/>
                        </a:spcBef>
                        <a:spcAft>
                          <a:spcPts val="800"/>
                        </a:spcAft>
                      </a:pPr>
                      <a:r>
                        <a:rPr lang="en-US" sz="1100">
                          <a:effectLst/>
                        </a:rPr>
                        <a:t>1972 Fourth Assembly</a:t>
                      </a:r>
                      <a:endParaRPr lang="en-US" sz="1100">
                        <a:effectLst/>
                        <a:latin typeface="Times New Roman" panose="02020603050405020304" pitchFamily="18" charset="0"/>
                        <a:ea typeface="Times New Roman" panose="02020603050405020304" pitchFamily="18" charset="0"/>
                        <a:cs typeface="Arial Unicode MS" panose="020B0604020202020204" pitchFamily="34" charset="-128"/>
                      </a:endParaRPr>
                    </a:p>
                  </a:txBody>
                  <a:tcPr marL="27430" marR="27430" marT="13715" marB="13715" anchor="ctr"/>
                </a:tc>
                <a:tc>
                  <a:txBody>
                    <a:bodyPr/>
                    <a:lstStyle/>
                    <a:p>
                      <a:pPr marL="0" marR="0" indent="0">
                        <a:lnSpc>
                          <a:spcPct val="200000"/>
                        </a:lnSpc>
                        <a:spcBef>
                          <a:spcPts val="0"/>
                        </a:spcBef>
                        <a:spcAft>
                          <a:spcPts val="800"/>
                        </a:spcAft>
                      </a:pPr>
                      <a:r>
                        <a:rPr lang="en-US" sz="1100" dirty="0">
                          <a:effectLst/>
                        </a:rPr>
                        <a:t>Even a semblance of opposition disallowed as the Plebiscite Front banned; and in 1975, following the Accord with Mrs. Gandhi, </a:t>
                      </a:r>
                      <a:r>
                        <a:rPr lang="en-US" sz="1100" b="1" dirty="0">
                          <a:effectLst/>
                        </a:rPr>
                        <a:t>Sheikh Abdullah returns to power!</a:t>
                      </a:r>
                      <a:endParaRPr lang="en-US" sz="1100" b="1" dirty="0">
                        <a:effectLst/>
                        <a:latin typeface="Times New Roman" panose="02020603050405020304" pitchFamily="18" charset="0"/>
                        <a:ea typeface="Times New Roman" panose="02020603050405020304" pitchFamily="18" charset="0"/>
                        <a:cs typeface="Arial Unicode MS" panose="020B0604020202020204" pitchFamily="34" charset="-128"/>
                      </a:endParaRPr>
                    </a:p>
                  </a:txBody>
                  <a:tcPr marL="27430" marR="27430" marT="13715" marB="13715" anchor="ctr"/>
                </a:tc>
                <a:extLst>
                  <a:ext uri="{0D108BD9-81ED-4DB2-BD59-A6C34878D82A}">
                    <a16:rowId xmlns:a16="http://schemas.microsoft.com/office/drawing/2014/main" val="888766752"/>
                  </a:ext>
                </a:extLst>
              </a:tr>
              <a:tr h="774564">
                <a:tc>
                  <a:txBody>
                    <a:bodyPr/>
                    <a:lstStyle/>
                    <a:p>
                      <a:pPr marL="0" marR="0" indent="0">
                        <a:lnSpc>
                          <a:spcPct val="200000"/>
                        </a:lnSpc>
                        <a:spcBef>
                          <a:spcPts val="0"/>
                        </a:spcBef>
                        <a:spcAft>
                          <a:spcPts val="800"/>
                        </a:spcAft>
                      </a:pPr>
                      <a:r>
                        <a:rPr lang="en-US" sz="1100">
                          <a:effectLst/>
                        </a:rPr>
                        <a:t>1977 Fifth Assembly</a:t>
                      </a:r>
                      <a:endParaRPr lang="en-US" sz="1100">
                        <a:effectLst/>
                        <a:latin typeface="Times New Roman" panose="02020603050405020304" pitchFamily="18" charset="0"/>
                        <a:ea typeface="Times New Roman" panose="02020603050405020304" pitchFamily="18" charset="0"/>
                        <a:cs typeface="Arial Unicode MS" panose="020B0604020202020204" pitchFamily="34" charset="-128"/>
                      </a:endParaRPr>
                    </a:p>
                  </a:txBody>
                  <a:tcPr marL="27430" marR="27430" marT="13715" marB="13715" anchor="ctr"/>
                </a:tc>
                <a:tc>
                  <a:txBody>
                    <a:bodyPr/>
                    <a:lstStyle/>
                    <a:p>
                      <a:pPr marL="0" marR="0" indent="0">
                        <a:lnSpc>
                          <a:spcPct val="200000"/>
                        </a:lnSpc>
                        <a:spcBef>
                          <a:spcPts val="0"/>
                        </a:spcBef>
                        <a:spcAft>
                          <a:spcPts val="800"/>
                        </a:spcAft>
                      </a:pPr>
                      <a:r>
                        <a:rPr lang="en-US" sz="1100" dirty="0">
                          <a:effectLst/>
                        </a:rPr>
                        <a:t>Possibly the first free and fair elections in the state.  Abdullah disassociates from the INC and fights and wins elections independently.  Passes away in 1982, only to be succeeded by his son, Farooq Abdullah</a:t>
                      </a:r>
                      <a:endParaRPr lang="en-US" sz="1100" dirty="0">
                        <a:effectLst/>
                        <a:latin typeface="Times New Roman" panose="02020603050405020304" pitchFamily="18" charset="0"/>
                        <a:ea typeface="Times New Roman" panose="02020603050405020304" pitchFamily="18" charset="0"/>
                        <a:cs typeface="Arial Unicode MS" panose="020B0604020202020204" pitchFamily="34" charset="-128"/>
                      </a:endParaRPr>
                    </a:p>
                  </a:txBody>
                  <a:tcPr marL="27430" marR="27430" marT="13715" marB="13715" anchor="ctr"/>
                </a:tc>
                <a:extLst>
                  <a:ext uri="{0D108BD9-81ED-4DB2-BD59-A6C34878D82A}">
                    <a16:rowId xmlns:a16="http://schemas.microsoft.com/office/drawing/2014/main" val="1271993865"/>
                  </a:ext>
                </a:extLst>
              </a:tr>
              <a:tr h="756258">
                <a:tc>
                  <a:txBody>
                    <a:bodyPr/>
                    <a:lstStyle/>
                    <a:p>
                      <a:pPr marL="0" marR="0" indent="0">
                        <a:lnSpc>
                          <a:spcPct val="200000"/>
                        </a:lnSpc>
                        <a:spcBef>
                          <a:spcPts val="0"/>
                        </a:spcBef>
                        <a:spcAft>
                          <a:spcPts val="800"/>
                        </a:spcAft>
                      </a:pPr>
                      <a:r>
                        <a:rPr lang="en-US" sz="1100">
                          <a:effectLst/>
                        </a:rPr>
                        <a:t>1983 Sixth Assembly</a:t>
                      </a:r>
                      <a:endParaRPr lang="en-US" sz="1100">
                        <a:effectLst/>
                        <a:latin typeface="Times New Roman" panose="02020603050405020304" pitchFamily="18" charset="0"/>
                        <a:ea typeface="Times New Roman" panose="02020603050405020304" pitchFamily="18" charset="0"/>
                        <a:cs typeface="Arial Unicode MS" panose="020B0604020202020204" pitchFamily="34" charset="-128"/>
                      </a:endParaRPr>
                    </a:p>
                  </a:txBody>
                  <a:tcPr marL="27430" marR="27430" marT="13715" marB="13715" anchor="ctr"/>
                </a:tc>
                <a:tc>
                  <a:txBody>
                    <a:bodyPr/>
                    <a:lstStyle/>
                    <a:p>
                      <a:pPr marL="0" marR="0" indent="0">
                        <a:lnSpc>
                          <a:spcPct val="200000"/>
                        </a:lnSpc>
                        <a:spcBef>
                          <a:spcPts val="0"/>
                        </a:spcBef>
                        <a:spcAft>
                          <a:spcPts val="800"/>
                        </a:spcAft>
                      </a:pPr>
                      <a:r>
                        <a:rPr lang="en-US" sz="1100" dirty="0">
                          <a:effectLst/>
                        </a:rPr>
                        <a:t>Farooq Abdullah wins despite Indira’s opposition (and communalizing of electoral campaign).  INC engineered split in the NC, Farooq ousted, then reappointed CM in 1986 after accord with Rajiv Gandhi. </a:t>
                      </a:r>
                      <a:endParaRPr lang="en-US" sz="1100" dirty="0">
                        <a:effectLst/>
                        <a:latin typeface="Times New Roman" panose="02020603050405020304" pitchFamily="18" charset="0"/>
                        <a:ea typeface="Times New Roman" panose="02020603050405020304" pitchFamily="18" charset="0"/>
                        <a:cs typeface="Arial Unicode MS" panose="020B0604020202020204" pitchFamily="34" charset="-128"/>
                      </a:endParaRPr>
                    </a:p>
                  </a:txBody>
                  <a:tcPr marL="27430" marR="27430" marT="13715" marB="13715" anchor="ctr"/>
                </a:tc>
                <a:extLst>
                  <a:ext uri="{0D108BD9-81ED-4DB2-BD59-A6C34878D82A}">
                    <a16:rowId xmlns:a16="http://schemas.microsoft.com/office/drawing/2014/main" val="1954649552"/>
                  </a:ext>
                </a:extLst>
              </a:tr>
              <a:tr h="1295400">
                <a:tc>
                  <a:txBody>
                    <a:bodyPr/>
                    <a:lstStyle/>
                    <a:p>
                      <a:pPr marL="0" marR="0" indent="0">
                        <a:lnSpc>
                          <a:spcPct val="200000"/>
                        </a:lnSpc>
                        <a:spcBef>
                          <a:spcPts val="0"/>
                        </a:spcBef>
                        <a:spcAft>
                          <a:spcPts val="800"/>
                        </a:spcAft>
                      </a:pPr>
                      <a:r>
                        <a:rPr lang="en-US" sz="1100" dirty="0">
                          <a:effectLst/>
                        </a:rPr>
                        <a:t>1987Seventh Assembly</a:t>
                      </a:r>
                      <a:endParaRPr lang="en-US" sz="1100" dirty="0">
                        <a:effectLst/>
                        <a:latin typeface="Times New Roman" panose="02020603050405020304" pitchFamily="18" charset="0"/>
                        <a:ea typeface="Times New Roman" panose="02020603050405020304" pitchFamily="18" charset="0"/>
                        <a:cs typeface="Arial Unicode MS" panose="020B0604020202020204" pitchFamily="34" charset="-128"/>
                      </a:endParaRPr>
                    </a:p>
                  </a:txBody>
                  <a:tcPr marL="27430" marR="27430" marT="13715" marB="13715" anchor="ctr"/>
                </a:tc>
                <a:tc>
                  <a:txBody>
                    <a:bodyPr/>
                    <a:lstStyle/>
                    <a:p>
                      <a:pPr marL="0" marR="0" indent="0">
                        <a:lnSpc>
                          <a:spcPct val="200000"/>
                        </a:lnSpc>
                        <a:spcBef>
                          <a:spcPts val="0"/>
                        </a:spcBef>
                        <a:spcAft>
                          <a:spcPts val="800"/>
                        </a:spcAft>
                      </a:pPr>
                      <a:r>
                        <a:rPr lang="en-US" sz="1100" dirty="0">
                          <a:effectLst/>
                        </a:rPr>
                        <a:t>Probably the most blatantly rigged elections in the state as </a:t>
                      </a:r>
                      <a:r>
                        <a:rPr lang="en-US" sz="1100" dirty="0" err="1">
                          <a:effectLst/>
                        </a:rPr>
                        <a:t>Farookh</a:t>
                      </a:r>
                      <a:r>
                        <a:rPr lang="en-US" sz="1100" dirty="0">
                          <a:effectLst/>
                        </a:rPr>
                        <a:t> and Rajiv join hands to prevent any opposition voices from emerging in state politics.  Arrests of opposition, suspicious results, disqualification of candidates, all marked this election. 1987 often seen as the watershed, after which Kashmiris lost faith in the democratic process as representing them in a fair or free fashion.</a:t>
                      </a:r>
                      <a:endParaRPr lang="en-US" sz="1100" dirty="0">
                        <a:effectLst/>
                        <a:latin typeface="Times New Roman" panose="02020603050405020304" pitchFamily="18" charset="0"/>
                        <a:ea typeface="Times New Roman" panose="02020603050405020304" pitchFamily="18" charset="0"/>
                        <a:cs typeface="Arial Unicode MS" panose="020B0604020202020204" pitchFamily="34" charset="-128"/>
                      </a:endParaRPr>
                    </a:p>
                  </a:txBody>
                  <a:tcPr marL="27430" marR="27430" marT="13715" marB="13715" anchor="ctr"/>
                </a:tc>
                <a:extLst>
                  <a:ext uri="{0D108BD9-81ED-4DB2-BD59-A6C34878D82A}">
                    <a16:rowId xmlns:a16="http://schemas.microsoft.com/office/drawing/2014/main" val="315076752"/>
                  </a:ext>
                </a:extLst>
              </a:tr>
            </a:tbl>
          </a:graphicData>
        </a:graphic>
      </p:graphicFrame>
      <p:sp>
        <p:nvSpPr>
          <p:cNvPr id="7" name="Rectangle 2"/>
          <p:cNvSpPr>
            <a:spLocks noChangeArrowheads="1"/>
          </p:cNvSpPr>
          <p:nvPr/>
        </p:nvSpPr>
        <p:spPr bwMode="auto">
          <a:xfrm>
            <a:off x="-6000080" y="43934"/>
            <a:ext cx="251598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2763312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Kashmir Political Alienation after 1987</a:t>
            </a:r>
          </a:p>
        </p:txBody>
      </p:sp>
      <p:pic>
        <p:nvPicPr>
          <p:cNvPr id="4" name="Content Placeholder 3"/>
          <p:cNvPicPr>
            <a:picLocks noGrp="1" noChangeAspect="1"/>
          </p:cNvPicPr>
          <p:nvPr>
            <p:ph idx="1"/>
          </p:nvPr>
        </p:nvPicPr>
        <p:blipFill>
          <a:blip r:embed="rId2"/>
          <a:stretch>
            <a:fillRect/>
          </a:stretch>
        </p:blipFill>
        <p:spPr>
          <a:xfrm>
            <a:off x="2590800" y="2075894"/>
            <a:ext cx="7620000" cy="3885406"/>
          </a:xfrm>
          <a:prstGeom prst="rect">
            <a:avLst/>
          </a:prstGeom>
        </p:spPr>
      </p:pic>
    </p:spTree>
    <p:extLst>
      <p:ext uri="{BB962C8B-B14F-4D97-AF65-F5344CB8AC3E}">
        <p14:creationId xmlns:p14="http://schemas.microsoft.com/office/powerpoint/2010/main" val="35019803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066800"/>
          </a:xfrm>
        </p:spPr>
        <p:txBody>
          <a:bodyPr/>
          <a:lstStyle/>
          <a:p>
            <a:r>
              <a:rPr lang="en-US" dirty="0"/>
              <a:t>From Autonomy to </a:t>
            </a:r>
            <a:r>
              <a:rPr lang="en-US" i="1" dirty="0" err="1"/>
              <a:t>Azaadi</a:t>
            </a:r>
            <a:r>
              <a:rPr lang="en-US" i="1" dirty="0"/>
              <a:t> </a:t>
            </a:r>
            <a:r>
              <a:rPr lang="en-US" dirty="0"/>
              <a:t>(Independence)</a:t>
            </a:r>
          </a:p>
        </p:txBody>
      </p:sp>
      <p:sp>
        <p:nvSpPr>
          <p:cNvPr id="3" name="Content Placeholder 2"/>
          <p:cNvSpPr>
            <a:spLocks noGrp="1"/>
          </p:cNvSpPr>
          <p:nvPr>
            <p:ph idx="1"/>
          </p:nvPr>
        </p:nvSpPr>
        <p:spPr>
          <a:xfrm>
            <a:off x="1676400" y="1219200"/>
            <a:ext cx="8534400" cy="5638800"/>
          </a:xfrm>
        </p:spPr>
        <p:txBody>
          <a:bodyPr>
            <a:normAutofit fontScale="92500"/>
          </a:bodyPr>
          <a:lstStyle/>
          <a:p>
            <a:r>
              <a:rPr lang="en-US" dirty="0"/>
              <a:t>Betrayed by the Indian state and perceived collaborators like Farooq, Kashmiri Muslim youth in particular, looked across the border to Pakistan for help</a:t>
            </a:r>
          </a:p>
          <a:p>
            <a:r>
              <a:rPr lang="en-US" dirty="0"/>
              <a:t>Pakistan itself had been undergoing a strong shift toward Islamic fundamentalism under General Zia </a:t>
            </a:r>
            <a:r>
              <a:rPr lang="en-US" dirty="0" err="1"/>
              <a:t>ul</a:t>
            </a:r>
            <a:r>
              <a:rPr lang="en-US" dirty="0"/>
              <a:t> </a:t>
            </a:r>
            <a:r>
              <a:rPr lang="en-US" dirty="0" err="1"/>
              <a:t>Haq</a:t>
            </a:r>
            <a:r>
              <a:rPr lang="en-US" dirty="0"/>
              <a:t>, was obviously keen to offer support</a:t>
            </a:r>
          </a:p>
          <a:p>
            <a:r>
              <a:rPr lang="en-US" dirty="0"/>
              <a:t>The anti-India movement was initially led by the Jammu and Kashmir Liberation Front (JKLF), a relatively secular group</a:t>
            </a:r>
          </a:p>
          <a:p>
            <a:r>
              <a:rPr lang="en-US" dirty="0"/>
              <a:t>But the more fundamentalist groups such as </a:t>
            </a:r>
            <a:r>
              <a:rPr lang="en-US" dirty="0" err="1"/>
              <a:t>Hizb-ul-Mujahideen</a:t>
            </a:r>
            <a:r>
              <a:rPr lang="en-US" dirty="0"/>
              <a:t> soon displace the JKLF</a:t>
            </a:r>
          </a:p>
          <a:p>
            <a:r>
              <a:rPr lang="en-US" dirty="0"/>
              <a:t>Gives a much more SECTARIAN (communal) to the struggle, and the victimization of Kashmiri </a:t>
            </a:r>
            <a:r>
              <a:rPr lang="en-US" dirty="0" err="1"/>
              <a:t>Pandits</a:t>
            </a:r>
            <a:r>
              <a:rPr lang="en-US" dirty="0"/>
              <a:t> (Hindu Brahmins) who were driven out of the valley by violence and threats</a:t>
            </a:r>
          </a:p>
          <a:p>
            <a:r>
              <a:rPr lang="en-US" dirty="0"/>
              <a:t>Attacks on those labelled “collaborators” including all those who disagreed with the fundamentalists</a:t>
            </a:r>
          </a:p>
          <a:p>
            <a:r>
              <a:rPr lang="en-US" dirty="0"/>
              <a:t>Clampdown on non-Islamic (by their interpretation) dress, entertainment, social habits</a:t>
            </a:r>
          </a:p>
          <a:p>
            <a:r>
              <a:rPr lang="en-US" dirty="0"/>
              <a:t>Enabled by US funding given to Pakistani intelligence (ISI) to encourage Islamic militancy against the Soviet occupation of Afghanistan, but has continued long after</a:t>
            </a:r>
          </a:p>
        </p:txBody>
      </p:sp>
    </p:spTree>
    <p:extLst>
      <p:ext uri="{BB962C8B-B14F-4D97-AF65-F5344CB8AC3E}">
        <p14:creationId xmlns:p14="http://schemas.microsoft.com/office/powerpoint/2010/main" val="30490407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Kashmiri Muslims	</a:t>
            </a:r>
          </a:p>
        </p:txBody>
      </p:sp>
      <p:sp>
        <p:nvSpPr>
          <p:cNvPr id="3" name="Content Placeholder 2"/>
          <p:cNvSpPr>
            <a:spLocks noGrp="1"/>
          </p:cNvSpPr>
          <p:nvPr>
            <p:ph idx="1"/>
          </p:nvPr>
        </p:nvSpPr>
        <p:spPr>
          <a:xfrm>
            <a:off x="1981200" y="1600201"/>
            <a:ext cx="8458200" cy="4525963"/>
          </a:xfrm>
        </p:spPr>
        <p:txBody>
          <a:bodyPr>
            <a:normAutofit/>
          </a:bodyPr>
          <a:lstStyle/>
          <a:p>
            <a:r>
              <a:rPr lang="en-US" sz="2800" dirty="0"/>
              <a:t>Major Sufi (mystical tradition) influence on Islam in Kashmir</a:t>
            </a:r>
          </a:p>
          <a:p>
            <a:r>
              <a:rPr lang="en-US" sz="2800" dirty="0"/>
              <a:t>Differences between more </a:t>
            </a:r>
            <a:r>
              <a:rPr lang="en-US" sz="2800" dirty="0" err="1"/>
              <a:t>Wahabi</a:t>
            </a:r>
            <a:r>
              <a:rPr lang="en-US" sz="2800" dirty="0"/>
              <a:t> influenced militants and the local variants of Islam</a:t>
            </a:r>
          </a:p>
          <a:p>
            <a:r>
              <a:rPr lang="en-US" sz="2800" dirty="0"/>
              <a:t>Despite an element of </a:t>
            </a:r>
            <a:r>
              <a:rPr lang="en-US" sz="2800" dirty="0" err="1"/>
              <a:t>romanticization</a:t>
            </a:r>
            <a:r>
              <a:rPr lang="en-US" sz="2800" dirty="0"/>
              <a:t>, there were close connections between Hindus and Muslims in Kashmir.  Shared tribal names between Hindus and Muslims, e.g., “Dar” or “Bhat”  </a:t>
            </a:r>
          </a:p>
          <a:p>
            <a:r>
              <a:rPr lang="en-US" sz="2800" dirty="0"/>
              <a:t>But, over time, closer identification of </a:t>
            </a:r>
            <a:r>
              <a:rPr lang="en-US" sz="2800" dirty="0" err="1"/>
              <a:t>Azaadi</a:t>
            </a:r>
            <a:r>
              <a:rPr lang="en-US" sz="2800" dirty="0"/>
              <a:t> and Islam</a:t>
            </a:r>
          </a:p>
        </p:txBody>
      </p:sp>
    </p:spTree>
    <p:extLst>
      <p:ext uri="{BB962C8B-B14F-4D97-AF65-F5344CB8AC3E}">
        <p14:creationId xmlns:p14="http://schemas.microsoft.com/office/powerpoint/2010/main" val="33657346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Azaadi</a:t>
            </a:r>
            <a:r>
              <a:rPr lang="en-US" dirty="0"/>
              <a:t>: Separatist Groups </a:t>
            </a:r>
          </a:p>
        </p:txBody>
      </p:sp>
      <p:sp>
        <p:nvSpPr>
          <p:cNvPr id="3" name="Content Placeholder 2"/>
          <p:cNvSpPr>
            <a:spLocks noGrp="1"/>
          </p:cNvSpPr>
          <p:nvPr>
            <p:ph idx="1"/>
          </p:nvPr>
        </p:nvSpPr>
        <p:spPr>
          <a:xfrm>
            <a:off x="255639" y="1455173"/>
            <a:ext cx="11936361" cy="5037699"/>
          </a:xfrm>
        </p:spPr>
        <p:txBody>
          <a:bodyPr>
            <a:normAutofit/>
          </a:bodyPr>
          <a:lstStyle/>
          <a:p>
            <a:r>
              <a:rPr lang="en-US" sz="2800" dirty="0"/>
              <a:t>JKLF led the struggle in the 1980s, </a:t>
            </a:r>
            <a:r>
              <a:rPr lang="en-US" sz="2800" b="1" dirty="0"/>
              <a:t>focus on Kashmiri independence</a:t>
            </a:r>
          </a:p>
          <a:p>
            <a:r>
              <a:rPr lang="en-US" sz="2800" dirty="0"/>
              <a:t>Displaced by the </a:t>
            </a:r>
            <a:r>
              <a:rPr lang="en-US" sz="2800" dirty="0" err="1"/>
              <a:t>Hizb-ul-Mujahideen</a:t>
            </a:r>
            <a:r>
              <a:rPr lang="en-US" sz="2800" dirty="0"/>
              <a:t> in the 1990s and then even more extremist groups such as Lashkar-e-</a:t>
            </a:r>
            <a:r>
              <a:rPr lang="en-US" sz="2800" dirty="0" err="1"/>
              <a:t>Toiba</a:t>
            </a:r>
            <a:r>
              <a:rPr lang="en-US" sz="2800" dirty="0"/>
              <a:t> and </a:t>
            </a:r>
            <a:r>
              <a:rPr lang="en-US" sz="2800" dirty="0" err="1"/>
              <a:t>Jaish</a:t>
            </a:r>
            <a:r>
              <a:rPr lang="en-US" sz="2800" dirty="0"/>
              <a:t>-e-Mohammed. These groups have strong support from Pakistan (particularly the ISI) and </a:t>
            </a:r>
            <a:r>
              <a:rPr lang="en-US" sz="2800" b="1" dirty="0"/>
              <a:t>only see Kashmir’s future as a part of Pakistan</a:t>
            </a:r>
          </a:p>
          <a:p>
            <a:r>
              <a:rPr lang="en-US" sz="2800" dirty="0"/>
              <a:t>Various Kashmiri political groups created an umbrella coalition in 2004, called the All Parties HURRIYAT Conference (APHC) that included a faction of the JKLF led by Yasin Malik (who renounced violence in 1995 to participate in the political process).  APHC has since broken into two major factions, roughly, the </a:t>
            </a:r>
            <a:r>
              <a:rPr lang="en-US" sz="2800" dirty="0" err="1"/>
              <a:t>Geelani</a:t>
            </a:r>
            <a:r>
              <a:rPr lang="en-US" sz="2800" dirty="0"/>
              <a:t> (pro integration with Pakistan) and </a:t>
            </a:r>
            <a:r>
              <a:rPr lang="en-US" sz="2800" dirty="0" err="1"/>
              <a:t>Mirwaiz</a:t>
            </a:r>
            <a:r>
              <a:rPr lang="en-US" sz="2800" dirty="0"/>
              <a:t> ( standing for Kashmiri independence) factions</a:t>
            </a:r>
          </a:p>
        </p:txBody>
      </p:sp>
    </p:spTree>
    <p:extLst>
      <p:ext uri="{BB962C8B-B14F-4D97-AF65-F5344CB8AC3E}">
        <p14:creationId xmlns:p14="http://schemas.microsoft.com/office/powerpoint/2010/main" val="1585830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DDB37-7CFE-4B69-5754-83D88730E70B}"/>
              </a:ext>
            </a:extLst>
          </p:cNvPr>
          <p:cNvSpPr>
            <a:spLocks noGrp="1"/>
          </p:cNvSpPr>
          <p:nvPr>
            <p:ph type="title"/>
          </p:nvPr>
        </p:nvSpPr>
        <p:spPr/>
        <p:txBody>
          <a:bodyPr/>
          <a:lstStyle/>
          <a:p>
            <a:r>
              <a:rPr lang="en-US" b="1" dirty="0"/>
              <a:t>Regional Differences: Jammu and Ladakh</a:t>
            </a:r>
          </a:p>
        </p:txBody>
      </p:sp>
      <p:sp>
        <p:nvSpPr>
          <p:cNvPr id="3" name="Content Placeholder 2">
            <a:extLst>
              <a:ext uri="{FF2B5EF4-FFF2-40B4-BE49-F238E27FC236}">
                <a16:creationId xmlns:a16="http://schemas.microsoft.com/office/drawing/2014/main" id="{40CDDE9B-303F-8EEF-4AF1-431928471ED8}"/>
              </a:ext>
            </a:extLst>
          </p:cNvPr>
          <p:cNvSpPr>
            <a:spLocks noGrp="1"/>
          </p:cNvSpPr>
          <p:nvPr>
            <p:ph idx="1"/>
          </p:nvPr>
        </p:nvSpPr>
        <p:spPr/>
        <p:txBody>
          <a:bodyPr>
            <a:normAutofit fontScale="92500" lnSpcReduction="10000"/>
          </a:bodyPr>
          <a:lstStyle/>
          <a:p>
            <a:r>
              <a:rPr lang="en-US" dirty="0"/>
              <a:t>Jammu and Ladakh historically had an identity distinct from Kashmir</a:t>
            </a:r>
          </a:p>
          <a:p>
            <a:r>
              <a:rPr lang="en-US" dirty="0"/>
              <a:t>Jammu geographically and historically closer to Punjab in the plains of north India</a:t>
            </a:r>
          </a:p>
          <a:p>
            <a:r>
              <a:rPr lang="en-US" dirty="0"/>
              <a:t>The majority of LANDLORDS in Jammu were Hindu after the DOGRAS come to power (more below) fear Abdullah’s commitment to land redistribution would hurt them</a:t>
            </a:r>
          </a:p>
          <a:p>
            <a:r>
              <a:rPr lang="en-US" dirty="0"/>
              <a:t>Ladakh, high altitude desert, small population.</a:t>
            </a:r>
          </a:p>
          <a:p>
            <a:r>
              <a:rPr lang="en-US" dirty="0"/>
              <a:t>Buddhist, with close ties to Tibet</a:t>
            </a:r>
          </a:p>
        </p:txBody>
      </p:sp>
    </p:spTree>
    <p:extLst>
      <p:ext uri="{BB962C8B-B14F-4D97-AF65-F5344CB8AC3E}">
        <p14:creationId xmlns:p14="http://schemas.microsoft.com/office/powerpoint/2010/main" val="28459972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990600"/>
          </a:xfrm>
        </p:spPr>
        <p:txBody>
          <a:bodyPr/>
          <a:lstStyle/>
          <a:p>
            <a:r>
              <a:rPr lang="en-US" dirty="0"/>
              <a:t>Militarization of Kashmir</a:t>
            </a:r>
          </a:p>
        </p:txBody>
      </p:sp>
      <p:sp>
        <p:nvSpPr>
          <p:cNvPr id="3" name="Content Placeholder 2"/>
          <p:cNvSpPr>
            <a:spLocks noGrp="1"/>
          </p:cNvSpPr>
          <p:nvPr>
            <p:ph idx="1"/>
          </p:nvPr>
        </p:nvSpPr>
        <p:spPr>
          <a:xfrm>
            <a:off x="1676400" y="838200"/>
            <a:ext cx="8915400" cy="6019800"/>
          </a:xfrm>
        </p:spPr>
        <p:txBody>
          <a:bodyPr>
            <a:normAutofit fontScale="92500" lnSpcReduction="10000"/>
          </a:bodyPr>
          <a:lstStyle/>
          <a:p>
            <a:r>
              <a:rPr lang="en-US" dirty="0"/>
              <a:t>The Indian state has responded by militarizing Kashmir.  Over 700,000 military and paramilitary police personnel routinely serve in the (former) state to try and keep Kashmir a part of India</a:t>
            </a:r>
          </a:p>
          <a:p>
            <a:r>
              <a:rPr lang="en-US" dirty="0"/>
              <a:t>Over 70,000 people died in Kashmir between 1989 and 2002, that number includes over 4500 security personnel almost 14,000 civilians</a:t>
            </a:r>
          </a:p>
          <a:p>
            <a:r>
              <a:rPr lang="en-US" dirty="0"/>
              <a:t>AFSPA (Armed Forces Special Powers Act) in Kashmir 1990. Created in 1958 and used against separatist movements in North Eastern India</a:t>
            </a:r>
          </a:p>
          <a:p>
            <a:r>
              <a:rPr lang="en-US" dirty="0"/>
              <a:t>AFSPA gives armed forces unchecked powers that have led to credible evidence of gross misuse of that power, including mass torture, rape, and ethnic cleansing of suspected terrorists. See next slide for AFSPA.</a:t>
            </a:r>
          </a:p>
          <a:p>
            <a:r>
              <a:rPr lang="en-US" dirty="0"/>
              <a:t>The “disappearance” of thousands of Kashmiri men after being picked up by the military has created a whole generation of “half widows” who don’t know if their husbands are dead or alive</a:t>
            </a:r>
          </a:p>
          <a:p>
            <a:r>
              <a:rPr lang="en-US" dirty="0"/>
              <a:t>Kashmiris still recall the </a:t>
            </a:r>
            <a:r>
              <a:rPr lang="en-US" b="1" dirty="0" err="1"/>
              <a:t>Gawkadal</a:t>
            </a:r>
            <a:r>
              <a:rPr lang="en-US" b="1" dirty="0"/>
              <a:t> massacre  </a:t>
            </a:r>
            <a:r>
              <a:rPr lang="en-US" dirty="0"/>
              <a:t>of January 1990, when Indian paramilitary troops opened fire on unarmed Kashmiri protesters in the capital, Srinagar, killing over 200, or the mass rape of women by the military in </a:t>
            </a:r>
            <a:r>
              <a:rPr lang="en-US" b="1" dirty="0" err="1"/>
              <a:t>Kunan</a:t>
            </a:r>
            <a:r>
              <a:rPr lang="en-US" dirty="0"/>
              <a:t> and </a:t>
            </a:r>
            <a:r>
              <a:rPr lang="en-US" b="1" dirty="0" err="1"/>
              <a:t>Poshpora</a:t>
            </a:r>
            <a:r>
              <a:rPr lang="en-US" dirty="0"/>
              <a:t> villages in 1991, among many other atrocities by the armed forces</a:t>
            </a:r>
          </a:p>
          <a:p>
            <a:r>
              <a:rPr lang="en-US" dirty="0"/>
              <a:t>Nor has this immense militarization been able to prevent outrages by militants such as the </a:t>
            </a:r>
            <a:r>
              <a:rPr lang="en-US" dirty="0" err="1"/>
              <a:t>Chittisinghpora</a:t>
            </a:r>
            <a:r>
              <a:rPr lang="en-US" dirty="0"/>
              <a:t> massacre in 2000 or the 2019 attack on armed forces at Pulwama, that led to a cross-border military retaliation by India and is widely believed to have facilitated PM Narendra Modi’s  re-election that year.</a:t>
            </a:r>
          </a:p>
          <a:p>
            <a:endParaRPr lang="en-US" dirty="0"/>
          </a:p>
        </p:txBody>
      </p:sp>
    </p:spTree>
    <p:extLst>
      <p:ext uri="{BB962C8B-B14F-4D97-AF65-F5344CB8AC3E}">
        <p14:creationId xmlns:p14="http://schemas.microsoft.com/office/powerpoint/2010/main" val="35169599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AFSPA/PSA allow, among other things</a:t>
            </a:r>
          </a:p>
        </p:txBody>
      </p:sp>
      <p:sp>
        <p:nvSpPr>
          <p:cNvPr id="3" name="Content Placeholder 2"/>
          <p:cNvSpPr>
            <a:spLocks noGrp="1"/>
          </p:cNvSpPr>
          <p:nvPr>
            <p:ph idx="1"/>
          </p:nvPr>
        </p:nvSpPr>
        <p:spPr>
          <a:xfrm>
            <a:off x="285135" y="1435510"/>
            <a:ext cx="11068665" cy="5152103"/>
          </a:xfrm>
        </p:spPr>
        <p:txBody>
          <a:bodyPr>
            <a:normAutofit/>
          </a:bodyPr>
          <a:lstStyle/>
          <a:p>
            <a:r>
              <a:rPr lang="en-US" sz="2400" dirty="0"/>
              <a:t>Soldiers to  “Fire upon or use other kinds of force even if it causes death, against the person who is acting against law or order in the disturbed area for the maintenance of public order,</a:t>
            </a:r>
          </a:p>
          <a:p>
            <a:r>
              <a:rPr lang="en-US" sz="2400" dirty="0"/>
              <a:t>To arrest without a warrant anyone who has committed cognizable offences or is reasonably suspected of having done so and may use force if needed for the arrest.</a:t>
            </a:r>
          </a:p>
          <a:p>
            <a:r>
              <a:rPr lang="en-US" sz="2400" dirty="0"/>
              <a:t>To enter and search any premise in order to make such arrests, or to recover any person wrongfully restrained or any arms, ammunition or explosive substances and seize it.</a:t>
            </a:r>
          </a:p>
          <a:p>
            <a:r>
              <a:rPr lang="en-US" sz="2400" dirty="0"/>
              <a:t>Stop and search any vehicle or vessel reasonably suspected to be carrying such person or weapons.”</a:t>
            </a:r>
          </a:p>
          <a:p>
            <a:r>
              <a:rPr lang="en-US" sz="2400" dirty="0"/>
              <a:t>Army officers have *legal immunity* for their actions. There can be no prosecution, suit or any other legal proceeding against anyone acting under that law. </a:t>
            </a:r>
            <a:r>
              <a:rPr lang="en-US" sz="2400" b="1" dirty="0"/>
              <a:t>Nor is the government's judgment on why an area is found to be disturbed subject to judicial review</a:t>
            </a:r>
            <a:r>
              <a:rPr lang="en-US" dirty="0"/>
              <a:t>.</a:t>
            </a:r>
          </a:p>
        </p:txBody>
      </p:sp>
    </p:spTree>
    <p:extLst>
      <p:ext uri="{BB962C8B-B14F-4D97-AF65-F5344CB8AC3E}">
        <p14:creationId xmlns:p14="http://schemas.microsoft.com/office/powerpoint/2010/main" val="39551321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Haider (2014) and Kashmir</a:t>
            </a:r>
          </a:p>
        </p:txBody>
      </p:sp>
      <p:sp>
        <p:nvSpPr>
          <p:cNvPr id="3" name="Content Placeholder 2"/>
          <p:cNvSpPr>
            <a:spLocks noGrp="1"/>
          </p:cNvSpPr>
          <p:nvPr>
            <p:ph idx="1"/>
          </p:nvPr>
        </p:nvSpPr>
        <p:spPr/>
        <p:txBody>
          <a:bodyPr>
            <a:normAutofit/>
          </a:bodyPr>
          <a:lstStyle/>
          <a:p>
            <a:r>
              <a:rPr lang="en-US" sz="3200" dirty="0"/>
              <a:t>It is a big deal for a commercial filmmaker, investing millions on such a project, to make a film on Kashmir that questions mainstream Indian views on the subject </a:t>
            </a:r>
          </a:p>
          <a:p>
            <a:r>
              <a:rPr lang="en-US" sz="3200" i="1" dirty="0" err="1"/>
              <a:t>Haider</a:t>
            </a:r>
            <a:r>
              <a:rPr lang="en-US" sz="3200" dirty="0"/>
              <a:t> captures </a:t>
            </a:r>
            <a:r>
              <a:rPr lang="en-US" sz="3200" i="1" dirty="0"/>
              <a:t>the alienation of Kashmiri youth</a:t>
            </a:r>
            <a:r>
              <a:rPr lang="en-US" sz="3200" dirty="0"/>
              <a:t>, the </a:t>
            </a:r>
            <a:r>
              <a:rPr lang="en-US" sz="3200" i="1" dirty="0"/>
              <a:t>powers of AFSPA</a:t>
            </a:r>
            <a:r>
              <a:rPr lang="en-US" sz="3200" dirty="0"/>
              <a:t>, a </a:t>
            </a:r>
            <a:r>
              <a:rPr lang="en-US" sz="3200" i="1" dirty="0"/>
              <a:t>gendered dimension </a:t>
            </a:r>
            <a:r>
              <a:rPr lang="en-US" sz="3200" dirty="0"/>
              <a:t>of the conflict, the </a:t>
            </a:r>
            <a:r>
              <a:rPr lang="en-US" sz="3200" i="1" dirty="0"/>
              <a:t>motives of collaborators</a:t>
            </a:r>
            <a:r>
              <a:rPr lang="en-US" sz="3200" dirty="0"/>
              <a:t>, the </a:t>
            </a:r>
            <a:r>
              <a:rPr lang="en-US" sz="3200" i="1" dirty="0"/>
              <a:t>attraction of militancy</a:t>
            </a:r>
            <a:r>
              <a:rPr lang="en-US" sz="3200" dirty="0"/>
              <a:t>, and through some elements of the character, “</a:t>
            </a:r>
            <a:r>
              <a:rPr lang="en-US" sz="3200" dirty="0" err="1"/>
              <a:t>Roohdar</a:t>
            </a:r>
            <a:r>
              <a:rPr lang="en-US" sz="3200" dirty="0"/>
              <a:t>,” the </a:t>
            </a:r>
            <a:r>
              <a:rPr lang="en-US" sz="3200" i="1" dirty="0"/>
              <a:t>complicity of Pakistan </a:t>
            </a:r>
            <a:r>
              <a:rPr lang="en-US" sz="3200" dirty="0"/>
              <a:t>in promoting militancy.  But it also does much more!</a:t>
            </a:r>
          </a:p>
          <a:p>
            <a:endParaRPr lang="en-US" dirty="0"/>
          </a:p>
        </p:txBody>
      </p:sp>
    </p:spTree>
    <p:extLst>
      <p:ext uri="{BB962C8B-B14F-4D97-AF65-F5344CB8AC3E}">
        <p14:creationId xmlns:p14="http://schemas.microsoft.com/office/powerpoint/2010/main" val="17477933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4A5A8-D722-4A2C-A4C6-405C7693314D}"/>
              </a:ext>
            </a:extLst>
          </p:cNvPr>
          <p:cNvSpPr>
            <a:spLocks noGrp="1"/>
          </p:cNvSpPr>
          <p:nvPr>
            <p:ph type="title"/>
          </p:nvPr>
        </p:nvSpPr>
        <p:spPr/>
        <p:txBody>
          <a:bodyPr/>
          <a:lstStyle/>
          <a:p>
            <a:r>
              <a:rPr lang="en-US" dirty="0"/>
              <a:t>Contemporary Context</a:t>
            </a:r>
          </a:p>
        </p:txBody>
      </p:sp>
      <p:sp>
        <p:nvSpPr>
          <p:cNvPr id="3" name="Content Placeholder 2">
            <a:extLst>
              <a:ext uri="{FF2B5EF4-FFF2-40B4-BE49-F238E27FC236}">
                <a16:creationId xmlns:a16="http://schemas.microsoft.com/office/drawing/2014/main" id="{BE4CDA58-3ED0-4D7E-8B80-E901BD46E059}"/>
              </a:ext>
            </a:extLst>
          </p:cNvPr>
          <p:cNvSpPr>
            <a:spLocks noGrp="1"/>
          </p:cNvSpPr>
          <p:nvPr>
            <p:ph idx="1"/>
          </p:nvPr>
        </p:nvSpPr>
        <p:spPr>
          <a:xfrm>
            <a:off x="1824912" y="1371600"/>
            <a:ext cx="8214438" cy="5257800"/>
          </a:xfrm>
        </p:spPr>
        <p:txBody>
          <a:bodyPr>
            <a:normAutofit/>
          </a:bodyPr>
          <a:lstStyle/>
          <a:p>
            <a:r>
              <a:rPr lang="en-US" b="1" dirty="0"/>
              <a:t>In August 2019- Indian government stripped Jammu and Kashmir (J&amp;K) state of the special status that gave it significant autonomy.  In fact J&amp;K is no longer a STATE at all, but two UNION TERRITORIES, J&amp;K and Ladakh.</a:t>
            </a:r>
          </a:p>
          <a:p>
            <a:r>
              <a:rPr lang="en-US" dirty="0"/>
              <a:t>To understand the significance of this step though, we have to return to HISTORY we examine in this course</a:t>
            </a:r>
            <a:endParaRPr lang="en-US" b="1" dirty="0"/>
          </a:p>
          <a:p>
            <a:r>
              <a:rPr lang="en-US" dirty="0"/>
              <a:t>At the very start of chapter 12, Guha points out that the Indian Constitution treated Kashmir as part of India, but “guaranteed the state a certain autonomy; thus Article 370 specified that the president </a:t>
            </a:r>
            <a:r>
              <a:rPr lang="en-US" b="1" dirty="0"/>
              <a:t>would consult the state government with regard to subjects other than </a:t>
            </a:r>
            <a:r>
              <a:rPr lang="en-US" b="1" dirty="0" err="1"/>
              <a:t>defence</a:t>
            </a:r>
            <a:r>
              <a:rPr lang="en-US" b="1" dirty="0"/>
              <a:t>, foreign affairs, and communications</a:t>
            </a:r>
            <a:r>
              <a:rPr lang="en-US" dirty="0"/>
              <a:t>”</a:t>
            </a:r>
          </a:p>
          <a:p>
            <a:r>
              <a:rPr lang="en-US" dirty="0"/>
              <a:t>He also asks question that is very telling for our own times:  “Could a Muslim majority state exist, without undue fuss or friction, in a Hindu-dominated but ostensibly ‘secular’ India?”</a:t>
            </a:r>
          </a:p>
          <a:p>
            <a:r>
              <a:rPr lang="en-US" b="1" dirty="0"/>
              <a:t>BOTH</a:t>
            </a:r>
            <a:r>
              <a:rPr lang="en-US" dirty="0"/>
              <a:t> of these animate the contemporary situation</a:t>
            </a:r>
            <a:endParaRPr lang="en-US" b="1" dirty="0"/>
          </a:p>
          <a:p>
            <a:endParaRPr lang="en-US" dirty="0"/>
          </a:p>
        </p:txBody>
      </p:sp>
    </p:spTree>
    <p:extLst>
      <p:ext uri="{BB962C8B-B14F-4D97-AF65-F5344CB8AC3E}">
        <p14:creationId xmlns:p14="http://schemas.microsoft.com/office/powerpoint/2010/main" val="1097034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427AF-42C1-0C5C-9966-F41154013F6D}"/>
              </a:ext>
            </a:extLst>
          </p:cNvPr>
          <p:cNvSpPr>
            <a:spLocks noGrp="1"/>
          </p:cNvSpPr>
          <p:nvPr>
            <p:ph type="title"/>
          </p:nvPr>
        </p:nvSpPr>
        <p:spPr/>
        <p:txBody>
          <a:bodyPr/>
          <a:lstStyle/>
          <a:p>
            <a:r>
              <a:rPr lang="en-US" dirty="0"/>
              <a:t>Early History</a:t>
            </a:r>
          </a:p>
        </p:txBody>
      </p:sp>
      <p:sp>
        <p:nvSpPr>
          <p:cNvPr id="3" name="Content Placeholder 2">
            <a:extLst>
              <a:ext uri="{FF2B5EF4-FFF2-40B4-BE49-F238E27FC236}">
                <a16:creationId xmlns:a16="http://schemas.microsoft.com/office/drawing/2014/main" id="{39E27ED5-FB7E-A710-5578-149BBE8B6E0F}"/>
              </a:ext>
            </a:extLst>
          </p:cNvPr>
          <p:cNvSpPr>
            <a:spLocks noGrp="1"/>
          </p:cNvSpPr>
          <p:nvPr>
            <p:ph sz="half" idx="1"/>
          </p:nvPr>
        </p:nvSpPr>
        <p:spPr>
          <a:xfrm>
            <a:off x="457200" y="1441677"/>
            <a:ext cx="5562600" cy="4735286"/>
          </a:xfrm>
        </p:spPr>
        <p:txBody>
          <a:bodyPr/>
          <a:lstStyle/>
          <a:p>
            <a:r>
              <a:rPr lang="en-US" dirty="0"/>
              <a:t>Until 19</a:t>
            </a:r>
            <a:r>
              <a:rPr lang="en-US" baseline="30000" dirty="0"/>
              <a:t>th</a:t>
            </a:r>
            <a:r>
              <a:rPr lang="en-US" dirty="0"/>
              <a:t> C, the history of “Kashmir” refers only to the Kashmir VALLEY</a:t>
            </a:r>
          </a:p>
          <a:p>
            <a:pPr lvl="1"/>
            <a:r>
              <a:rPr lang="en-US" dirty="0"/>
              <a:t>Jammu, Ladakh different histories</a:t>
            </a:r>
          </a:p>
          <a:p>
            <a:r>
              <a:rPr lang="en-US" dirty="0"/>
              <a:t>Geographic location produces a mix of many cultures, Central Asian, Himalayan, Indic, Islamic</a:t>
            </a:r>
          </a:p>
          <a:p>
            <a:r>
              <a:rPr lang="en-US" dirty="0"/>
              <a:t>Unique Language, Dardic not Sanskrit derived</a:t>
            </a:r>
          </a:p>
        </p:txBody>
      </p:sp>
      <p:pic>
        <p:nvPicPr>
          <p:cNvPr id="5" name="Content Placeholder 4">
            <a:extLst>
              <a:ext uri="{FF2B5EF4-FFF2-40B4-BE49-F238E27FC236}">
                <a16:creationId xmlns:a16="http://schemas.microsoft.com/office/drawing/2014/main" id="{357E6AFF-14D1-4D3A-1B01-9DDFDDF3E062}"/>
              </a:ext>
            </a:extLst>
          </p:cNvPr>
          <p:cNvPicPr>
            <a:picLocks noGrp="1" noChangeAspect="1"/>
          </p:cNvPicPr>
          <p:nvPr>
            <p:ph sz="half" idx="2"/>
          </p:nvPr>
        </p:nvPicPr>
        <p:blipFill>
          <a:blip r:embed="rId2"/>
          <a:stretch>
            <a:fillRect/>
          </a:stretch>
        </p:blipFill>
        <p:spPr>
          <a:xfrm>
            <a:off x="6293635" y="1208314"/>
            <a:ext cx="6020238" cy="4735286"/>
          </a:xfrm>
          <a:prstGeom prst="rect">
            <a:avLst/>
          </a:prstGeom>
        </p:spPr>
      </p:pic>
    </p:spTree>
    <p:extLst>
      <p:ext uri="{BB962C8B-B14F-4D97-AF65-F5344CB8AC3E}">
        <p14:creationId xmlns:p14="http://schemas.microsoft.com/office/powerpoint/2010/main" val="496284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F389BD-9D63-7235-7780-8A9C0D5F2FD8}"/>
              </a:ext>
            </a:extLst>
          </p:cNvPr>
          <p:cNvSpPr>
            <a:spLocks noGrp="1"/>
          </p:cNvSpPr>
          <p:nvPr>
            <p:ph type="title"/>
          </p:nvPr>
        </p:nvSpPr>
        <p:spPr/>
        <p:txBody>
          <a:bodyPr/>
          <a:lstStyle/>
          <a:p>
            <a:r>
              <a:rPr lang="en-US" dirty="0"/>
              <a:t>In the context of the Silk Route</a:t>
            </a:r>
          </a:p>
        </p:txBody>
      </p:sp>
      <p:pic>
        <p:nvPicPr>
          <p:cNvPr id="7" name="Content Placeholder 6">
            <a:extLst>
              <a:ext uri="{FF2B5EF4-FFF2-40B4-BE49-F238E27FC236}">
                <a16:creationId xmlns:a16="http://schemas.microsoft.com/office/drawing/2014/main" id="{CE213FF9-0610-5035-A9CC-CC6C3543081C}"/>
              </a:ext>
            </a:extLst>
          </p:cNvPr>
          <p:cNvPicPr>
            <a:picLocks noGrp="1" noChangeAspect="1"/>
          </p:cNvPicPr>
          <p:nvPr>
            <p:ph idx="1"/>
          </p:nvPr>
        </p:nvPicPr>
        <p:blipFill>
          <a:blip r:embed="rId2"/>
          <a:stretch>
            <a:fillRect/>
          </a:stretch>
        </p:blipFill>
        <p:spPr>
          <a:xfrm>
            <a:off x="2008414" y="1825624"/>
            <a:ext cx="7237634" cy="4998875"/>
          </a:xfrm>
          <a:prstGeom prst="rect">
            <a:avLst/>
          </a:prstGeom>
        </p:spPr>
      </p:pic>
    </p:spTree>
    <p:extLst>
      <p:ext uri="{BB962C8B-B14F-4D97-AF65-F5344CB8AC3E}">
        <p14:creationId xmlns:p14="http://schemas.microsoft.com/office/powerpoint/2010/main" val="3396182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BCD2281-5358-2386-D1DE-4A7A0354FE1A}"/>
              </a:ext>
            </a:extLst>
          </p:cNvPr>
          <p:cNvSpPr>
            <a:spLocks noGrp="1"/>
          </p:cNvSpPr>
          <p:nvPr>
            <p:ph type="title"/>
          </p:nvPr>
        </p:nvSpPr>
        <p:spPr/>
        <p:txBody>
          <a:bodyPr/>
          <a:lstStyle/>
          <a:p>
            <a:r>
              <a:rPr lang="en-US" dirty="0"/>
              <a:t>Kashmir’s History: Longue Duree 	</a:t>
            </a:r>
          </a:p>
        </p:txBody>
      </p:sp>
      <p:sp>
        <p:nvSpPr>
          <p:cNvPr id="6" name="Content Placeholder 5">
            <a:extLst>
              <a:ext uri="{FF2B5EF4-FFF2-40B4-BE49-F238E27FC236}">
                <a16:creationId xmlns:a16="http://schemas.microsoft.com/office/drawing/2014/main" id="{BF61BF04-BC87-2E1C-E44E-595119DFF6C8}"/>
              </a:ext>
            </a:extLst>
          </p:cNvPr>
          <p:cNvSpPr>
            <a:spLocks noGrp="1"/>
          </p:cNvSpPr>
          <p:nvPr>
            <p:ph idx="1"/>
          </p:nvPr>
        </p:nvSpPr>
        <p:spPr>
          <a:xfrm>
            <a:off x="412955" y="1455174"/>
            <a:ext cx="11572568" cy="5191432"/>
          </a:xfrm>
        </p:spPr>
        <p:txBody>
          <a:bodyPr>
            <a:normAutofit/>
          </a:bodyPr>
          <a:lstStyle/>
          <a:p>
            <a:r>
              <a:rPr lang="en-US" dirty="0"/>
              <a:t>Vedic tribes settled in Kashmir in later Vedic era 1000 to 700 BCE</a:t>
            </a:r>
          </a:p>
          <a:p>
            <a:r>
              <a:rPr lang="en-US" dirty="0"/>
              <a:t>Incorporated into 4</a:t>
            </a:r>
            <a:r>
              <a:rPr lang="en-US" baseline="30000" dirty="0"/>
              <a:t>th</a:t>
            </a:r>
            <a:r>
              <a:rPr lang="en-US" dirty="0"/>
              <a:t> C BCE empire of the </a:t>
            </a:r>
            <a:r>
              <a:rPr lang="en-US" b="1" dirty="0" err="1"/>
              <a:t>Mauryas</a:t>
            </a:r>
            <a:r>
              <a:rPr lang="en-US" dirty="0"/>
              <a:t>.  BUDDHISM introduced</a:t>
            </a:r>
          </a:p>
          <a:p>
            <a:r>
              <a:rPr lang="en-US" dirty="0"/>
              <a:t>7-th to 14</a:t>
            </a:r>
            <a:r>
              <a:rPr lang="en-US" baseline="30000" dirty="0"/>
              <a:t>th</a:t>
            </a:r>
            <a:r>
              <a:rPr lang="en-US" dirty="0"/>
              <a:t> C CE Hindu dynasties, Shaivite Monism</a:t>
            </a:r>
          </a:p>
          <a:p>
            <a:pPr lvl="1"/>
            <a:r>
              <a:rPr lang="en-US" dirty="0"/>
              <a:t>8</a:t>
            </a:r>
            <a:r>
              <a:rPr lang="en-US" baseline="30000" dirty="0"/>
              <a:t>th</a:t>
            </a:r>
            <a:r>
              <a:rPr lang="en-US" dirty="0"/>
              <a:t> C CE KARKOTA empire reach far southward (Gangetic Plain)</a:t>
            </a:r>
          </a:p>
          <a:p>
            <a:pPr lvl="1"/>
            <a:r>
              <a:rPr lang="en-US" dirty="0"/>
              <a:t>12</a:t>
            </a:r>
            <a:r>
              <a:rPr lang="en-US" baseline="30000" dirty="0"/>
              <a:t>th</a:t>
            </a:r>
            <a:r>
              <a:rPr lang="en-US" dirty="0"/>
              <a:t> C CE </a:t>
            </a:r>
            <a:r>
              <a:rPr lang="en-US" i="1" dirty="0" err="1"/>
              <a:t>Rajatarangini</a:t>
            </a:r>
            <a:r>
              <a:rPr lang="en-US" dirty="0"/>
              <a:t>, called the earliest historical chronicle of the subcontinent</a:t>
            </a:r>
          </a:p>
          <a:p>
            <a:r>
              <a:rPr lang="en-US" dirty="0"/>
              <a:t>14</a:t>
            </a:r>
            <a:r>
              <a:rPr lang="en-US" baseline="30000" dirty="0"/>
              <a:t>th</a:t>
            </a:r>
            <a:r>
              <a:rPr lang="en-US" dirty="0"/>
              <a:t> to 16</a:t>
            </a:r>
            <a:r>
              <a:rPr lang="en-US" baseline="30000" dirty="0"/>
              <a:t>th</a:t>
            </a:r>
            <a:r>
              <a:rPr lang="en-US" dirty="0"/>
              <a:t> C, Indigenous Shahmiri (Muslim) Dynasty. Islam spread by SUFI saints</a:t>
            </a:r>
          </a:p>
          <a:p>
            <a:r>
              <a:rPr lang="en-US" dirty="0"/>
              <a:t>1586 annexed by Akbar into Mughal empire</a:t>
            </a:r>
          </a:p>
          <a:p>
            <a:r>
              <a:rPr lang="en-US" dirty="0"/>
              <a:t>1752–1819: Afghan Durrani Empire </a:t>
            </a:r>
          </a:p>
          <a:p>
            <a:r>
              <a:rPr lang="en-US" dirty="0"/>
              <a:t>1819–1846: Sikh Rule under Ranjit Singh</a:t>
            </a:r>
          </a:p>
        </p:txBody>
      </p:sp>
    </p:spTree>
    <p:extLst>
      <p:ext uri="{BB962C8B-B14F-4D97-AF65-F5344CB8AC3E}">
        <p14:creationId xmlns:p14="http://schemas.microsoft.com/office/powerpoint/2010/main" val="2297711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3C74F-B412-DB44-D9B1-C34FFF00D883}"/>
              </a:ext>
            </a:extLst>
          </p:cNvPr>
          <p:cNvSpPr>
            <a:spLocks noGrp="1"/>
          </p:cNvSpPr>
          <p:nvPr>
            <p:ph type="title"/>
          </p:nvPr>
        </p:nvSpPr>
        <p:spPr/>
        <p:txBody>
          <a:bodyPr/>
          <a:lstStyle/>
          <a:p>
            <a:r>
              <a:rPr lang="en-US" dirty="0"/>
              <a:t>British and Dogra Rule</a:t>
            </a:r>
          </a:p>
        </p:txBody>
      </p:sp>
      <p:sp>
        <p:nvSpPr>
          <p:cNvPr id="3" name="Content Placeholder 2">
            <a:extLst>
              <a:ext uri="{FF2B5EF4-FFF2-40B4-BE49-F238E27FC236}">
                <a16:creationId xmlns:a16="http://schemas.microsoft.com/office/drawing/2014/main" id="{C9B9C719-3EC6-EE76-A607-60F6AA99F64E}"/>
              </a:ext>
            </a:extLst>
          </p:cNvPr>
          <p:cNvSpPr>
            <a:spLocks noGrp="1"/>
          </p:cNvSpPr>
          <p:nvPr>
            <p:ph idx="1"/>
          </p:nvPr>
        </p:nvSpPr>
        <p:spPr>
          <a:xfrm>
            <a:off x="216310" y="1317523"/>
            <a:ext cx="11592232" cy="5260258"/>
          </a:xfrm>
        </p:spPr>
        <p:txBody>
          <a:bodyPr>
            <a:normAutofit/>
          </a:bodyPr>
          <a:lstStyle/>
          <a:p>
            <a:r>
              <a:rPr lang="en-US" dirty="0"/>
              <a:t>1846: Treaty of Amritsar: Following the First Anglo-Sikh War, the British “sell” Kashmir to </a:t>
            </a:r>
            <a:r>
              <a:rPr lang="en-US" b="1" i="1" dirty="0"/>
              <a:t>Gulab Singh</a:t>
            </a:r>
            <a:r>
              <a:rPr lang="en-US" dirty="0"/>
              <a:t>, establishing the </a:t>
            </a:r>
            <a:r>
              <a:rPr lang="en-US" b="1" dirty="0"/>
              <a:t>Dogra dynasty. </a:t>
            </a:r>
            <a:r>
              <a:rPr lang="en-US" dirty="0"/>
              <a:t>This created the new state of Jammu and Kashmir (including Ladakh)</a:t>
            </a:r>
          </a:p>
          <a:p>
            <a:pPr lvl="1"/>
            <a:r>
              <a:rPr lang="en-US" dirty="0"/>
              <a:t>“the Dogra state created a new group of landed elites, mostly Hindus” (Hussain, 92)</a:t>
            </a:r>
          </a:p>
          <a:p>
            <a:pPr lvl="1"/>
            <a:r>
              <a:rPr lang="en-US" dirty="0"/>
              <a:t>Hari Singh, ruler at time of accession 1947, was Gulab’s great-grandson</a:t>
            </a:r>
          </a:p>
          <a:p>
            <a:r>
              <a:rPr lang="en-US" dirty="0"/>
              <a:t>Like all “princely states” after 1857, Dogra rulers also completely dependent upon and subservient to the British imperial rulers of India</a:t>
            </a:r>
          </a:p>
          <a:p>
            <a:r>
              <a:rPr lang="en-US" dirty="0" err="1"/>
              <a:t>Dogras</a:t>
            </a:r>
            <a:r>
              <a:rPr lang="en-US" dirty="0"/>
              <a:t> discriminated against both Kashmiri Muslims AND Hindu Kashmiri Pundits (Brahmins)</a:t>
            </a:r>
          </a:p>
          <a:p>
            <a:r>
              <a:rPr lang="en-US" dirty="0"/>
              <a:t>The first articulation “Kashmir for Kashmiris” came not from the king’s Muslim subjects but from Pandits (Hussain, 93)</a:t>
            </a:r>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629769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A7C88-0B32-4D39-CE43-E2D0D2A615D2}"/>
              </a:ext>
            </a:extLst>
          </p:cNvPr>
          <p:cNvSpPr>
            <a:spLocks noGrp="1"/>
          </p:cNvSpPr>
          <p:nvPr>
            <p:ph type="title"/>
          </p:nvPr>
        </p:nvSpPr>
        <p:spPr/>
        <p:txBody>
          <a:bodyPr/>
          <a:lstStyle/>
          <a:p>
            <a:r>
              <a:rPr lang="en-US" dirty="0"/>
              <a:t>Towards Azaadi (freedom)?</a:t>
            </a:r>
          </a:p>
        </p:txBody>
      </p:sp>
      <p:sp>
        <p:nvSpPr>
          <p:cNvPr id="3" name="Content Placeholder 2">
            <a:extLst>
              <a:ext uri="{FF2B5EF4-FFF2-40B4-BE49-F238E27FC236}">
                <a16:creationId xmlns:a16="http://schemas.microsoft.com/office/drawing/2014/main" id="{B4A512C0-3729-5D70-DB67-14F532F7BD52}"/>
              </a:ext>
            </a:extLst>
          </p:cNvPr>
          <p:cNvSpPr>
            <a:spLocks noGrp="1"/>
          </p:cNvSpPr>
          <p:nvPr>
            <p:ph idx="1"/>
          </p:nvPr>
        </p:nvSpPr>
        <p:spPr>
          <a:xfrm>
            <a:off x="127818" y="1465006"/>
            <a:ext cx="12064181" cy="5279923"/>
          </a:xfrm>
        </p:spPr>
        <p:txBody>
          <a:bodyPr>
            <a:normAutofit fontScale="92500" lnSpcReduction="2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“The watershed in the history of Kashmir is  . . . not Islam . . . but the changeover from a Kashmiri to a non-Kashmiri rule.” (Puri, p. 9)</a:t>
            </a:r>
          </a:p>
          <a:p>
            <a:pPr>
              <a:defRPr/>
            </a:pPr>
            <a:r>
              <a:rPr lang="en-US" dirty="0">
                <a:solidFill>
                  <a:prstClr val="black"/>
                </a:solidFill>
                <a:latin typeface="Aptos" panose="02110004020202020204"/>
              </a:rPr>
              <a:t>1931 protests and brutal clampdown (Hussain, 94)</a:t>
            </a:r>
          </a:p>
          <a:p>
            <a:pPr lvl="1">
              <a:defRPr/>
            </a:pP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Sheikh Abdullah and Muslim</a:t>
            </a:r>
            <a:r>
              <a:rPr lang="en-US" dirty="0">
                <a:solidFill>
                  <a:prstClr val="black"/>
                </a:solidFill>
                <a:latin typeface="Aptos" panose="02110004020202020204"/>
              </a:rPr>
              <a:t> Conference</a:t>
            </a:r>
          </a:p>
          <a:p>
            <a:pPr lvl="1">
              <a:defRPr/>
            </a:pP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Leftist, secular orientation, name change, NATIONAL Conference</a:t>
            </a:r>
            <a:r>
              <a:rPr lang="en-US" dirty="0">
                <a:solidFill>
                  <a:prstClr val="black"/>
                </a:solidFill>
                <a:latin typeface="Aptos" panose="02110004020202020204"/>
              </a:rPr>
              <a:t> (NC), 1939</a:t>
            </a:r>
          </a:p>
          <a:p>
            <a:pPr lvl="1">
              <a:defRPr/>
            </a:pPr>
            <a:r>
              <a:rPr lang="en-US" dirty="0">
                <a:solidFill>
                  <a:prstClr val="black"/>
                </a:solidFill>
                <a:latin typeface="Aptos" panose="02110004020202020204"/>
              </a:rPr>
              <a:t>Role of Prem Nath Bazaz, a Hindu Kashmiri Pandit</a:t>
            </a:r>
          </a:p>
          <a:p>
            <a:pPr lvl="1">
              <a:defRPr/>
            </a:pP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Still drew on older, mystical, forms of Islam for outreach</a:t>
            </a:r>
          </a:p>
          <a:p>
            <a:pPr>
              <a:defRPr/>
            </a:pP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REMEMBER: these are agitations for more r</a:t>
            </a:r>
            <a:r>
              <a:rPr lang="en-US" dirty="0" err="1">
                <a:solidFill>
                  <a:prstClr val="black"/>
                </a:solidFill>
                <a:latin typeface="Aptos" panose="02110004020202020204"/>
              </a:rPr>
              <a:t>ights</a:t>
            </a:r>
            <a:r>
              <a:rPr lang="en-US" dirty="0">
                <a:solidFill>
                  <a:prstClr val="black"/>
                </a:solidFill>
                <a:latin typeface="Aptos" panose="02110004020202020204"/>
              </a:rPr>
              <a:t> for Kashmiri subjects of the MAHARAJA (Hari Singh), for </a:t>
            </a:r>
            <a:r>
              <a:rPr lang="en-US" b="1" i="1" dirty="0">
                <a:solidFill>
                  <a:prstClr val="black"/>
                </a:solidFill>
                <a:highlight>
                  <a:srgbClr val="FFFF00"/>
                </a:highlight>
                <a:latin typeface="Aptos" panose="02110004020202020204"/>
              </a:rPr>
              <a:t>Azaadi FROM the Maharaja</a:t>
            </a:r>
          </a:p>
          <a:p>
            <a:pPr>
              <a:defRPr/>
            </a:pPr>
            <a:r>
              <a:rPr lang="en-US" dirty="0">
                <a:solidFill>
                  <a:prstClr val="black"/>
                </a:solidFill>
                <a:latin typeface="Aptos" panose="02110004020202020204"/>
              </a:rPr>
              <a:t>1944 NC presents the “</a:t>
            </a:r>
            <a:r>
              <a:rPr lang="en-US" b="1" dirty="0">
                <a:solidFill>
                  <a:prstClr val="black"/>
                </a:solidFill>
                <a:latin typeface="Aptos" panose="02110004020202020204"/>
              </a:rPr>
              <a:t>Naya </a:t>
            </a:r>
            <a:r>
              <a:rPr lang="en-US" dirty="0">
                <a:solidFill>
                  <a:prstClr val="black"/>
                </a:solidFill>
                <a:latin typeface="Aptos" panose="02110004020202020204"/>
              </a:rPr>
              <a:t>[New] </a:t>
            </a:r>
            <a:r>
              <a:rPr lang="en-US" b="1" dirty="0">
                <a:solidFill>
                  <a:prstClr val="black"/>
                </a:solidFill>
                <a:latin typeface="Aptos" panose="02110004020202020204"/>
              </a:rPr>
              <a:t>Kashmir</a:t>
            </a:r>
            <a:r>
              <a:rPr lang="en-US" dirty="0">
                <a:solidFill>
                  <a:prstClr val="black"/>
                </a:solidFill>
                <a:latin typeface="Aptos" panose="02110004020202020204"/>
              </a:rPr>
              <a:t>” manifesto to Hari Singh, planning a constitutional monarchy and welfare state (Hussain, 98)</a:t>
            </a:r>
          </a:p>
          <a:p>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Abdullah’s opponents include older Hindu Jammu elite and some Muslims, </a:t>
            </a:r>
            <a:r>
              <a:rPr kumimoji="0" lang="en-US" b="1" i="0" u="none" strike="noStrike" kern="1200" cap="none" spc="0" normalizeH="0" baseline="0" noProof="0" dirty="0">
                <a:ln>
                  <a:noFill/>
                </a:ln>
                <a:solidFill>
                  <a:prstClr val="black"/>
                </a:solidFill>
                <a:effectLst/>
                <a:uLnTx/>
                <a:uFillTx/>
                <a:latin typeface="Aptos" panose="02110004020202020204"/>
                <a:ea typeface="+mn-ea"/>
                <a:cs typeface="+mn-cs"/>
              </a:rPr>
              <a:t>who felt NC too close to INC</a:t>
            </a:r>
            <a:r>
              <a:rPr lang="en-US" dirty="0"/>
              <a:t>. Both want Hari Singh to decide (Puri, p.6)</a:t>
            </a:r>
          </a:p>
          <a:p>
            <a:r>
              <a:rPr lang="en-US" b="1" dirty="0"/>
              <a:t>Quit Kashmir movement</a:t>
            </a:r>
            <a:r>
              <a:rPr lang="en-US" dirty="0"/>
              <a:t> 1946 supported by NEHRU, opposed by Jinnah. Abdullah jailed for sedition</a:t>
            </a:r>
          </a:p>
        </p:txBody>
      </p:sp>
    </p:spTree>
    <p:extLst>
      <p:ext uri="{BB962C8B-B14F-4D97-AF65-F5344CB8AC3E}">
        <p14:creationId xmlns:p14="http://schemas.microsoft.com/office/powerpoint/2010/main" val="523963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F8F16-06AD-87B6-543B-363DA84A3253}"/>
              </a:ext>
            </a:extLst>
          </p:cNvPr>
          <p:cNvSpPr>
            <a:spLocks noGrp="1"/>
          </p:cNvSpPr>
          <p:nvPr>
            <p:ph type="title"/>
          </p:nvPr>
        </p:nvSpPr>
        <p:spPr/>
        <p:txBody>
          <a:bodyPr/>
          <a:lstStyle/>
          <a:p>
            <a:r>
              <a:rPr lang="en-US" dirty="0"/>
              <a:t>Partition: India, Pakistan and Kashmir</a:t>
            </a:r>
          </a:p>
        </p:txBody>
      </p:sp>
      <p:sp>
        <p:nvSpPr>
          <p:cNvPr id="3" name="Content Placeholder 2">
            <a:extLst>
              <a:ext uri="{FF2B5EF4-FFF2-40B4-BE49-F238E27FC236}">
                <a16:creationId xmlns:a16="http://schemas.microsoft.com/office/drawing/2014/main" id="{7843FAC4-89C4-1462-CDD6-A545F3CBF715}"/>
              </a:ext>
            </a:extLst>
          </p:cNvPr>
          <p:cNvSpPr>
            <a:spLocks noGrp="1"/>
          </p:cNvSpPr>
          <p:nvPr>
            <p:ph idx="1"/>
          </p:nvPr>
        </p:nvSpPr>
        <p:spPr>
          <a:xfrm>
            <a:off x="226141" y="1317524"/>
            <a:ext cx="11769213" cy="5624050"/>
          </a:xfrm>
        </p:spPr>
        <p:txBody>
          <a:bodyPr/>
          <a:lstStyle/>
          <a:p>
            <a:r>
              <a:rPr lang="en-US" dirty="0"/>
              <a:t>Partition folds movements WITHIN Kashmir into NATIONALIST politics of India and Pakistan</a:t>
            </a:r>
          </a:p>
          <a:p>
            <a:r>
              <a:rPr lang="en-US" dirty="0"/>
              <a:t>Hari Singh not sign articles of accession, but a “stand-still agreement” with Pakistan, with the assurance that “"Pakistan would not touch a hair of his head or take away an iota of his power.” (Puri p. 6)</a:t>
            </a:r>
          </a:p>
          <a:p>
            <a:r>
              <a:rPr lang="en-US" b="1" dirty="0">
                <a:highlight>
                  <a:srgbClr val="FFFF00"/>
                </a:highlight>
              </a:rPr>
              <a:t>Poonch uprising</a:t>
            </a:r>
            <a:r>
              <a:rPr lang="en-US" dirty="0"/>
              <a:t>, demobilized (WWII) Muslim soldiers, Kashmiri army divided along communal lines, desertions, led to armed revolt, with support from Pakistan.</a:t>
            </a:r>
          </a:p>
          <a:p>
            <a:r>
              <a:rPr lang="en-US" dirty="0"/>
              <a:t>September 1947, Hari Singh released Abdullah from jail, who says </a:t>
            </a:r>
            <a:r>
              <a:rPr lang="en-US" dirty="0">
                <a:highlight>
                  <a:srgbClr val="FFFF00"/>
                </a:highlight>
              </a:rPr>
              <a:t>“accession secondary” freedoms of Kashmiris paramount</a:t>
            </a:r>
            <a:r>
              <a:rPr lang="en-US" dirty="0"/>
              <a:t>! (Puri p.10)</a:t>
            </a:r>
          </a:p>
          <a:p>
            <a:r>
              <a:rPr lang="en-US" dirty="0"/>
              <a:t>October 1947, </a:t>
            </a:r>
            <a:r>
              <a:rPr lang="en-US" b="1" dirty="0">
                <a:highlight>
                  <a:srgbClr val="FFFF00"/>
                </a:highlight>
              </a:rPr>
              <a:t>massacre of Muslims in Jammu</a:t>
            </a:r>
            <a:r>
              <a:rPr lang="en-US" dirty="0"/>
              <a:t>: Retaliation? State-sponsored? 50-100,00 Muslims killed, changed demography. Jammu had a small Muslim MAJORITY population, after riots a Hindu majority</a:t>
            </a:r>
          </a:p>
        </p:txBody>
      </p:sp>
    </p:spTree>
    <p:extLst>
      <p:ext uri="{BB962C8B-B14F-4D97-AF65-F5344CB8AC3E}">
        <p14:creationId xmlns:p14="http://schemas.microsoft.com/office/powerpoint/2010/main" val="25682572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2130</TotalTime>
  <Words>4483</Words>
  <Application>Microsoft Office PowerPoint</Application>
  <PresentationFormat>Widescreen</PresentationFormat>
  <Paragraphs>216</Paragraphs>
  <Slides>33</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33</vt:i4>
      </vt:variant>
    </vt:vector>
  </HeadingPairs>
  <TitlesOfParts>
    <vt:vector size="42" baseType="lpstr">
      <vt:lpstr>Aptos</vt:lpstr>
      <vt:lpstr>Aptos Display</vt:lpstr>
      <vt:lpstr>Arial</vt:lpstr>
      <vt:lpstr>Calibri</vt:lpstr>
      <vt:lpstr>Calibri Light</vt:lpstr>
      <vt:lpstr>Times New Roman</vt:lpstr>
      <vt:lpstr>Office Theme</vt:lpstr>
      <vt:lpstr>1_Office Theme</vt:lpstr>
      <vt:lpstr>2_Office Theme</vt:lpstr>
      <vt:lpstr>KASHMIR 1846-1964 (and to 2019)</vt:lpstr>
      <vt:lpstr>The PLACE we are studying</vt:lpstr>
      <vt:lpstr>Regional Differences: Jammu and Ladakh</vt:lpstr>
      <vt:lpstr>Early History</vt:lpstr>
      <vt:lpstr>In the context of the Silk Route</vt:lpstr>
      <vt:lpstr>Kashmir’s History: Longue Duree  </vt:lpstr>
      <vt:lpstr>British and Dogra Rule</vt:lpstr>
      <vt:lpstr>Towards Azaadi (freedom)?</vt:lpstr>
      <vt:lpstr>Partition: India, Pakistan and Kashmir</vt:lpstr>
      <vt:lpstr>Pathan Raiders and Accession to India</vt:lpstr>
      <vt:lpstr>Partition and Kashmir:  The Ideological Dimension</vt:lpstr>
      <vt:lpstr>Kashmir After Accession</vt:lpstr>
      <vt:lpstr>Kashmir: Political and Regional dimension</vt:lpstr>
      <vt:lpstr>Article 370 </vt:lpstr>
      <vt:lpstr>Abdullah and his opposition</vt:lpstr>
      <vt:lpstr>1953</vt:lpstr>
      <vt:lpstr>Kashmiri Politics  1953-58</vt:lpstr>
      <vt:lpstr>Kashmiri Perceptions (Kanjwal) 1</vt:lpstr>
      <vt:lpstr>Kashmiri Perceptions (Kanjwal) 2</vt:lpstr>
      <vt:lpstr>Nehru’s last plan for Kashmir</vt:lpstr>
      <vt:lpstr>Context for Changes </vt:lpstr>
      <vt:lpstr>Kashmir/Abdullah  1964-79</vt:lpstr>
      <vt:lpstr>Kashmir (from “Indira, Second Innings”)</vt:lpstr>
      <vt:lpstr>Rajiv Gandhi and the 1987 Fix</vt:lpstr>
      <vt:lpstr>PowerPoint Presentation</vt:lpstr>
      <vt:lpstr>Kashmir Political Alienation after 1987</vt:lpstr>
      <vt:lpstr>From Autonomy to Azaadi (Independence)</vt:lpstr>
      <vt:lpstr>Kashmiri Muslims </vt:lpstr>
      <vt:lpstr>Azaadi: Separatist Groups </vt:lpstr>
      <vt:lpstr>Militarization of Kashmir</vt:lpstr>
      <vt:lpstr>AFSPA/PSA allow, among other things</vt:lpstr>
      <vt:lpstr>Haider (2014) and Kashmir</vt:lpstr>
      <vt:lpstr>Contemporary Context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Sanjay Joshi</dc:creator>
  <cp:lastModifiedBy>Sanjay Joshi</cp:lastModifiedBy>
  <cp:revision>13</cp:revision>
  <dcterms:created xsi:type="dcterms:W3CDTF">2026-01-31T07:06:21Z</dcterms:created>
  <dcterms:modified xsi:type="dcterms:W3CDTF">2026-02-06T01:54:44Z</dcterms:modified>
</cp:coreProperties>
</file>