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08" r:id="rId2"/>
    <p:sldId id="310" r:id="rId3"/>
    <p:sldId id="307" r:id="rId4"/>
    <p:sldId id="286" r:id="rId5"/>
    <p:sldId id="284" r:id="rId6"/>
    <p:sldId id="292" r:id="rId7"/>
    <p:sldId id="290" r:id="rId8"/>
    <p:sldId id="289" r:id="rId9"/>
    <p:sldId id="293" r:id="rId10"/>
    <p:sldId id="271" r:id="rId11"/>
    <p:sldId id="270" r:id="rId12"/>
    <p:sldId id="294" r:id="rId13"/>
    <p:sldId id="261" r:id="rId14"/>
    <p:sldId id="311" r:id="rId15"/>
    <p:sldId id="277" r:id="rId16"/>
    <p:sldId id="313" r:id="rId17"/>
    <p:sldId id="314" r:id="rId18"/>
    <p:sldId id="315" r:id="rId19"/>
    <p:sldId id="274" r:id="rId20"/>
    <p:sldId id="312" r:id="rId21"/>
    <p:sldId id="316" r:id="rId22"/>
    <p:sldId id="317" r:id="rId23"/>
    <p:sldId id="318" r:id="rId24"/>
    <p:sldId id="319"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p>
            <a:fld id="{378D5A56-C970-4FDA-8D2C-B499DFB6B579}" type="datetimeFigureOut">
              <a:rPr lang="en-US" smtClean="0"/>
              <a:t>4/22/2026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0AC770-60A1-4E00-BDAC-D22EF4252330}" type="slidenum">
              <a:rPr lang="en-US" smtClean="0"/>
              <a:t>‹#›</a:t>
            </a:fld>
            <a:endParaRPr lang="en-US"/>
          </a:p>
        </p:txBody>
      </p:sp>
    </p:spTree>
    <p:extLst>
      <p:ext uri="{BB962C8B-B14F-4D97-AF65-F5344CB8AC3E}">
        <p14:creationId xmlns:p14="http://schemas.microsoft.com/office/powerpoint/2010/main" val="18786947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78D5A56-C970-4FDA-8D2C-B499DFB6B579}" type="datetimeFigureOut">
              <a:rPr lang="en-US" smtClean="0"/>
              <a:t>4/22/2026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0AC770-60A1-4E00-BDAC-D22EF4252330}" type="slidenum">
              <a:rPr lang="en-US" smtClean="0"/>
              <a:t>‹#›</a:t>
            </a:fld>
            <a:endParaRPr lang="en-US"/>
          </a:p>
        </p:txBody>
      </p:sp>
    </p:spTree>
    <p:extLst>
      <p:ext uri="{BB962C8B-B14F-4D97-AF65-F5344CB8AC3E}">
        <p14:creationId xmlns:p14="http://schemas.microsoft.com/office/powerpoint/2010/main" val="15118157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78D5A56-C970-4FDA-8D2C-B499DFB6B579}" type="datetimeFigureOut">
              <a:rPr lang="en-US" smtClean="0"/>
              <a:t>4/22/2026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0AC770-60A1-4E00-BDAC-D22EF4252330}" type="slidenum">
              <a:rPr lang="en-US" smtClean="0"/>
              <a:t>‹#›</a:t>
            </a:fld>
            <a:endParaRPr lang="en-US"/>
          </a:p>
        </p:txBody>
      </p:sp>
    </p:spTree>
    <p:extLst>
      <p:ext uri="{BB962C8B-B14F-4D97-AF65-F5344CB8AC3E}">
        <p14:creationId xmlns:p14="http://schemas.microsoft.com/office/powerpoint/2010/main" val="10824486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78D5A56-C970-4FDA-8D2C-B499DFB6B579}" type="datetimeFigureOut">
              <a:rPr lang="en-US" smtClean="0"/>
              <a:t>4/22/2026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0AC770-60A1-4E00-BDAC-D22EF4252330}" type="slidenum">
              <a:rPr lang="en-US" smtClean="0"/>
              <a:t>‹#›</a:t>
            </a:fld>
            <a:endParaRPr lang="en-US"/>
          </a:p>
        </p:txBody>
      </p:sp>
    </p:spTree>
    <p:extLst>
      <p:ext uri="{BB962C8B-B14F-4D97-AF65-F5344CB8AC3E}">
        <p14:creationId xmlns:p14="http://schemas.microsoft.com/office/powerpoint/2010/main" val="35713055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831851" y="4589465"/>
            <a:ext cx="105156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78D5A56-C970-4FDA-8D2C-B499DFB6B579}" type="datetimeFigureOut">
              <a:rPr lang="en-US" smtClean="0"/>
              <a:t>4/22/2026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0AC770-60A1-4E00-BDAC-D22EF4252330}" type="slidenum">
              <a:rPr lang="en-US" smtClean="0"/>
              <a:t>‹#›</a:t>
            </a:fld>
            <a:endParaRPr lang="en-US"/>
          </a:p>
        </p:txBody>
      </p:sp>
    </p:spTree>
    <p:extLst>
      <p:ext uri="{BB962C8B-B14F-4D97-AF65-F5344CB8AC3E}">
        <p14:creationId xmlns:p14="http://schemas.microsoft.com/office/powerpoint/2010/main" val="38105270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78D5A56-C970-4FDA-8D2C-B499DFB6B579}" type="datetimeFigureOut">
              <a:rPr lang="en-US" smtClean="0"/>
              <a:t>4/22/2026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10AC770-60A1-4E00-BDAC-D22EF4252330}" type="slidenum">
              <a:rPr lang="en-US" smtClean="0"/>
              <a:t>‹#›</a:t>
            </a:fld>
            <a:endParaRPr lang="en-US"/>
          </a:p>
        </p:txBody>
      </p:sp>
    </p:spTree>
    <p:extLst>
      <p:ext uri="{BB962C8B-B14F-4D97-AF65-F5344CB8AC3E}">
        <p14:creationId xmlns:p14="http://schemas.microsoft.com/office/powerpoint/2010/main" val="25508322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9" y="1681163"/>
            <a:ext cx="5157787"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78D5A56-C970-4FDA-8D2C-B499DFB6B579}" type="datetimeFigureOut">
              <a:rPr lang="en-US" smtClean="0"/>
              <a:t>4/22/2026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10AC770-60A1-4E00-BDAC-D22EF4252330}" type="slidenum">
              <a:rPr lang="en-US" smtClean="0"/>
              <a:t>‹#›</a:t>
            </a:fld>
            <a:endParaRPr lang="en-US"/>
          </a:p>
        </p:txBody>
      </p:sp>
    </p:spTree>
    <p:extLst>
      <p:ext uri="{BB962C8B-B14F-4D97-AF65-F5344CB8AC3E}">
        <p14:creationId xmlns:p14="http://schemas.microsoft.com/office/powerpoint/2010/main" val="40791832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78D5A56-C970-4FDA-8D2C-B499DFB6B579}" type="datetimeFigureOut">
              <a:rPr lang="en-US" smtClean="0"/>
              <a:t>4/22/2026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10AC770-60A1-4E00-BDAC-D22EF4252330}" type="slidenum">
              <a:rPr lang="en-US" smtClean="0"/>
              <a:t>‹#›</a:t>
            </a:fld>
            <a:endParaRPr lang="en-US"/>
          </a:p>
        </p:txBody>
      </p:sp>
    </p:spTree>
    <p:extLst>
      <p:ext uri="{BB962C8B-B14F-4D97-AF65-F5344CB8AC3E}">
        <p14:creationId xmlns:p14="http://schemas.microsoft.com/office/powerpoint/2010/main" val="29561409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8D5A56-C970-4FDA-8D2C-B499DFB6B579}" type="datetimeFigureOut">
              <a:rPr lang="en-US" smtClean="0"/>
              <a:t>4/22/2026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10AC770-60A1-4E00-BDAC-D22EF4252330}" type="slidenum">
              <a:rPr lang="en-US" smtClean="0"/>
              <a:t>‹#›</a:t>
            </a:fld>
            <a:endParaRPr lang="en-US"/>
          </a:p>
        </p:txBody>
      </p:sp>
    </p:spTree>
    <p:extLst>
      <p:ext uri="{BB962C8B-B14F-4D97-AF65-F5344CB8AC3E}">
        <p14:creationId xmlns:p14="http://schemas.microsoft.com/office/powerpoint/2010/main" val="41963785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5183188" y="987427"/>
            <a:ext cx="617220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378D5A56-C970-4FDA-8D2C-B499DFB6B579}" type="datetimeFigureOut">
              <a:rPr lang="en-US" smtClean="0"/>
              <a:t>4/22/2026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10AC770-60A1-4E00-BDAC-D22EF4252330}" type="slidenum">
              <a:rPr lang="en-US" smtClean="0"/>
              <a:t>‹#›</a:t>
            </a:fld>
            <a:endParaRPr lang="en-US"/>
          </a:p>
        </p:txBody>
      </p:sp>
    </p:spTree>
    <p:extLst>
      <p:ext uri="{BB962C8B-B14F-4D97-AF65-F5344CB8AC3E}">
        <p14:creationId xmlns:p14="http://schemas.microsoft.com/office/powerpoint/2010/main" val="17824981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2400"/>
            </a:lvl1pPr>
          </a:lstStyle>
          <a:p>
            <a:r>
              <a:rPr lang="en-US"/>
              <a:t>Click to edit Master title style</a:t>
            </a:r>
          </a:p>
        </p:txBody>
      </p:sp>
      <p:sp>
        <p:nvSpPr>
          <p:cNvPr id="3" name="Picture Placeholder 2"/>
          <p:cNvSpPr>
            <a:spLocks noGrp="1"/>
          </p:cNvSpPr>
          <p:nvPr>
            <p:ph type="pic" idx="1"/>
          </p:nvPr>
        </p:nvSpPr>
        <p:spPr>
          <a:xfrm>
            <a:off x="5183188" y="987427"/>
            <a:ext cx="617220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378D5A56-C970-4FDA-8D2C-B499DFB6B579}" type="datetimeFigureOut">
              <a:rPr lang="en-US" smtClean="0"/>
              <a:t>4/22/2026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10AC770-60A1-4E00-BDAC-D22EF4252330}" type="slidenum">
              <a:rPr lang="en-US" smtClean="0"/>
              <a:t>‹#›</a:t>
            </a:fld>
            <a:endParaRPr lang="en-US"/>
          </a:p>
        </p:txBody>
      </p:sp>
    </p:spTree>
    <p:extLst>
      <p:ext uri="{BB962C8B-B14F-4D97-AF65-F5344CB8AC3E}">
        <p14:creationId xmlns:p14="http://schemas.microsoft.com/office/powerpoint/2010/main" val="24283329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16000"/>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378D5A56-C970-4FDA-8D2C-B499DFB6B579}" type="datetimeFigureOut">
              <a:rPr lang="en-US" smtClean="0"/>
              <a:t>4/22/2026</a:t>
            </a:fld>
            <a:endParaRPr lang="en-US"/>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10AC770-60A1-4E00-BDAC-D22EF4252330}" type="slidenum">
              <a:rPr lang="en-US" smtClean="0"/>
              <a:t>‹#›</a:t>
            </a:fld>
            <a:endParaRPr lang="en-US"/>
          </a:p>
        </p:txBody>
      </p:sp>
    </p:spTree>
    <p:extLst>
      <p:ext uri="{BB962C8B-B14F-4D97-AF65-F5344CB8AC3E}">
        <p14:creationId xmlns:p14="http://schemas.microsoft.com/office/powerpoint/2010/main" val="23517846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jan.ucc.nau.edu/~sj6/Suvir%20Kaul%20Indian%20Empire%20Kashmir.pdf"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en.wikipedia.org/wiki/2025_Pahalgam_attack#:~:text=The%202025%20Pahalgam%20attack%2C%20also,killed%20on%2022%20April%202025."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jan.ucc.nau.edu/~sj6/Suvir%20Kaul%20Indian%20Empire%20Kashmir.pdf"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thewire.in/film/article-370-haider-vishal-bharadwaj-kashmir"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jan.ucc.nau.edu/~sj6/Shahla%20Hussain%20Land%20Question%20in%20Kashmir%20Limitations%20of%20Settler%20Colonial%20Framework.pdf" TargetMode="External"/><Relationship Id="rId2" Type="http://schemas.openxmlformats.org/officeDocument/2006/relationships/hyperlink" Target="http://jan.ucc.nau.edu/~sj6/Contesting_Settler_Colonial_Logics_in_Ka.pdf" TargetMode="External"/><Relationship Id="rId1" Type="http://schemas.openxmlformats.org/officeDocument/2006/relationships/slideLayout" Target="../slideLayouts/slideLayout2.xml"/><Relationship Id="rId5" Type="http://schemas.openxmlformats.org/officeDocument/2006/relationships/hyperlink" Target="https://standwithkashmir.org/the-kashmir-syllabus/#1612920591664-f7ecc5bd-801c" TargetMode="External"/><Relationship Id="rId4" Type="http://schemas.openxmlformats.org/officeDocument/2006/relationships/hyperlink" Target="https://www.youtube.com/watch?v=j4V2DQFdTAA" TargetMode="Externa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s://raiot.in/a-book-review-ramchandra-guha-may-want-to-forget/"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BC89EE6-2F3F-8D9A-06EB-86389AF9DB43}"/>
              </a:ext>
            </a:extLst>
          </p:cNvPr>
          <p:cNvSpPr>
            <a:spLocks noGrp="1"/>
          </p:cNvSpPr>
          <p:nvPr>
            <p:ph type="ctrTitle"/>
          </p:nvPr>
        </p:nvSpPr>
        <p:spPr/>
        <p:txBody>
          <a:bodyPr>
            <a:normAutofit/>
          </a:bodyPr>
          <a:lstStyle/>
          <a:p>
            <a:r>
              <a:rPr lang="en-US" sz="5400" b="1" dirty="0"/>
              <a:t>Kashmir 1964-2026</a:t>
            </a:r>
          </a:p>
        </p:txBody>
      </p:sp>
      <p:sp>
        <p:nvSpPr>
          <p:cNvPr id="5" name="Subtitle 4">
            <a:extLst>
              <a:ext uri="{FF2B5EF4-FFF2-40B4-BE49-F238E27FC236}">
                <a16:creationId xmlns:a16="http://schemas.microsoft.com/office/drawing/2014/main" id="{9663787C-C686-7788-EAC6-1A874F61011C}"/>
              </a:ext>
            </a:extLst>
          </p:cNvPr>
          <p:cNvSpPr>
            <a:spLocks noGrp="1"/>
          </p:cNvSpPr>
          <p:nvPr>
            <p:ph type="subTitle" idx="1"/>
          </p:nvPr>
        </p:nvSpPr>
        <p:spPr/>
        <p:txBody>
          <a:bodyPr>
            <a:normAutofit/>
          </a:bodyPr>
          <a:lstStyle/>
          <a:p>
            <a:r>
              <a:rPr lang="en-US" sz="4000" dirty="0"/>
              <a:t>From Autonomy to Azaadi: History, Interpretations and Victims</a:t>
            </a:r>
          </a:p>
        </p:txBody>
      </p:sp>
    </p:spTree>
    <p:extLst>
      <p:ext uri="{BB962C8B-B14F-4D97-AF65-F5344CB8AC3E}">
        <p14:creationId xmlns:p14="http://schemas.microsoft.com/office/powerpoint/2010/main" val="34175524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Kashmiri Muslims	</a:t>
            </a:r>
          </a:p>
        </p:txBody>
      </p:sp>
      <p:sp>
        <p:nvSpPr>
          <p:cNvPr id="3" name="Content Placeholder 2"/>
          <p:cNvSpPr>
            <a:spLocks noGrp="1"/>
          </p:cNvSpPr>
          <p:nvPr>
            <p:ph idx="1"/>
          </p:nvPr>
        </p:nvSpPr>
        <p:spPr>
          <a:xfrm>
            <a:off x="619432" y="1600201"/>
            <a:ext cx="10734368" cy="5429864"/>
          </a:xfrm>
        </p:spPr>
        <p:txBody>
          <a:bodyPr>
            <a:normAutofit/>
          </a:bodyPr>
          <a:lstStyle/>
          <a:p>
            <a:r>
              <a:rPr lang="en-US" sz="2800" dirty="0"/>
              <a:t>Major Sufi (mystical tradition) influence on Islam in Kashmir</a:t>
            </a:r>
          </a:p>
          <a:p>
            <a:r>
              <a:rPr lang="en-US" sz="2800" dirty="0"/>
              <a:t>Differences between more </a:t>
            </a:r>
            <a:r>
              <a:rPr lang="en-US" sz="2800" dirty="0" err="1"/>
              <a:t>Wahabi</a:t>
            </a:r>
            <a:r>
              <a:rPr lang="en-US" sz="2800" dirty="0"/>
              <a:t> influenced militants and the local variants of Islam</a:t>
            </a:r>
          </a:p>
          <a:p>
            <a:r>
              <a:rPr lang="en-US" sz="2800" dirty="0"/>
              <a:t>Despite an element of </a:t>
            </a:r>
            <a:r>
              <a:rPr lang="en-US" sz="2800" dirty="0" err="1"/>
              <a:t>romanticization</a:t>
            </a:r>
            <a:r>
              <a:rPr lang="en-US" sz="2800" dirty="0"/>
              <a:t>, there were close connections between Hindus and Muslims in Kashmir.  Shared tribal names between Hindus and Muslims, e.g., “Dar” or “Bhat”  </a:t>
            </a:r>
          </a:p>
          <a:p>
            <a:r>
              <a:rPr lang="en-US" sz="2800" dirty="0"/>
              <a:t>But, over time, closer identification of Azaadi and Islam</a:t>
            </a:r>
          </a:p>
          <a:p>
            <a:r>
              <a:rPr lang="en-US" sz="2800" dirty="0"/>
              <a:t>Note what </a:t>
            </a:r>
            <a:r>
              <a:rPr lang="en-US" sz="2800" dirty="0">
                <a:hlinkClick r:id="rId2"/>
              </a:rPr>
              <a:t>Suvir Kaul</a:t>
            </a:r>
            <a:r>
              <a:rPr lang="en-US" sz="2800" dirty="0"/>
              <a:t> wrote, “</a:t>
            </a:r>
            <a:r>
              <a:rPr lang="en-US" dirty="0"/>
              <a:t>Indian political thinking … is that this region represents a palimpsestic history, where the confluence of Buddhism, Hinduism and Islam has created a cultural texture that is particularly "Indian". This certainly is a laudable religio-cultural ideal, </a:t>
            </a:r>
            <a:r>
              <a:rPr lang="en-US" b="1" dirty="0"/>
              <a:t>but not when it is asserted to repress the socio-economic history of a state since at least the mid-19th century ….</a:t>
            </a:r>
            <a:r>
              <a:rPr lang="en-US" dirty="0"/>
              <a:t> And, if anything, </a:t>
            </a:r>
            <a:r>
              <a:rPr lang="en-US" b="1" dirty="0">
                <a:highlight>
                  <a:srgbClr val="FFFF00"/>
                </a:highlight>
              </a:rPr>
              <a:t>the last two decades have meant that many Kashmiris, if not the largest mass of them, have looked anywhere but to their south for cultural, religious and political orientation</a:t>
            </a:r>
            <a:r>
              <a:rPr lang="en-US" dirty="0"/>
              <a:t>.” </a:t>
            </a:r>
            <a:endParaRPr lang="en-US" sz="2800" dirty="0"/>
          </a:p>
        </p:txBody>
      </p:sp>
    </p:spTree>
    <p:extLst>
      <p:ext uri="{BB962C8B-B14F-4D97-AF65-F5344CB8AC3E}">
        <p14:creationId xmlns:p14="http://schemas.microsoft.com/office/powerpoint/2010/main" val="33657346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Azaadi</a:t>
            </a:r>
            <a:r>
              <a:rPr lang="en-US" dirty="0"/>
              <a:t>: Separatist Groups </a:t>
            </a:r>
          </a:p>
        </p:txBody>
      </p:sp>
      <p:sp>
        <p:nvSpPr>
          <p:cNvPr id="3" name="Content Placeholder 2"/>
          <p:cNvSpPr>
            <a:spLocks noGrp="1"/>
          </p:cNvSpPr>
          <p:nvPr>
            <p:ph idx="1"/>
          </p:nvPr>
        </p:nvSpPr>
        <p:spPr>
          <a:xfrm>
            <a:off x="255639" y="1455173"/>
            <a:ext cx="11936361" cy="5037699"/>
          </a:xfrm>
        </p:spPr>
        <p:txBody>
          <a:bodyPr>
            <a:normAutofit/>
          </a:bodyPr>
          <a:lstStyle/>
          <a:p>
            <a:r>
              <a:rPr lang="en-US" sz="2800" dirty="0"/>
              <a:t>JKLF led the struggle in the 1980s, </a:t>
            </a:r>
            <a:r>
              <a:rPr lang="en-US" sz="2800" b="1" dirty="0"/>
              <a:t>focus on Kashmiri independence</a:t>
            </a:r>
          </a:p>
          <a:p>
            <a:r>
              <a:rPr lang="en-US" sz="2800" dirty="0"/>
              <a:t>Displaced by the </a:t>
            </a:r>
            <a:r>
              <a:rPr lang="en-US" sz="2800" dirty="0" err="1"/>
              <a:t>Hizb-ul-Mujahideen</a:t>
            </a:r>
            <a:r>
              <a:rPr lang="en-US" sz="2800" dirty="0"/>
              <a:t> in the 1990s and then even more extremist groups such as Lashkar-e-</a:t>
            </a:r>
            <a:r>
              <a:rPr lang="en-US" sz="2800" dirty="0" err="1"/>
              <a:t>Toiba</a:t>
            </a:r>
            <a:r>
              <a:rPr lang="en-US" sz="2800" dirty="0"/>
              <a:t> and </a:t>
            </a:r>
            <a:r>
              <a:rPr lang="en-US" sz="2800" dirty="0" err="1"/>
              <a:t>Jaish</a:t>
            </a:r>
            <a:r>
              <a:rPr lang="en-US" sz="2800" dirty="0"/>
              <a:t>-e-Mohammed. These groups have strong support from Pakistan (particularly the ISI) and </a:t>
            </a:r>
            <a:r>
              <a:rPr lang="en-US" sz="2800" b="1" dirty="0"/>
              <a:t>only see Kashmir’s future as a part of Pakistan</a:t>
            </a:r>
          </a:p>
          <a:p>
            <a:r>
              <a:rPr lang="en-US" sz="2800" dirty="0"/>
              <a:t>Various Kashmiri political groups created an umbrella coalition in 2004, called the All Parties HURRIYAT Conference (APHC) that included a faction of the JKLF led by Yasin Malik (who renounced violence in 1995 to participate in the political process).  APHC has since broken into two major factions, roughly, the </a:t>
            </a:r>
            <a:r>
              <a:rPr lang="en-US" sz="2800" dirty="0" err="1"/>
              <a:t>Geelani</a:t>
            </a:r>
            <a:r>
              <a:rPr lang="en-US" sz="2800" dirty="0"/>
              <a:t> (pro integration with Pakistan) and </a:t>
            </a:r>
            <a:r>
              <a:rPr lang="en-US" sz="2800" dirty="0" err="1"/>
              <a:t>Mirwaiz</a:t>
            </a:r>
            <a:r>
              <a:rPr lang="en-US" sz="2800" dirty="0"/>
              <a:t> ( standing for Kashmiri independence) factions</a:t>
            </a:r>
          </a:p>
        </p:txBody>
      </p:sp>
    </p:spTree>
    <p:extLst>
      <p:ext uri="{BB962C8B-B14F-4D97-AF65-F5344CB8AC3E}">
        <p14:creationId xmlns:p14="http://schemas.microsoft.com/office/powerpoint/2010/main" val="15858308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152400"/>
            <a:ext cx="8229600" cy="990600"/>
          </a:xfrm>
        </p:spPr>
        <p:txBody>
          <a:bodyPr/>
          <a:lstStyle/>
          <a:p>
            <a:r>
              <a:rPr lang="en-US" dirty="0"/>
              <a:t>Militarization of Kashmir</a:t>
            </a:r>
          </a:p>
        </p:txBody>
      </p:sp>
      <p:sp>
        <p:nvSpPr>
          <p:cNvPr id="3" name="Content Placeholder 2"/>
          <p:cNvSpPr>
            <a:spLocks noGrp="1"/>
          </p:cNvSpPr>
          <p:nvPr>
            <p:ph idx="1"/>
          </p:nvPr>
        </p:nvSpPr>
        <p:spPr>
          <a:xfrm>
            <a:off x="1676400" y="838200"/>
            <a:ext cx="8915400" cy="5523271"/>
          </a:xfrm>
        </p:spPr>
        <p:txBody>
          <a:bodyPr>
            <a:normAutofit/>
          </a:bodyPr>
          <a:lstStyle/>
          <a:p>
            <a:r>
              <a:rPr lang="en-US" sz="2400" dirty="0"/>
              <a:t>The Indian state has responded by militarizing Kashmir.  Over </a:t>
            </a:r>
            <a:r>
              <a:rPr lang="en-US" sz="2400" b="1" dirty="0"/>
              <a:t>700,000 military and paramilitary police personnel routinely serve in the (former) state </a:t>
            </a:r>
            <a:r>
              <a:rPr lang="en-US" sz="2400" dirty="0"/>
              <a:t>to try and keep Kashmir a part of India</a:t>
            </a:r>
          </a:p>
          <a:p>
            <a:r>
              <a:rPr lang="en-US" sz="2400" dirty="0"/>
              <a:t>Over 70,000 people died in Kashmir between 1989 and 2002, that number includes over 4500 security personnel almost 14,000 civilians</a:t>
            </a:r>
          </a:p>
          <a:p>
            <a:r>
              <a:rPr lang="en-US" sz="2400" dirty="0"/>
              <a:t>AFSPA (Armed Forces Special Powers Act) in Kashmir 1990. Created in 1958 and used against separatist movements in Northeastern India</a:t>
            </a:r>
          </a:p>
          <a:p>
            <a:r>
              <a:rPr lang="en-US" sz="2400" dirty="0"/>
              <a:t>AFSPA gives armed forces unchecked powers that have led to credible evidence of gross misuse of that power, including mass torture, rape, and ethnic cleansing of suspected terrorists. See next slide for AFSPA.</a:t>
            </a:r>
          </a:p>
          <a:p>
            <a:r>
              <a:rPr lang="en-US" sz="2400" dirty="0"/>
              <a:t>The “disappearance” of thousands of Kashmiri men after being picked up by the military has created a whole generation of “half widows” who don’t know if their husbands are dead or alive</a:t>
            </a:r>
          </a:p>
        </p:txBody>
      </p:sp>
    </p:spTree>
    <p:extLst>
      <p:ext uri="{BB962C8B-B14F-4D97-AF65-F5344CB8AC3E}">
        <p14:creationId xmlns:p14="http://schemas.microsoft.com/office/powerpoint/2010/main" val="35169599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AFSPA/PSA allow, among other things</a:t>
            </a:r>
          </a:p>
        </p:txBody>
      </p:sp>
      <p:sp>
        <p:nvSpPr>
          <p:cNvPr id="3" name="Content Placeholder 2"/>
          <p:cNvSpPr>
            <a:spLocks noGrp="1"/>
          </p:cNvSpPr>
          <p:nvPr>
            <p:ph idx="1"/>
          </p:nvPr>
        </p:nvSpPr>
        <p:spPr>
          <a:xfrm>
            <a:off x="285135" y="1435510"/>
            <a:ext cx="11068665" cy="5152103"/>
          </a:xfrm>
        </p:spPr>
        <p:txBody>
          <a:bodyPr>
            <a:normAutofit/>
          </a:bodyPr>
          <a:lstStyle/>
          <a:p>
            <a:r>
              <a:rPr lang="en-US" sz="2400" dirty="0"/>
              <a:t>Soldiers to  “Fire upon or use other kinds of force even if it causes death, against the person who is acting against law or order in the disturbed area for the maintenance of public order,</a:t>
            </a:r>
          </a:p>
          <a:p>
            <a:r>
              <a:rPr lang="en-US" sz="2400" dirty="0"/>
              <a:t>To arrest without a warrant anyone who has committed cognizable offences or is reasonably suspected of having done so and may use force if needed for the arrest.</a:t>
            </a:r>
          </a:p>
          <a:p>
            <a:r>
              <a:rPr lang="en-US" sz="2400" dirty="0"/>
              <a:t>To enter and search any premise in order to make such arrests, or to recover any person wrongfully restrained or any arms, ammunition or explosive substances and seize it.</a:t>
            </a:r>
          </a:p>
          <a:p>
            <a:r>
              <a:rPr lang="en-US" sz="2400" dirty="0"/>
              <a:t>Stop and search any vehicle or vessel reasonably suspected to be carrying such person or weapons.”</a:t>
            </a:r>
          </a:p>
          <a:p>
            <a:r>
              <a:rPr lang="en-US" sz="2400" dirty="0"/>
              <a:t>Army officers have *legal immunity* for their actions. There can be no prosecution, suit or any other legal proceeding against anyone acting under that law. </a:t>
            </a:r>
            <a:r>
              <a:rPr lang="en-US" sz="2400" b="1" dirty="0"/>
              <a:t>Nor is the government's judgment on why an area is found to be “disturbed” subject to judicial review</a:t>
            </a:r>
            <a:r>
              <a:rPr lang="en-US" dirty="0"/>
              <a:t>.</a:t>
            </a:r>
          </a:p>
        </p:txBody>
      </p:sp>
    </p:spTree>
    <p:extLst>
      <p:ext uri="{BB962C8B-B14F-4D97-AF65-F5344CB8AC3E}">
        <p14:creationId xmlns:p14="http://schemas.microsoft.com/office/powerpoint/2010/main" val="39551321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045E17-513A-9259-E610-E03C670626AC}"/>
              </a:ext>
            </a:extLst>
          </p:cNvPr>
          <p:cNvSpPr>
            <a:spLocks noGrp="1"/>
          </p:cNvSpPr>
          <p:nvPr>
            <p:ph type="title"/>
          </p:nvPr>
        </p:nvSpPr>
        <p:spPr/>
        <p:txBody>
          <a:bodyPr/>
          <a:lstStyle/>
          <a:p>
            <a:r>
              <a:rPr lang="en-US" dirty="0"/>
              <a:t>Oppression and its Limits</a:t>
            </a:r>
          </a:p>
        </p:txBody>
      </p:sp>
      <p:sp>
        <p:nvSpPr>
          <p:cNvPr id="3" name="Content Placeholder 2">
            <a:extLst>
              <a:ext uri="{FF2B5EF4-FFF2-40B4-BE49-F238E27FC236}">
                <a16:creationId xmlns:a16="http://schemas.microsoft.com/office/drawing/2014/main" id="{7A9DE7DD-F0C1-3C7F-080D-5AE33CAAD8FD}"/>
              </a:ext>
            </a:extLst>
          </p:cNvPr>
          <p:cNvSpPr>
            <a:spLocks noGrp="1"/>
          </p:cNvSpPr>
          <p:nvPr>
            <p:ph idx="1"/>
          </p:nvPr>
        </p:nvSpPr>
        <p:spPr/>
        <p:txBody>
          <a:bodyPr>
            <a:normAutofit lnSpcReduction="10000"/>
          </a:bodyPr>
          <a:lstStyle/>
          <a:p>
            <a:r>
              <a:rPr lang="en-US" sz="2400" dirty="0"/>
              <a:t>Kashmiris still recall the </a:t>
            </a:r>
            <a:r>
              <a:rPr lang="en-US" sz="2400" b="1" dirty="0" err="1"/>
              <a:t>Gawkadal</a:t>
            </a:r>
            <a:r>
              <a:rPr lang="en-US" sz="2400" b="1" dirty="0"/>
              <a:t> massacre  </a:t>
            </a:r>
            <a:r>
              <a:rPr lang="en-US" sz="2400" dirty="0"/>
              <a:t>of January 1990, when Indian paramilitary troops opened fire on unarmed Kashmiri protesters in the capital, Srinagar, killing over 200</a:t>
            </a:r>
          </a:p>
          <a:p>
            <a:r>
              <a:rPr lang="en-US" sz="2400" dirty="0"/>
              <a:t>They remember the mass rape of women by the military in </a:t>
            </a:r>
            <a:r>
              <a:rPr lang="en-US" sz="2400" b="1" dirty="0" err="1"/>
              <a:t>Kunan</a:t>
            </a:r>
            <a:r>
              <a:rPr lang="en-US" sz="2400" dirty="0"/>
              <a:t> and </a:t>
            </a:r>
            <a:r>
              <a:rPr lang="en-US" sz="2400" b="1" dirty="0" err="1"/>
              <a:t>Poshpora</a:t>
            </a:r>
            <a:r>
              <a:rPr lang="en-US" sz="2400" dirty="0"/>
              <a:t> villages in 1991, among many other atrocities by the armed forces</a:t>
            </a:r>
          </a:p>
          <a:p>
            <a:r>
              <a:rPr lang="en-US" sz="2400" dirty="0"/>
              <a:t>Militarization not able to prevent outrages by militants such as the </a:t>
            </a:r>
            <a:r>
              <a:rPr lang="en-US" sz="2400" b="1" dirty="0" err="1"/>
              <a:t>Chittisinghpora</a:t>
            </a:r>
            <a:r>
              <a:rPr lang="en-US" sz="2400" b="1" dirty="0"/>
              <a:t> massacre </a:t>
            </a:r>
            <a:r>
              <a:rPr lang="en-US" sz="2400" dirty="0"/>
              <a:t>(that some argue was a “false flag” operation)</a:t>
            </a:r>
            <a:r>
              <a:rPr lang="en-US" sz="2400" b="1" dirty="0"/>
              <a:t> </a:t>
            </a:r>
            <a:r>
              <a:rPr lang="en-US" sz="2400" dirty="0"/>
              <a:t>in 2000 </a:t>
            </a:r>
          </a:p>
          <a:p>
            <a:r>
              <a:rPr lang="en-US" sz="2400" dirty="0"/>
              <a:t>Militarization certainly unable to prevent the 2019 attack on armed forces at Pulwama, that led to a cross-border military retaliation by India.  This retaliation is widely believed to have facilitated PM Narendra Modi’s  re-election that year.</a:t>
            </a:r>
          </a:p>
          <a:p>
            <a:r>
              <a:rPr lang="en-US" sz="2400" dirty="0"/>
              <a:t>Nor could the most militarized region in the world  prevent the </a:t>
            </a:r>
            <a:r>
              <a:rPr lang="en-US" sz="2400" dirty="0">
                <a:hlinkClick r:id="rId2"/>
              </a:rPr>
              <a:t>Pahalgam massacre</a:t>
            </a:r>
            <a:r>
              <a:rPr lang="en-US" sz="2400" dirty="0"/>
              <a:t> of 26 tourists in April 2025</a:t>
            </a:r>
          </a:p>
          <a:p>
            <a:endParaRPr lang="en-US" dirty="0"/>
          </a:p>
        </p:txBody>
      </p:sp>
    </p:spTree>
    <p:extLst>
      <p:ext uri="{BB962C8B-B14F-4D97-AF65-F5344CB8AC3E}">
        <p14:creationId xmlns:p14="http://schemas.microsoft.com/office/powerpoint/2010/main" val="3163055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04A5A8-D722-4A2C-A4C6-405C7693314D}"/>
              </a:ext>
            </a:extLst>
          </p:cNvPr>
          <p:cNvSpPr>
            <a:spLocks noGrp="1"/>
          </p:cNvSpPr>
          <p:nvPr>
            <p:ph type="title"/>
          </p:nvPr>
        </p:nvSpPr>
        <p:spPr/>
        <p:txBody>
          <a:bodyPr/>
          <a:lstStyle/>
          <a:p>
            <a:r>
              <a:rPr lang="en-US" dirty="0"/>
              <a:t>Contemporary Context</a:t>
            </a:r>
          </a:p>
        </p:txBody>
      </p:sp>
      <p:sp>
        <p:nvSpPr>
          <p:cNvPr id="3" name="Content Placeholder 2">
            <a:extLst>
              <a:ext uri="{FF2B5EF4-FFF2-40B4-BE49-F238E27FC236}">
                <a16:creationId xmlns:a16="http://schemas.microsoft.com/office/drawing/2014/main" id="{BE4CDA58-3ED0-4D7E-8B80-E901BD46E059}"/>
              </a:ext>
            </a:extLst>
          </p:cNvPr>
          <p:cNvSpPr>
            <a:spLocks noGrp="1"/>
          </p:cNvSpPr>
          <p:nvPr>
            <p:ph idx="1"/>
          </p:nvPr>
        </p:nvSpPr>
        <p:spPr>
          <a:xfrm>
            <a:off x="1824912" y="1371600"/>
            <a:ext cx="8214438" cy="5257800"/>
          </a:xfrm>
        </p:spPr>
        <p:txBody>
          <a:bodyPr>
            <a:normAutofit/>
          </a:bodyPr>
          <a:lstStyle/>
          <a:p>
            <a:r>
              <a:rPr lang="en-US" b="1" dirty="0"/>
              <a:t>In August 2019- Indian government stripped Jammu and Kashmir (J&amp;K) state of the special status that gave it significant autonomy.  In fact J&amp;K is no longer a STATE at all, but two UNION TERRITORIES, J&amp;K and Ladakh.</a:t>
            </a:r>
          </a:p>
          <a:p>
            <a:r>
              <a:rPr lang="en-US" dirty="0"/>
              <a:t>To understand the significance of this step though, we have to return to HISTORY we examine in this course</a:t>
            </a:r>
            <a:endParaRPr lang="en-US" b="1" dirty="0"/>
          </a:p>
          <a:p>
            <a:r>
              <a:rPr lang="en-US" dirty="0"/>
              <a:t>At the very start of chapter 12, Guha points out that the Indian Constitution treated Kashmir as part of India, but “guaranteed the state a certain autonomy; thus Article 370 specified that the president </a:t>
            </a:r>
            <a:r>
              <a:rPr lang="en-US" b="1" dirty="0"/>
              <a:t>would consult the state government with regard to subjects other than </a:t>
            </a:r>
            <a:r>
              <a:rPr lang="en-US" b="1" dirty="0" err="1"/>
              <a:t>defence</a:t>
            </a:r>
            <a:r>
              <a:rPr lang="en-US" b="1" dirty="0"/>
              <a:t>, foreign affairs, and communications</a:t>
            </a:r>
            <a:r>
              <a:rPr lang="en-US" dirty="0"/>
              <a:t>”</a:t>
            </a:r>
          </a:p>
          <a:p>
            <a:r>
              <a:rPr lang="en-US" dirty="0"/>
              <a:t>He also asks question that is very telling for our own times:  “Could a Muslim majority state exist, without undue fuss or friction, in a Hindu-dominated but ostensibly ‘secular’ India?”</a:t>
            </a:r>
          </a:p>
          <a:p>
            <a:r>
              <a:rPr lang="en-US" b="1" dirty="0"/>
              <a:t>BOTH</a:t>
            </a:r>
            <a:r>
              <a:rPr lang="en-US" dirty="0"/>
              <a:t> of these animate the contemporary situation</a:t>
            </a:r>
            <a:endParaRPr lang="en-US" b="1" dirty="0"/>
          </a:p>
          <a:p>
            <a:endParaRPr lang="en-US" dirty="0"/>
          </a:p>
        </p:txBody>
      </p:sp>
    </p:spTree>
    <p:extLst>
      <p:ext uri="{BB962C8B-B14F-4D97-AF65-F5344CB8AC3E}">
        <p14:creationId xmlns:p14="http://schemas.microsoft.com/office/powerpoint/2010/main" val="10970345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F02EDF-569F-8716-399B-0816250B0DC8}"/>
              </a:ext>
            </a:extLst>
          </p:cNvPr>
          <p:cNvSpPr>
            <a:spLocks noGrp="1"/>
          </p:cNvSpPr>
          <p:nvPr>
            <p:ph type="title"/>
          </p:nvPr>
        </p:nvSpPr>
        <p:spPr/>
        <p:txBody>
          <a:bodyPr/>
          <a:lstStyle/>
          <a:p>
            <a:r>
              <a:rPr lang="en-US" dirty="0"/>
              <a:t>Mirza Waheed Article</a:t>
            </a:r>
          </a:p>
        </p:txBody>
      </p:sp>
      <p:sp>
        <p:nvSpPr>
          <p:cNvPr id="3" name="Content Placeholder 2">
            <a:extLst>
              <a:ext uri="{FF2B5EF4-FFF2-40B4-BE49-F238E27FC236}">
                <a16:creationId xmlns:a16="http://schemas.microsoft.com/office/drawing/2014/main" id="{DF99EDBE-F244-8ED5-F00F-E0C24D8B90EE}"/>
              </a:ext>
            </a:extLst>
          </p:cNvPr>
          <p:cNvSpPr>
            <a:spLocks noGrp="1"/>
          </p:cNvSpPr>
          <p:nvPr>
            <p:ph idx="1"/>
          </p:nvPr>
        </p:nvSpPr>
        <p:spPr>
          <a:xfrm>
            <a:off x="314632" y="1484672"/>
            <a:ext cx="11415252" cy="5525728"/>
          </a:xfrm>
        </p:spPr>
        <p:txBody>
          <a:bodyPr>
            <a:normAutofit fontScale="85000" lnSpcReduction="10000"/>
          </a:bodyPr>
          <a:lstStyle/>
          <a:p>
            <a:r>
              <a:rPr lang="en-US" sz="2600" dirty="0"/>
              <a:t>A well-known journalist and award-winning novelist, Mirza Waheed’s report is written in the context of August 5, 2019</a:t>
            </a:r>
          </a:p>
          <a:p>
            <a:r>
              <a:rPr lang="en-US" sz="2600" dirty="0"/>
              <a:t>Reports the arrests, repression, curfew, lockdown, isolation, cutting off internet, to silence potential protests</a:t>
            </a:r>
          </a:p>
          <a:p>
            <a:r>
              <a:rPr lang="en-US" sz="2600" dirty="0"/>
              <a:t> Not many Kashmiris (other than political leaders) really believed there was much left of the provisions of Article 370 over the decades</a:t>
            </a:r>
          </a:p>
          <a:p>
            <a:pPr lvl="1"/>
            <a:r>
              <a:rPr lang="en-US" sz="2600" dirty="0">
                <a:highlight>
                  <a:srgbClr val="FFFF00"/>
                </a:highlight>
              </a:rPr>
              <a:t>Reminder</a:t>
            </a:r>
            <a:r>
              <a:rPr lang="en-US" sz="2600" dirty="0"/>
              <a:t>: Article 370 of the Indian Constitution  – 1949 -- gave special status to J&amp;K, including right to have own flag, constitution and limited applicability of Indian Constitution without consent of J&amp;K assembly.  Art 35a – 1954 – allowed the </a:t>
            </a:r>
            <a:r>
              <a:rPr lang="en-US" sz="2600" b="1" dirty="0"/>
              <a:t>state</a:t>
            </a:r>
            <a:r>
              <a:rPr lang="en-US" sz="2600" dirty="0"/>
              <a:t> to determine rights of residency</a:t>
            </a:r>
          </a:p>
          <a:p>
            <a:pPr lvl="1"/>
            <a:r>
              <a:rPr lang="en-US" sz="2600" dirty="0"/>
              <a:t>Abrogation controversial.  Two schools</a:t>
            </a:r>
          </a:p>
          <a:p>
            <a:pPr lvl="2"/>
            <a:r>
              <a:rPr lang="en-US" sz="2600" dirty="0"/>
              <a:t>That it was unconstitutional because 370 gave authority to J&amp;K Constituent Assembly (CA), which was dissolved 1957, so power devolved to J&amp;K State Assembly, which itself had been dissolved, replaced by Central Government and President’s Rule via a Governor.  </a:t>
            </a:r>
            <a:r>
              <a:rPr lang="en-US" sz="2600" b="1" dirty="0"/>
              <a:t>Appointed officer did not have powers to abrogate 370.</a:t>
            </a:r>
          </a:p>
          <a:p>
            <a:pPr lvl="2"/>
            <a:r>
              <a:rPr lang="en-US" sz="2600" dirty="0"/>
              <a:t>Because no more CA, or in 2019 an Assembly, so Governor had powers to recommend, and on his recommendation, India’s President had power to abrogate Art 370</a:t>
            </a:r>
          </a:p>
          <a:p>
            <a:pPr lvl="1"/>
            <a:r>
              <a:rPr lang="en-US" sz="2600" dirty="0"/>
              <a:t>India Supreme Court in 2023 upheld the abrogation</a:t>
            </a:r>
          </a:p>
          <a:p>
            <a:endParaRPr lang="en-US" dirty="0"/>
          </a:p>
        </p:txBody>
      </p:sp>
    </p:spTree>
    <p:extLst>
      <p:ext uri="{BB962C8B-B14F-4D97-AF65-F5344CB8AC3E}">
        <p14:creationId xmlns:p14="http://schemas.microsoft.com/office/powerpoint/2010/main" val="2683446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48EC4F-AEB2-6195-EA7C-4CA42A64B3AD}"/>
              </a:ext>
            </a:extLst>
          </p:cNvPr>
          <p:cNvSpPr>
            <a:spLocks noGrp="1"/>
          </p:cNvSpPr>
          <p:nvPr>
            <p:ph type="title"/>
          </p:nvPr>
        </p:nvSpPr>
        <p:spPr/>
        <p:txBody>
          <a:bodyPr/>
          <a:lstStyle/>
          <a:p>
            <a:r>
              <a:rPr lang="en-US" dirty="0"/>
              <a:t>Kashmir in a Larger Context	</a:t>
            </a:r>
          </a:p>
        </p:txBody>
      </p:sp>
      <p:sp>
        <p:nvSpPr>
          <p:cNvPr id="3" name="Content Placeholder 2">
            <a:extLst>
              <a:ext uri="{FF2B5EF4-FFF2-40B4-BE49-F238E27FC236}">
                <a16:creationId xmlns:a16="http://schemas.microsoft.com/office/drawing/2014/main" id="{963B400E-EDE4-7DE5-7550-53F859B0A10E}"/>
              </a:ext>
            </a:extLst>
          </p:cNvPr>
          <p:cNvSpPr>
            <a:spLocks noGrp="1"/>
          </p:cNvSpPr>
          <p:nvPr>
            <p:ph idx="1"/>
          </p:nvPr>
        </p:nvSpPr>
        <p:spPr>
          <a:xfrm>
            <a:off x="412955" y="1474838"/>
            <a:ext cx="10940845" cy="5466735"/>
          </a:xfrm>
        </p:spPr>
        <p:txBody>
          <a:bodyPr>
            <a:normAutofit/>
          </a:bodyPr>
          <a:lstStyle/>
          <a:p>
            <a:r>
              <a:rPr lang="en-US" sz="2400" dirty="0"/>
              <a:t>Please keep in mind that </a:t>
            </a:r>
            <a:r>
              <a:rPr lang="en-US" sz="2400" dirty="0">
                <a:hlinkClick r:id="rId2"/>
              </a:rPr>
              <a:t>Suvir Kaul’s </a:t>
            </a:r>
            <a:r>
              <a:rPr lang="en-US" sz="2400" dirty="0"/>
              <a:t>essay </a:t>
            </a:r>
            <a:r>
              <a:rPr lang="en-US" sz="2400" b="1" dirty="0"/>
              <a:t>dates from 2011</a:t>
            </a:r>
          </a:p>
          <a:p>
            <a:r>
              <a:rPr lang="en-US" sz="2400" dirty="0"/>
              <a:t>Kaul locates the Kashmir issue both in the history we have studied (from accession onward) but also a LARGER context</a:t>
            </a:r>
          </a:p>
          <a:p>
            <a:r>
              <a:rPr lang="en-US" sz="2400" dirty="0"/>
              <a:t>That Indian state replicates the orientation of the IMPERIAL-COLONIAL state in many ways, </a:t>
            </a:r>
            <a:r>
              <a:rPr lang="en-US" sz="2400" b="1" dirty="0">
                <a:highlight>
                  <a:srgbClr val="FFFF00"/>
                </a:highlight>
              </a:rPr>
              <a:t>counter</a:t>
            </a:r>
            <a:r>
              <a:rPr lang="en-US" sz="2400" dirty="0"/>
              <a:t> to the notion </a:t>
            </a:r>
            <a:r>
              <a:rPr lang="en-US" dirty="0"/>
              <a:t>“that independence inaugurated a fundamentally different form of sovereign, constitutional rule that safeguards the state from assuming any of the attributes of the colonial state” (67)</a:t>
            </a:r>
          </a:p>
          <a:p>
            <a:r>
              <a:rPr lang="en-US" sz="2400" dirty="0"/>
              <a:t>Instead, the postcolonial state, “</a:t>
            </a:r>
            <a:r>
              <a:rPr lang="en-US" b="1" dirty="0"/>
              <a:t>acts primarily to preserve the boundaries of the union in the form inherited from the British empire</a:t>
            </a:r>
            <a:r>
              <a:rPr lang="en-US" dirty="0"/>
              <a:t>” and its massive security apparatus “developed under the cover of an aggressive, celebratory nationalism, is an important element of the post-colonial state's claims to legitimacy.” (67)</a:t>
            </a:r>
          </a:p>
          <a:p>
            <a:r>
              <a:rPr lang="en-US" sz="2400" dirty="0"/>
              <a:t>This used to contain and repress internal dissent.  Kashmir, Northeast, Naxalites, among other</a:t>
            </a:r>
          </a:p>
          <a:p>
            <a:r>
              <a:rPr lang="en-US" sz="2400" dirty="0"/>
              <a:t>In this it acts the same way as the IMPERIAL state did, honing </a:t>
            </a:r>
            <a:r>
              <a:rPr lang="en-US" dirty="0"/>
              <a:t>“</a:t>
            </a:r>
            <a:r>
              <a:rPr lang="en-US" sz="2400" dirty="0"/>
              <a:t>its capacity for military violence at home even as it projects it across its borders”  (71)</a:t>
            </a:r>
          </a:p>
          <a:p>
            <a:endParaRPr lang="en-US" sz="2400" dirty="0"/>
          </a:p>
          <a:p>
            <a:endParaRPr lang="en-US" sz="2400" dirty="0"/>
          </a:p>
          <a:p>
            <a:endParaRPr lang="en-US" sz="2400" dirty="0"/>
          </a:p>
        </p:txBody>
      </p:sp>
    </p:spTree>
    <p:extLst>
      <p:ext uri="{BB962C8B-B14F-4D97-AF65-F5344CB8AC3E}">
        <p14:creationId xmlns:p14="http://schemas.microsoft.com/office/powerpoint/2010/main" val="35314475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343990-6C73-D338-31C5-B7BD9A2B64AD}"/>
              </a:ext>
            </a:extLst>
          </p:cNvPr>
          <p:cNvSpPr>
            <a:spLocks noGrp="1"/>
          </p:cNvSpPr>
          <p:nvPr>
            <p:ph type="title"/>
          </p:nvPr>
        </p:nvSpPr>
        <p:spPr/>
        <p:txBody>
          <a:bodyPr/>
          <a:lstStyle/>
          <a:p>
            <a:r>
              <a:rPr lang="en-US" dirty="0"/>
              <a:t>The </a:t>
            </a:r>
            <a:r>
              <a:rPr lang="en-US" dirty="0" err="1"/>
              <a:t>NeoColonial</a:t>
            </a:r>
            <a:r>
              <a:rPr lang="en-US" dirty="0"/>
              <a:t> State and Kashmir</a:t>
            </a:r>
          </a:p>
        </p:txBody>
      </p:sp>
      <p:sp>
        <p:nvSpPr>
          <p:cNvPr id="3" name="Content Placeholder 2">
            <a:extLst>
              <a:ext uri="{FF2B5EF4-FFF2-40B4-BE49-F238E27FC236}">
                <a16:creationId xmlns:a16="http://schemas.microsoft.com/office/drawing/2014/main" id="{A4DFD992-BFC1-418F-A396-28A59D770251}"/>
              </a:ext>
            </a:extLst>
          </p:cNvPr>
          <p:cNvSpPr>
            <a:spLocks noGrp="1"/>
          </p:cNvSpPr>
          <p:nvPr>
            <p:ph idx="1"/>
          </p:nvPr>
        </p:nvSpPr>
        <p:spPr>
          <a:xfrm>
            <a:off x="521110" y="1825624"/>
            <a:ext cx="10832690" cy="5106117"/>
          </a:xfrm>
        </p:spPr>
        <p:txBody>
          <a:bodyPr>
            <a:normAutofit/>
          </a:bodyPr>
          <a:lstStyle/>
          <a:p>
            <a:r>
              <a:rPr lang="en-US" dirty="0"/>
              <a:t>Kashmiris not consulted over borders, colonial cartography and accession by an unelected ruler determined borders</a:t>
            </a:r>
          </a:p>
          <a:p>
            <a:r>
              <a:rPr lang="en-US" dirty="0"/>
              <a:t>Power was TRANSFERRED from the British to an independent India</a:t>
            </a:r>
          </a:p>
          <a:p>
            <a:r>
              <a:rPr lang="en-US" dirty="0"/>
              <a:t>ALL subjects within the borders of “India” – however disputed the accession or borders -- now had to abide by the dictate of state modeled in too many respects on the colonial one</a:t>
            </a:r>
          </a:p>
          <a:p>
            <a:pPr lvl="1"/>
            <a:r>
              <a:rPr lang="en-US" dirty="0"/>
              <a:t>No wonder then, Kashmiri activists use the rhetoric of nationalism paralleling the one used by Indian anti colonial activists in the British era</a:t>
            </a:r>
          </a:p>
          <a:p>
            <a:r>
              <a:rPr lang="en-US" dirty="0"/>
              <a:t>Kashmiris reluctant to “participate in episodes of supposedly democratic politics” although there was enthusiasm for Abdullah and his redistributive policies under “Naya  Kashmir”</a:t>
            </a:r>
          </a:p>
          <a:p>
            <a:r>
              <a:rPr lang="en-US" dirty="0"/>
              <a:t>But any notion of autonomy, talk of plebiscite, self determination, was suspect, and even suspicious brought arrest or worse</a:t>
            </a:r>
          </a:p>
          <a:p>
            <a:r>
              <a:rPr lang="en-US" dirty="0"/>
              <a:t>Elections rigged (other than 1977 and perhaps 1983) “in pursuit of a malleable state administration….in the name of national security; of safeguarding the mainland's territorial interests by foreclosing the possibility of Kashmir becoming… effectively autonomous” (72)</a:t>
            </a:r>
          </a:p>
          <a:p>
            <a:r>
              <a:rPr lang="en-US" dirty="0"/>
              <a:t>PSA and AFSPA used to suppress dissent</a:t>
            </a:r>
          </a:p>
          <a:p>
            <a:endParaRPr lang="en-US" dirty="0"/>
          </a:p>
        </p:txBody>
      </p:sp>
    </p:spTree>
    <p:extLst>
      <p:ext uri="{BB962C8B-B14F-4D97-AF65-F5344CB8AC3E}">
        <p14:creationId xmlns:p14="http://schemas.microsoft.com/office/powerpoint/2010/main" val="25496129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Haider (2014) and Kashmir</a:t>
            </a:r>
          </a:p>
        </p:txBody>
      </p:sp>
      <p:sp>
        <p:nvSpPr>
          <p:cNvPr id="3" name="Content Placeholder 2"/>
          <p:cNvSpPr>
            <a:spLocks noGrp="1"/>
          </p:cNvSpPr>
          <p:nvPr>
            <p:ph idx="1"/>
          </p:nvPr>
        </p:nvSpPr>
        <p:spPr>
          <a:xfrm>
            <a:off x="658761" y="1825625"/>
            <a:ext cx="10695039" cy="4860310"/>
          </a:xfrm>
        </p:spPr>
        <p:txBody>
          <a:bodyPr>
            <a:normAutofit fontScale="92500" lnSpcReduction="10000"/>
          </a:bodyPr>
          <a:lstStyle/>
          <a:p>
            <a:r>
              <a:rPr lang="en-US" sz="3200" dirty="0"/>
              <a:t>It is a big deal for a commercial filmmaker, investing millions on such a project, to make a film on Kashmir that questions mainstream Indian views on the subject </a:t>
            </a:r>
          </a:p>
          <a:p>
            <a:r>
              <a:rPr lang="en-US" sz="3200" i="1" dirty="0" err="1"/>
              <a:t>Haider</a:t>
            </a:r>
            <a:r>
              <a:rPr lang="en-US" sz="3200" dirty="0"/>
              <a:t> captures </a:t>
            </a:r>
            <a:r>
              <a:rPr lang="en-US" sz="3200" i="1" dirty="0"/>
              <a:t>the alienation of Kashmiri youth</a:t>
            </a:r>
            <a:r>
              <a:rPr lang="en-US" sz="3200" dirty="0"/>
              <a:t>, the </a:t>
            </a:r>
            <a:r>
              <a:rPr lang="en-US" sz="3200" i="1" dirty="0"/>
              <a:t>powers of AFSPA</a:t>
            </a:r>
            <a:r>
              <a:rPr lang="en-US" sz="3200" dirty="0"/>
              <a:t>, a </a:t>
            </a:r>
            <a:r>
              <a:rPr lang="en-US" sz="3200" i="1" dirty="0"/>
              <a:t>gendered dimension </a:t>
            </a:r>
            <a:r>
              <a:rPr lang="en-US" sz="3200" dirty="0"/>
              <a:t>of the conflict, the </a:t>
            </a:r>
            <a:r>
              <a:rPr lang="en-US" sz="3200" i="1" dirty="0"/>
              <a:t>motives of collaborators</a:t>
            </a:r>
            <a:r>
              <a:rPr lang="en-US" sz="3200" dirty="0"/>
              <a:t>, the </a:t>
            </a:r>
            <a:r>
              <a:rPr lang="en-US" sz="3200" i="1" dirty="0"/>
              <a:t>attraction of militancy</a:t>
            </a:r>
            <a:r>
              <a:rPr lang="en-US" sz="3200" dirty="0"/>
              <a:t>, and through some elements of the character, “</a:t>
            </a:r>
            <a:r>
              <a:rPr lang="en-US" sz="3200" dirty="0" err="1"/>
              <a:t>Roohdar</a:t>
            </a:r>
            <a:r>
              <a:rPr lang="en-US" sz="3200" dirty="0"/>
              <a:t>,” the </a:t>
            </a:r>
            <a:r>
              <a:rPr lang="en-US" sz="3200" i="1" dirty="0"/>
              <a:t>complicity of Pakistan </a:t>
            </a:r>
            <a:r>
              <a:rPr lang="en-US" sz="3200" dirty="0"/>
              <a:t>in promoting militancy.  But it also does much more!</a:t>
            </a:r>
          </a:p>
          <a:p>
            <a:r>
              <a:rPr lang="en-US" sz="3200" dirty="0" err="1">
                <a:hlinkClick r:id="rId2"/>
              </a:rPr>
              <a:t>Uttaran</a:t>
            </a:r>
            <a:r>
              <a:rPr lang="en-US" sz="3200" dirty="0">
                <a:hlinkClick r:id="rId2"/>
              </a:rPr>
              <a:t> Dasgupta </a:t>
            </a:r>
            <a:r>
              <a:rPr lang="en-US" sz="3200" dirty="0"/>
              <a:t>puts the film in context of the 2019 abrogation of Art 370 and loss of statehood that was celebrated across the rest of India and by exiled Pandit community) </a:t>
            </a:r>
          </a:p>
          <a:p>
            <a:r>
              <a:rPr lang="en-US" sz="3200" dirty="0"/>
              <a:t>Also, </a:t>
            </a:r>
            <a:r>
              <a:rPr lang="en-US" sz="3200" b="1" dirty="0">
                <a:highlight>
                  <a:srgbClr val="FFFF00"/>
                </a:highlight>
              </a:rPr>
              <a:t>a reminder about the upcoming paper!</a:t>
            </a:r>
          </a:p>
          <a:p>
            <a:endParaRPr lang="en-US" dirty="0"/>
          </a:p>
        </p:txBody>
      </p:sp>
    </p:spTree>
    <p:extLst>
      <p:ext uri="{BB962C8B-B14F-4D97-AF65-F5344CB8AC3E}">
        <p14:creationId xmlns:p14="http://schemas.microsoft.com/office/powerpoint/2010/main" val="17477933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74FA24-8CA9-BBB6-C04A-0ED7E3665A36}"/>
              </a:ext>
            </a:extLst>
          </p:cNvPr>
          <p:cNvSpPr>
            <a:spLocks noGrp="1"/>
          </p:cNvSpPr>
          <p:nvPr>
            <p:ph type="ctrTitle"/>
          </p:nvPr>
        </p:nvSpPr>
        <p:spPr/>
        <p:txBody>
          <a:bodyPr/>
          <a:lstStyle/>
          <a:p>
            <a:r>
              <a:rPr lang="en-US" dirty="0"/>
              <a:t>Slides 3-16 are modified from the earlier slide set (Kashmir One)</a:t>
            </a:r>
          </a:p>
        </p:txBody>
      </p:sp>
      <p:sp>
        <p:nvSpPr>
          <p:cNvPr id="3" name="Subtitle 2">
            <a:extLst>
              <a:ext uri="{FF2B5EF4-FFF2-40B4-BE49-F238E27FC236}">
                <a16:creationId xmlns:a16="http://schemas.microsoft.com/office/drawing/2014/main" id="{F2B606B1-11F2-7B3A-4FB4-5BF9B1055C46}"/>
              </a:ext>
            </a:extLst>
          </p:cNvPr>
          <p:cNvSpPr>
            <a:spLocks noGrp="1"/>
          </p:cNvSpPr>
          <p:nvPr>
            <p:ph type="subTitle" idx="1"/>
          </p:nvPr>
        </p:nvSpPr>
        <p:spPr/>
        <p:txBody>
          <a:bodyPr>
            <a:normAutofit/>
          </a:bodyPr>
          <a:lstStyle/>
          <a:p>
            <a:r>
              <a:rPr lang="en-US" sz="4000" dirty="0"/>
              <a:t>Please look at Kashmir One to remind yourself of the earlier history</a:t>
            </a:r>
          </a:p>
        </p:txBody>
      </p:sp>
    </p:spTree>
    <p:extLst>
      <p:ext uri="{BB962C8B-B14F-4D97-AF65-F5344CB8AC3E}">
        <p14:creationId xmlns:p14="http://schemas.microsoft.com/office/powerpoint/2010/main" val="33309875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14E959-BDED-7861-8A80-4FDDA0DB2ADD}"/>
              </a:ext>
            </a:extLst>
          </p:cNvPr>
          <p:cNvSpPr>
            <a:spLocks noGrp="1"/>
          </p:cNvSpPr>
          <p:nvPr>
            <p:ph type="title"/>
          </p:nvPr>
        </p:nvSpPr>
        <p:spPr/>
        <p:txBody>
          <a:bodyPr/>
          <a:lstStyle/>
          <a:p>
            <a:r>
              <a:rPr lang="en-US" dirty="0"/>
              <a:t>Context for Haider</a:t>
            </a:r>
          </a:p>
        </p:txBody>
      </p:sp>
      <p:sp>
        <p:nvSpPr>
          <p:cNvPr id="3" name="Content Placeholder 2">
            <a:extLst>
              <a:ext uri="{FF2B5EF4-FFF2-40B4-BE49-F238E27FC236}">
                <a16:creationId xmlns:a16="http://schemas.microsoft.com/office/drawing/2014/main" id="{FBDE4BB0-A7F2-D56B-DFC5-05F9B5D0EBA6}"/>
              </a:ext>
            </a:extLst>
          </p:cNvPr>
          <p:cNvSpPr>
            <a:spLocks noGrp="1"/>
          </p:cNvSpPr>
          <p:nvPr>
            <p:ph idx="1"/>
          </p:nvPr>
        </p:nvSpPr>
        <p:spPr>
          <a:xfrm>
            <a:off x="226142" y="1258529"/>
            <a:ext cx="11739716" cy="5476568"/>
          </a:xfrm>
        </p:spPr>
        <p:txBody>
          <a:bodyPr>
            <a:normAutofit/>
          </a:bodyPr>
          <a:lstStyle/>
          <a:p>
            <a:r>
              <a:rPr lang="en-US" dirty="0"/>
              <a:t>A retelling of Shakespeare’s Hamlet   </a:t>
            </a:r>
          </a:p>
          <a:p>
            <a:r>
              <a:rPr lang="en-US" dirty="0"/>
              <a:t>Set in </a:t>
            </a:r>
            <a:r>
              <a:rPr lang="en-US" b="1" dirty="0"/>
              <a:t>1995</a:t>
            </a:r>
            <a:r>
              <a:rPr lang="en-US" dirty="0"/>
              <a:t>  please do remember that. This is </a:t>
            </a:r>
            <a:r>
              <a:rPr lang="en-US" b="1" u="sng" dirty="0"/>
              <a:t>after</a:t>
            </a:r>
            <a:r>
              <a:rPr lang="en-US" dirty="0"/>
              <a:t> :</a:t>
            </a:r>
          </a:p>
          <a:p>
            <a:pPr lvl="1"/>
            <a:r>
              <a:rPr lang="en-US" dirty="0"/>
              <a:t>Hugely rigged elections, even MORE than usual in 1987 (remember Kaul re: Mohammed Yusuf Shah who later to take </a:t>
            </a:r>
            <a:r>
              <a:rPr lang="en-US" i="1" dirty="0"/>
              <a:t>nom de guerre </a:t>
            </a:r>
            <a:r>
              <a:rPr lang="en-US" dirty="0"/>
              <a:t>of </a:t>
            </a:r>
            <a:r>
              <a:rPr lang="en-US" b="1" dirty="0"/>
              <a:t>Syed Salahuddin</a:t>
            </a:r>
            <a:r>
              <a:rPr lang="en-US" dirty="0"/>
              <a:t> became head of HM, he was initially arrested PROTESTING the elections because he was a CANDIDATE – p 72)</a:t>
            </a:r>
          </a:p>
          <a:p>
            <a:pPr lvl="1"/>
            <a:r>
              <a:rPr lang="en-US" dirty="0"/>
              <a:t>Impetus to Azaadi movement, young men start crossing border to get training in Pakistan</a:t>
            </a:r>
          </a:p>
          <a:p>
            <a:pPr lvl="1"/>
            <a:r>
              <a:rPr lang="en-US" dirty="0"/>
              <a:t>1990 BBC timeline Indian Army kills about 100 demonstrators at </a:t>
            </a:r>
            <a:r>
              <a:rPr lang="en-US" b="1" dirty="0" err="1"/>
              <a:t>Gawakadal</a:t>
            </a:r>
            <a:r>
              <a:rPr lang="en-US" b="1" dirty="0"/>
              <a:t> Bridge</a:t>
            </a:r>
            <a:r>
              <a:rPr lang="en-US" dirty="0"/>
              <a:t>. Attacks and threats lead to the flight of almost all Hindus from the Kashmir Valley area of the state. India imposes </a:t>
            </a:r>
            <a:r>
              <a:rPr lang="en-US" b="1" dirty="0"/>
              <a:t>Armed Forces Special Powers Act (AFSPA</a:t>
            </a:r>
            <a:r>
              <a:rPr lang="en-US" dirty="0"/>
              <a:t>) in Jammu and Kashmir.</a:t>
            </a:r>
          </a:p>
          <a:p>
            <a:pPr lvl="1"/>
            <a:r>
              <a:rPr lang="en-US" dirty="0"/>
              <a:t>The mass rape of women by the military in </a:t>
            </a:r>
            <a:r>
              <a:rPr lang="en-US" b="1" dirty="0" err="1"/>
              <a:t>Kunan</a:t>
            </a:r>
            <a:r>
              <a:rPr lang="en-US" dirty="0"/>
              <a:t> and </a:t>
            </a:r>
            <a:r>
              <a:rPr lang="en-US" b="1" dirty="0" err="1"/>
              <a:t>Poshpora</a:t>
            </a:r>
            <a:r>
              <a:rPr lang="en-US" dirty="0"/>
              <a:t> villages in 1991, among many other atrocities by the armed forces</a:t>
            </a:r>
          </a:p>
          <a:p>
            <a:r>
              <a:rPr lang="en-US" dirty="0"/>
              <a:t>This is the context for Haider saying “All Kashmir is a Prison my friends”</a:t>
            </a:r>
          </a:p>
          <a:p>
            <a:r>
              <a:rPr lang="en-US" dirty="0"/>
              <a:t>We see the unmarked graves of martyrs (also brilliantly visualized in Kak’s </a:t>
            </a:r>
            <a:r>
              <a:rPr lang="en-US" dirty="0" err="1"/>
              <a:t>Jashn</a:t>
            </a:r>
            <a:r>
              <a:rPr lang="en-US" dirty="0"/>
              <a:t> e Azaadi)</a:t>
            </a:r>
          </a:p>
          <a:p>
            <a:r>
              <a:rPr lang="en-US" dirty="0"/>
              <a:t>We see the power of the army, AFSPA, overriding civilian authorities (who were often also, Kashmiri) </a:t>
            </a:r>
          </a:p>
          <a:p>
            <a:r>
              <a:rPr lang="en-US" dirty="0"/>
              <a:t>“</a:t>
            </a:r>
            <a:r>
              <a:rPr lang="en-US" dirty="0" err="1"/>
              <a:t>Roohdar</a:t>
            </a:r>
            <a:r>
              <a:rPr lang="en-US" dirty="0"/>
              <a:t>” (Ghost of Hamlet’s father) spent time in Indian prison camps and bring to Haider a message of revenge, mother’s “betrayal”  -- unlike Shakespeare’s Hamlet Haider does NOT kill uncle</a:t>
            </a:r>
          </a:p>
          <a:p>
            <a:endParaRPr lang="en-US" dirty="0"/>
          </a:p>
          <a:p>
            <a:endParaRPr lang="en-US" dirty="0"/>
          </a:p>
        </p:txBody>
      </p:sp>
    </p:spTree>
    <p:extLst>
      <p:ext uri="{BB962C8B-B14F-4D97-AF65-F5344CB8AC3E}">
        <p14:creationId xmlns:p14="http://schemas.microsoft.com/office/powerpoint/2010/main" val="7608540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E8548A-EB66-B729-5758-09A34AA7E4DC}"/>
              </a:ext>
            </a:extLst>
          </p:cNvPr>
          <p:cNvSpPr>
            <a:spLocks noGrp="1"/>
          </p:cNvSpPr>
          <p:nvPr>
            <p:ph type="title"/>
          </p:nvPr>
        </p:nvSpPr>
        <p:spPr>
          <a:xfrm>
            <a:off x="353961" y="1"/>
            <a:ext cx="10999839" cy="1278193"/>
          </a:xfrm>
        </p:spPr>
        <p:txBody>
          <a:bodyPr/>
          <a:lstStyle/>
          <a:p>
            <a:r>
              <a:rPr lang="en-US" dirty="0"/>
              <a:t>Imperial? </a:t>
            </a:r>
            <a:r>
              <a:rPr lang="en-US" dirty="0" err="1"/>
              <a:t>NeoColonial</a:t>
            </a:r>
            <a:r>
              <a:rPr lang="en-US" dirty="0"/>
              <a:t>? Settler Colonial? Capitalist-Exploitative?		</a:t>
            </a:r>
          </a:p>
        </p:txBody>
      </p:sp>
      <p:sp>
        <p:nvSpPr>
          <p:cNvPr id="3" name="Content Placeholder 2">
            <a:extLst>
              <a:ext uri="{FF2B5EF4-FFF2-40B4-BE49-F238E27FC236}">
                <a16:creationId xmlns:a16="http://schemas.microsoft.com/office/drawing/2014/main" id="{9C575A78-9041-B7E8-F2D2-E4BD77481E07}"/>
              </a:ext>
            </a:extLst>
          </p:cNvPr>
          <p:cNvSpPr>
            <a:spLocks noGrp="1"/>
          </p:cNvSpPr>
          <p:nvPr>
            <p:ph idx="1"/>
          </p:nvPr>
        </p:nvSpPr>
        <p:spPr>
          <a:xfrm>
            <a:off x="353961" y="1278194"/>
            <a:ext cx="10999839" cy="5579805"/>
          </a:xfrm>
        </p:spPr>
        <p:txBody>
          <a:bodyPr/>
          <a:lstStyle/>
          <a:p>
            <a:r>
              <a:rPr lang="en-US" dirty="0"/>
              <a:t>Connecting KAUL to essays by </a:t>
            </a:r>
            <a:r>
              <a:rPr lang="en-US" b="1" dirty="0">
                <a:hlinkClick r:id="rId2"/>
              </a:rPr>
              <a:t>Mohamad Junaid &amp; Hafsa </a:t>
            </a:r>
            <a:r>
              <a:rPr lang="en-US" b="1" dirty="0" err="1">
                <a:hlinkClick r:id="rId2"/>
              </a:rPr>
              <a:t>Kanjwal</a:t>
            </a:r>
            <a:r>
              <a:rPr lang="en-US" b="1" dirty="0">
                <a:hlinkClick r:id="rId2"/>
              </a:rPr>
              <a:t> </a:t>
            </a:r>
            <a:r>
              <a:rPr lang="en-US" dirty="0"/>
              <a:t>on the one hand and </a:t>
            </a:r>
            <a:r>
              <a:rPr lang="en-US" b="1" dirty="0">
                <a:hlinkClick r:id="rId3"/>
              </a:rPr>
              <a:t>Shahla Hussain</a:t>
            </a:r>
            <a:r>
              <a:rPr lang="en-US" b="1" dirty="0"/>
              <a:t> </a:t>
            </a:r>
            <a:r>
              <a:rPr lang="en-US" dirty="0"/>
              <a:t>on the other brings us to another debate.  </a:t>
            </a:r>
          </a:p>
          <a:p>
            <a:r>
              <a:rPr lang="en-US" dirty="0"/>
              <a:t>While rooted in the realities of contemporary Kashmir, this is a debate about the </a:t>
            </a:r>
            <a:r>
              <a:rPr lang="en-US" b="1" dirty="0"/>
              <a:t>nature</a:t>
            </a:r>
            <a:r>
              <a:rPr lang="en-US" dirty="0"/>
              <a:t> of the Indian state’s presence in Kashmir</a:t>
            </a:r>
          </a:p>
          <a:p>
            <a:r>
              <a:rPr lang="en-US" dirty="0"/>
              <a:t>Following a rich vein of scholarship on North America, Australasia, Southern Africa, and the Middle East, Junaid and </a:t>
            </a:r>
            <a:r>
              <a:rPr lang="en-US" dirty="0" err="1"/>
              <a:t>Kanjwal</a:t>
            </a:r>
            <a:r>
              <a:rPr lang="en-US" dirty="0"/>
              <a:t> see the Indian state as a form of </a:t>
            </a:r>
            <a:r>
              <a:rPr lang="en-US" b="1" dirty="0"/>
              <a:t>settler colonialism. </a:t>
            </a:r>
            <a:r>
              <a:rPr lang="en-US" dirty="0"/>
              <a:t>See</a:t>
            </a:r>
            <a:r>
              <a:rPr lang="en-US" b="1" dirty="0"/>
              <a:t>  </a:t>
            </a:r>
            <a:r>
              <a:rPr lang="en-US" b="1" dirty="0">
                <a:hlinkClick r:id="rId4"/>
              </a:rPr>
              <a:t>Channel Four Video </a:t>
            </a:r>
            <a:r>
              <a:rPr lang="en-US" b="1" dirty="0"/>
              <a:t> </a:t>
            </a:r>
            <a:r>
              <a:rPr lang="en-US" dirty="0"/>
              <a:t>for details --</a:t>
            </a:r>
            <a:r>
              <a:rPr kumimoji="0" lang="en-US" sz="2100" b="0" i="0" u="none" strike="noStrike" kern="1200" cap="none" spc="0" normalizeH="0" baseline="0" noProof="0" dirty="0">
                <a:ln>
                  <a:noFill/>
                </a:ln>
                <a:solidFill>
                  <a:prstClr val="black"/>
                </a:solidFill>
                <a:effectLst/>
                <a:uLnTx/>
                <a:uFillTx/>
                <a:latin typeface="Calibri" panose="020F0502020204030204"/>
                <a:ea typeface="+mn-ea"/>
                <a:cs typeface="+mn-cs"/>
              </a:rPr>
              <a:t> an entire syllabus premised on the settler colonial model at </a:t>
            </a:r>
            <a:r>
              <a:rPr kumimoji="0" lang="en-US" sz="2100" b="0" i="0" u="none" strike="noStrike" kern="1200" cap="none" spc="0" normalizeH="0" baseline="0" noProof="0" dirty="0">
                <a:ln>
                  <a:noFill/>
                </a:ln>
                <a:solidFill>
                  <a:prstClr val="black"/>
                </a:solidFill>
                <a:effectLst/>
                <a:uLnTx/>
                <a:uFillTx/>
                <a:latin typeface="Calibri" panose="020F0502020204030204"/>
                <a:ea typeface="+mn-ea"/>
                <a:cs typeface="+mn-cs"/>
                <a:hlinkClick r:id="rId5"/>
              </a:rPr>
              <a:t>The Kashmir Syllabus</a:t>
            </a:r>
            <a:endParaRPr lang="en-US" b="1" i="1" dirty="0"/>
          </a:p>
          <a:p>
            <a:r>
              <a:rPr lang="en-US" dirty="0"/>
              <a:t>Based on her close examination of legal, political, economic and emotive issues connected to the “land question,” </a:t>
            </a:r>
            <a:r>
              <a:rPr lang="en-US" b="1" i="1" dirty="0"/>
              <a:t>Shahla Hussain</a:t>
            </a:r>
            <a:r>
              <a:rPr lang="en-US" dirty="0"/>
              <a:t> OTOH argues this characterization is much too simplistic</a:t>
            </a:r>
          </a:p>
          <a:p>
            <a:r>
              <a:rPr lang="en-US" b="1" dirty="0"/>
              <a:t>NONE </a:t>
            </a:r>
            <a:r>
              <a:rPr lang="en-US" dirty="0"/>
              <a:t>of these scholars is holding a brief for the Indian state.  All of them are scholars who have spent a significant part of their lives living in Kashmir, many of them lived in Kashmir through the troubled 1990s</a:t>
            </a:r>
          </a:p>
          <a:p>
            <a:r>
              <a:rPr lang="en-US" b="1" dirty="0"/>
              <a:t>So, what are their differences?</a:t>
            </a:r>
          </a:p>
        </p:txBody>
      </p:sp>
    </p:spTree>
    <p:extLst>
      <p:ext uri="{BB962C8B-B14F-4D97-AF65-F5344CB8AC3E}">
        <p14:creationId xmlns:p14="http://schemas.microsoft.com/office/powerpoint/2010/main" val="6865563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CE5961-C4E0-6F1C-5E94-0B4BF103D425}"/>
              </a:ext>
            </a:extLst>
          </p:cNvPr>
          <p:cNvSpPr>
            <a:spLocks noGrp="1"/>
          </p:cNvSpPr>
          <p:nvPr>
            <p:ph type="title"/>
          </p:nvPr>
        </p:nvSpPr>
        <p:spPr/>
        <p:txBody>
          <a:bodyPr/>
          <a:lstStyle/>
          <a:p>
            <a:r>
              <a:rPr lang="en-US" dirty="0"/>
              <a:t>Settler Colonial Argument</a:t>
            </a:r>
          </a:p>
        </p:txBody>
      </p:sp>
      <p:sp>
        <p:nvSpPr>
          <p:cNvPr id="3" name="Content Placeholder 2">
            <a:extLst>
              <a:ext uri="{FF2B5EF4-FFF2-40B4-BE49-F238E27FC236}">
                <a16:creationId xmlns:a16="http://schemas.microsoft.com/office/drawing/2014/main" id="{FCCA9794-3E0B-BBE6-4244-FF7885872D06}"/>
              </a:ext>
            </a:extLst>
          </p:cNvPr>
          <p:cNvSpPr>
            <a:spLocks noGrp="1"/>
          </p:cNvSpPr>
          <p:nvPr>
            <p:ph idx="1"/>
          </p:nvPr>
        </p:nvSpPr>
        <p:spPr>
          <a:xfrm>
            <a:off x="717755" y="1337187"/>
            <a:ext cx="10736826" cy="5155686"/>
          </a:xfrm>
        </p:spPr>
        <p:txBody>
          <a:bodyPr>
            <a:normAutofit/>
          </a:bodyPr>
          <a:lstStyle/>
          <a:p>
            <a:r>
              <a:rPr lang="en-US" dirty="0"/>
              <a:t>Junaid and </a:t>
            </a:r>
            <a:r>
              <a:rPr lang="en-US" dirty="0" err="1"/>
              <a:t>Kanjwal</a:t>
            </a:r>
            <a:r>
              <a:rPr lang="en-US" dirty="0"/>
              <a:t> see their work as part of an activist-teacher-scholar continuum, as advocates for a position as much as teachers about or scholars of the region </a:t>
            </a:r>
          </a:p>
          <a:p>
            <a:r>
              <a:rPr lang="en-US" dirty="0"/>
              <a:t>Kashmir often located within “India Studies” in the US, dominated by </a:t>
            </a:r>
            <a:r>
              <a:rPr lang="en-US" dirty="0" err="1"/>
              <a:t>Indocentric</a:t>
            </a:r>
            <a:r>
              <a:rPr lang="en-US" dirty="0"/>
              <a:t> scholars and “attachments to Indian nationalist narratives when it comes to Kashmir” 375 </a:t>
            </a:r>
          </a:p>
          <a:p>
            <a:r>
              <a:rPr lang="en-US" dirty="0"/>
              <a:t>India claims “legacy of anti colonialism,” and title of “worlds largest democracy” but “India’s early “secular state” discourse… used to dismiss the Kashmiri movement as “separatist” and “Islamist.” 377 while “liberal or progressive focus on the violence of Hindu nationalism obscures the violence and coloniality of the seemingly more “secular-liberal” India, which is often depicted with nostalgia” 378</a:t>
            </a:r>
          </a:p>
          <a:p>
            <a:r>
              <a:rPr lang="en-US" dirty="0"/>
              <a:t>While the 2019 abrogation of Art 370 provides a good context, scholars locate this model in the entire history of Indian “occupation” of Kashmir</a:t>
            </a:r>
          </a:p>
          <a:p>
            <a:r>
              <a:rPr lang="en-US" dirty="0"/>
              <a:t>Drawing on Patrick Wolfe, they argue “</a:t>
            </a:r>
            <a:r>
              <a:rPr lang="en-US" b="1" dirty="0"/>
              <a:t>settler colonialism is not to be understood as a single event, but as a structure or a constant “normalization of dispossession</a:t>
            </a:r>
            <a:r>
              <a:rPr lang="en-US" dirty="0"/>
              <a:t>””</a:t>
            </a:r>
          </a:p>
          <a:p>
            <a:r>
              <a:rPr lang="en-US" dirty="0"/>
              <a:t>Among the recommended readings, Mona Bhan, Haley </a:t>
            </a:r>
            <a:r>
              <a:rPr lang="en-US" dirty="0" err="1"/>
              <a:t>Duschinski</a:t>
            </a:r>
            <a:r>
              <a:rPr lang="en-US" dirty="0"/>
              <a:t>, and Ather Zia follow this model</a:t>
            </a:r>
          </a:p>
        </p:txBody>
      </p:sp>
    </p:spTree>
    <p:extLst>
      <p:ext uri="{BB962C8B-B14F-4D97-AF65-F5344CB8AC3E}">
        <p14:creationId xmlns:p14="http://schemas.microsoft.com/office/powerpoint/2010/main" val="212045123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03AE3C-2509-6350-FE01-365903F1ACE9}"/>
              </a:ext>
            </a:extLst>
          </p:cNvPr>
          <p:cNvSpPr>
            <a:spLocks noGrp="1"/>
          </p:cNvSpPr>
          <p:nvPr>
            <p:ph type="title"/>
          </p:nvPr>
        </p:nvSpPr>
        <p:spPr>
          <a:xfrm>
            <a:off x="838200" y="0"/>
            <a:ext cx="10515600" cy="1356852"/>
          </a:xfrm>
        </p:spPr>
        <p:txBody>
          <a:bodyPr/>
          <a:lstStyle/>
          <a:p>
            <a:r>
              <a:rPr lang="en-US" dirty="0"/>
              <a:t>Shahla Hussain’s Counter	</a:t>
            </a:r>
          </a:p>
        </p:txBody>
      </p:sp>
      <p:sp>
        <p:nvSpPr>
          <p:cNvPr id="3" name="Content Placeholder 2">
            <a:extLst>
              <a:ext uri="{FF2B5EF4-FFF2-40B4-BE49-F238E27FC236}">
                <a16:creationId xmlns:a16="http://schemas.microsoft.com/office/drawing/2014/main" id="{31FC8BE3-AD51-1AA7-88E1-17CCF7332F68}"/>
              </a:ext>
            </a:extLst>
          </p:cNvPr>
          <p:cNvSpPr>
            <a:spLocks noGrp="1"/>
          </p:cNvSpPr>
          <p:nvPr>
            <p:ph idx="1"/>
          </p:nvPr>
        </p:nvSpPr>
        <p:spPr>
          <a:xfrm>
            <a:off x="216310" y="1238866"/>
            <a:ext cx="11137490" cy="5619134"/>
          </a:xfrm>
        </p:spPr>
        <p:txBody>
          <a:bodyPr>
            <a:normAutofit fontScale="92500" lnSpcReduction="10000"/>
          </a:bodyPr>
          <a:lstStyle/>
          <a:p>
            <a:r>
              <a:rPr lang="en-US" dirty="0"/>
              <a:t>While highlighting “</a:t>
            </a:r>
            <a:r>
              <a:rPr lang="en-US" i="1" dirty="0"/>
              <a:t>India’s sustained imperial-capitalist endeavors in Kashmir, aimed at suppressing Kashmiri Muslim aspirations for self-determination </a:t>
            </a:r>
            <a:r>
              <a:rPr lang="en-US" dirty="0"/>
              <a:t>“ (151) Hussain argues that the settler-colonial model is, 1. </a:t>
            </a:r>
            <a:r>
              <a:rPr lang="en-US" b="1" dirty="0"/>
              <a:t>too simplistic</a:t>
            </a:r>
            <a:r>
              <a:rPr lang="en-US" dirty="0"/>
              <a:t>, and 2</a:t>
            </a:r>
            <a:r>
              <a:rPr lang="en-US" b="1" dirty="0"/>
              <a:t>. denies any agency to Kashmiris</a:t>
            </a:r>
            <a:endParaRPr lang="en-US" dirty="0"/>
          </a:p>
          <a:p>
            <a:r>
              <a:rPr lang="en-US" dirty="0"/>
              <a:t>Model ignores the complexity of Kashmiri responses. There was both complicity and resistance. Also overlooks diversity, many Hindu and Buddhist Kashmiris support integration with India</a:t>
            </a:r>
          </a:p>
          <a:p>
            <a:r>
              <a:rPr lang="en-US" dirty="0"/>
              <a:t>Settler colonialism premised on indigenous-settler binary. Given a long and complex history of connections, difficult to point to a single “indigenous” Kashmiri identity</a:t>
            </a:r>
          </a:p>
          <a:p>
            <a:r>
              <a:rPr lang="en-US" dirty="0"/>
              <a:t>Traces “indigenous” category to Dogra era when Muslims from “different sub-regional cultural and linguistic groups, claimed identification with ‘Kashmir’ to legitimate their negotiations with the Dogra state” (153)  </a:t>
            </a:r>
          </a:p>
          <a:p>
            <a:r>
              <a:rPr lang="en-US" i="1" dirty="0"/>
              <a:t>Mulki </a:t>
            </a:r>
            <a:r>
              <a:rPr lang="en-US" dirty="0"/>
              <a:t>(of Kashmir) and </a:t>
            </a:r>
            <a:r>
              <a:rPr lang="en-US" i="1" dirty="0" err="1"/>
              <a:t>Ghairmulki</a:t>
            </a:r>
            <a:r>
              <a:rPr lang="en-US" i="1" dirty="0"/>
              <a:t> </a:t>
            </a:r>
            <a:r>
              <a:rPr lang="en-US" dirty="0"/>
              <a:t>(outsider) legal categories connected to right to own LAND that under political pressures morphs into political identities around homeland</a:t>
            </a:r>
          </a:p>
          <a:p>
            <a:pPr lvl="1"/>
            <a:r>
              <a:rPr lang="en-US" dirty="0"/>
              <a:t>Landownership key to Abdullah’s demands, lead to Article 35a</a:t>
            </a:r>
          </a:p>
          <a:p>
            <a:pPr lvl="1"/>
            <a:r>
              <a:rPr lang="en-US" dirty="0"/>
              <a:t>Land redistribution a key element of Abdullah’s “Naya [new] Kashmir” manifesto (156-57)</a:t>
            </a:r>
          </a:p>
          <a:p>
            <a:r>
              <a:rPr lang="en-US" dirty="0"/>
              <a:t>Prefers to understand it as a “capitalist-imperial strategy, aiming not only for demographic changes but also to fully integrate Kashmir into India’s neoliberal economic framework” (155) Kashmiri </a:t>
            </a:r>
            <a:r>
              <a:rPr lang="en-US" i="1" dirty="0"/>
              <a:t>nouveau riche </a:t>
            </a:r>
            <a:r>
              <a:rPr lang="en-US" dirty="0"/>
              <a:t>with help of state, benefit</a:t>
            </a:r>
          </a:p>
          <a:p>
            <a:r>
              <a:rPr lang="en-US" dirty="0"/>
              <a:t>Sections of the KASHMIRI elite, whether in NC or PDP collaborate, they were more than “clients” (163)</a:t>
            </a:r>
          </a:p>
          <a:p>
            <a:r>
              <a:rPr lang="en-US" b="1" dirty="0"/>
              <a:t>“In Kashmiri narratives of resistance, India’s denial of self-determination and its integration and assimilation agenda led Kashmiris to view India as an imperial power, but not a settler-colonial state</a:t>
            </a:r>
            <a:r>
              <a:rPr lang="en-US" dirty="0"/>
              <a:t>” 169</a:t>
            </a:r>
          </a:p>
          <a:p>
            <a:endParaRPr lang="en-US" dirty="0"/>
          </a:p>
        </p:txBody>
      </p:sp>
    </p:spTree>
    <p:extLst>
      <p:ext uri="{BB962C8B-B14F-4D97-AF65-F5344CB8AC3E}">
        <p14:creationId xmlns:p14="http://schemas.microsoft.com/office/powerpoint/2010/main" val="409797548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8D02B5-44FD-A81D-4C54-4F8F5B2611B1}"/>
              </a:ext>
            </a:extLst>
          </p:cNvPr>
          <p:cNvSpPr>
            <a:spLocks noGrp="1"/>
          </p:cNvSpPr>
          <p:nvPr>
            <p:ph type="title"/>
          </p:nvPr>
        </p:nvSpPr>
        <p:spPr/>
        <p:txBody>
          <a:bodyPr/>
          <a:lstStyle/>
          <a:p>
            <a:r>
              <a:rPr lang="en-US" dirty="0"/>
              <a:t>Kashmir as a Perspective on Contemporary India</a:t>
            </a:r>
          </a:p>
        </p:txBody>
      </p:sp>
      <p:sp>
        <p:nvSpPr>
          <p:cNvPr id="3" name="Content Placeholder 2">
            <a:extLst>
              <a:ext uri="{FF2B5EF4-FFF2-40B4-BE49-F238E27FC236}">
                <a16:creationId xmlns:a16="http://schemas.microsoft.com/office/drawing/2014/main" id="{8497D5E5-329F-1755-6B7E-03FFD20B77E2}"/>
              </a:ext>
            </a:extLst>
          </p:cNvPr>
          <p:cNvSpPr>
            <a:spLocks noGrp="1"/>
          </p:cNvSpPr>
          <p:nvPr>
            <p:ph idx="1"/>
          </p:nvPr>
        </p:nvSpPr>
        <p:spPr>
          <a:xfrm>
            <a:off x="838200" y="1825625"/>
            <a:ext cx="10515600" cy="4909472"/>
          </a:xfrm>
        </p:spPr>
        <p:txBody>
          <a:bodyPr/>
          <a:lstStyle/>
          <a:p>
            <a:r>
              <a:rPr lang="en-US" dirty="0"/>
              <a:t>Whether or agreeing with the settler colonial model,  or complicating its history, a focus on the history of Kashmir allows us a different perspective from which to see the entire history we have covered in the course</a:t>
            </a:r>
          </a:p>
          <a:p>
            <a:r>
              <a:rPr lang="en-US" dirty="0"/>
              <a:t>With this background, perhaps </a:t>
            </a:r>
            <a:r>
              <a:rPr lang="en-US" dirty="0">
                <a:hlinkClick r:id="rId2"/>
              </a:rPr>
              <a:t>Sanjay Kak’s critical review</a:t>
            </a:r>
            <a:r>
              <a:rPr lang="en-US" dirty="0"/>
              <a:t> of our textbook we read early in the course might resonate more evidently</a:t>
            </a:r>
          </a:p>
          <a:p>
            <a:r>
              <a:rPr lang="en-US" dirty="0"/>
              <a:t>The history of partition looks slightly different when seen with a focus on Kashmir, once we try to look at the region outside of the paradigm of differences between India and Pakistan </a:t>
            </a:r>
          </a:p>
          <a:p>
            <a:r>
              <a:rPr lang="en-US" dirty="0"/>
              <a:t>The focus on power centralized at the federal level rather than provincial autonomy (first during partition negotiations and then in the constitutional debates) shapes the relations between India and Kashmir</a:t>
            </a:r>
          </a:p>
          <a:p>
            <a:r>
              <a:rPr lang="en-US" dirty="0"/>
              <a:t>Sheikh Abdullah’s complicated relationship with Nehru and India, overlaps and differences, highlights both regional identities and the project of emphasizing a single India</a:t>
            </a:r>
          </a:p>
          <a:p>
            <a:r>
              <a:rPr lang="en-US" dirty="0"/>
              <a:t>Kashmir as a perspective might allow for a reconsideration of the trajectory we have mapped from the “liberalism” of Nehru to the illiberalism of Hindu Nationalists </a:t>
            </a:r>
          </a:p>
          <a:p>
            <a:endParaRPr lang="en-US" dirty="0"/>
          </a:p>
          <a:p>
            <a:endParaRPr lang="en-US" dirty="0"/>
          </a:p>
        </p:txBody>
      </p:sp>
    </p:spTree>
    <p:extLst>
      <p:ext uri="{BB962C8B-B14F-4D97-AF65-F5344CB8AC3E}">
        <p14:creationId xmlns:p14="http://schemas.microsoft.com/office/powerpoint/2010/main" val="15065567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5C782-6B08-57E8-B395-403083E5A2FC}"/>
              </a:ext>
            </a:extLst>
          </p:cNvPr>
          <p:cNvSpPr>
            <a:spLocks noGrp="1"/>
          </p:cNvSpPr>
          <p:nvPr>
            <p:ph type="title"/>
          </p:nvPr>
        </p:nvSpPr>
        <p:spPr/>
        <p:txBody>
          <a:bodyPr/>
          <a:lstStyle/>
          <a:p>
            <a:r>
              <a:rPr lang="en-US" dirty="0"/>
              <a:t>Context for Changes	 in INDIAN politics (Post Nehru)</a:t>
            </a:r>
          </a:p>
        </p:txBody>
      </p:sp>
      <p:sp>
        <p:nvSpPr>
          <p:cNvPr id="3" name="Content Placeholder 2">
            <a:extLst>
              <a:ext uri="{FF2B5EF4-FFF2-40B4-BE49-F238E27FC236}">
                <a16:creationId xmlns:a16="http://schemas.microsoft.com/office/drawing/2014/main" id="{A60BB747-D7A4-58A5-FA14-B076C0D2BCF3}"/>
              </a:ext>
            </a:extLst>
          </p:cNvPr>
          <p:cNvSpPr>
            <a:spLocks noGrp="1"/>
          </p:cNvSpPr>
          <p:nvPr>
            <p:ph idx="1"/>
          </p:nvPr>
        </p:nvSpPr>
        <p:spPr/>
        <p:txBody>
          <a:bodyPr>
            <a:normAutofit/>
          </a:bodyPr>
          <a:lstStyle/>
          <a:p>
            <a:r>
              <a:rPr lang="en-US" sz="2800" dirty="0"/>
              <a:t>Pakistan’s loss in 1971 war, secession of Bangladesh.  India’s dominance and weakening of a possible ally in struggle of Kashmiris</a:t>
            </a:r>
          </a:p>
          <a:p>
            <a:r>
              <a:rPr lang="en-US" sz="2800" dirty="0"/>
              <a:t>Massive centralization of power over state autonomy across the country after 1972 election victory</a:t>
            </a:r>
          </a:p>
          <a:p>
            <a:r>
              <a:rPr lang="en-US" sz="2800" dirty="0"/>
              <a:t>1974 release of Abdullah and 1975 accord with Indira Gandhi (seen as capitulation by some)</a:t>
            </a:r>
          </a:p>
          <a:p>
            <a:r>
              <a:rPr lang="en-US" sz="2800" dirty="0"/>
              <a:t>Indira Gandhi’s Emergency 1975-77</a:t>
            </a:r>
          </a:p>
          <a:p>
            <a:r>
              <a:rPr lang="en-US" sz="2800" dirty="0"/>
              <a:t>Janata Party 1977-79  commitments to decentralized leadership, less interference in state governments</a:t>
            </a:r>
          </a:p>
        </p:txBody>
      </p:sp>
    </p:spTree>
    <p:extLst>
      <p:ext uri="{BB962C8B-B14F-4D97-AF65-F5344CB8AC3E}">
        <p14:creationId xmlns:p14="http://schemas.microsoft.com/office/powerpoint/2010/main" val="658764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981199" y="0"/>
            <a:ext cx="8499231" cy="1066800"/>
          </a:xfrm>
        </p:spPr>
        <p:txBody>
          <a:bodyPr/>
          <a:lstStyle/>
          <a:p>
            <a:r>
              <a:rPr lang="en-US" dirty="0"/>
              <a:t>Changes in Kashmir, Focus on Abdullah  1964-79</a:t>
            </a:r>
          </a:p>
        </p:txBody>
      </p:sp>
      <p:sp>
        <p:nvSpPr>
          <p:cNvPr id="6" name="Content Placeholder 5"/>
          <p:cNvSpPr>
            <a:spLocks noGrp="1"/>
          </p:cNvSpPr>
          <p:nvPr>
            <p:ph idx="1"/>
          </p:nvPr>
        </p:nvSpPr>
        <p:spPr>
          <a:xfrm>
            <a:off x="117987" y="1143000"/>
            <a:ext cx="11779045" cy="5715000"/>
          </a:xfrm>
        </p:spPr>
        <p:txBody>
          <a:bodyPr>
            <a:normAutofit/>
          </a:bodyPr>
          <a:lstStyle/>
          <a:p>
            <a:r>
              <a:rPr lang="en-US" dirty="0"/>
              <a:t>The Sheikh’s arrest and 15 years in jail (1953-64, 1965-68) was a period when support for separatism grows in Kashmir.  Despite his populism, Bakshi seen as “India’s man” in Kashmir</a:t>
            </a:r>
          </a:p>
          <a:p>
            <a:r>
              <a:rPr lang="en-US" dirty="0"/>
              <a:t>NC merged with INC in 1965, becomes the state unit of INC</a:t>
            </a:r>
          </a:p>
          <a:p>
            <a:r>
              <a:rPr lang="en-US" dirty="0"/>
              <a:t>Abdullah’s supporters create “The Plebiscite Front” a political party demanding a plebiscite to determine Kashmir’s future as promised in India’s submission to the UN</a:t>
            </a:r>
          </a:p>
          <a:p>
            <a:r>
              <a:rPr lang="en-US" dirty="0"/>
              <a:t>1965, Abdullah arrested AGAIN, after conversations with Chinese Premier Chou Enlai in Algiers, remains imprisoned until 1968 (this is 3 years after India defeated in Sino-Indian war, any connection with China still seen as traitorous act!)</a:t>
            </a:r>
          </a:p>
          <a:p>
            <a:r>
              <a:rPr lang="en-US" dirty="0"/>
              <a:t>Indira keeps Abdullah in jail, released in 1968, </a:t>
            </a:r>
            <a:r>
              <a:rPr lang="en-US" b="1" dirty="0"/>
              <a:t>but not allowed to return to Kashmir</a:t>
            </a:r>
          </a:p>
          <a:p>
            <a:r>
              <a:rPr lang="en-US" dirty="0"/>
              <a:t>After Bangladesh war, Abdullah agrees to an Accord with Indira Gandhi in 1974.  Plebiscite Front disbanded. Abdullah installed as Chief Minister with Mrs. Gandhi’s support</a:t>
            </a:r>
          </a:p>
          <a:p>
            <a:r>
              <a:rPr lang="en-US" dirty="0"/>
              <a:t>1977 when the Janata Party is in power, sees one of the only free and fair elections in J&amp;K, with Abdullah leading a revived NC to victory</a:t>
            </a:r>
          </a:p>
          <a:p>
            <a:r>
              <a:rPr lang="en-US" b="1" dirty="0"/>
              <a:t>Abdullah enacts </a:t>
            </a:r>
            <a:r>
              <a:rPr lang="en-US" b="1" dirty="0">
                <a:highlight>
                  <a:srgbClr val="FFFF00"/>
                </a:highlight>
              </a:rPr>
              <a:t>the Public Safety Act (PSA) in 1978 </a:t>
            </a:r>
            <a:r>
              <a:rPr lang="en-US" b="1" dirty="0"/>
              <a:t>giving him power to arrest political opponents on grounds of “public safety.” Would be used against Kashmiri citizens extensively in later years</a:t>
            </a:r>
          </a:p>
        </p:txBody>
      </p:sp>
    </p:spTree>
    <p:extLst>
      <p:ext uri="{BB962C8B-B14F-4D97-AF65-F5344CB8AC3E}">
        <p14:creationId xmlns:p14="http://schemas.microsoft.com/office/powerpoint/2010/main" val="1896882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Kashmir (from “Indira, Second Innings”)</a:t>
            </a:r>
          </a:p>
        </p:txBody>
      </p:sp>
      <p:sp>
        <p:nvSpPr>
          <p:cNvPr id="3" name="Content Placeholder 2"/>
          <p:cNvSpPr>
            <a:spLocks noGrp="1"/>
          </p:cNvSpPr>
          <p:nvPr>
            <p:ph sz="half" idx="1"/>
          </p:nvPr>
        </p:nvSpPr>
        <p:spPr>
          <a:xfrm>
            <a:off x="88490" y="1417638"/>
            <a:ext cx="7891916" cy="5211762"/>
          </a:xfrm>
        </p:spPr>
        <p:txBody>
          <a:bodyPr>
            <a:normAutofit lnSpcReduction="10000"/>
          </a:bodyPr>
          <a:lstStyle/>
          <a:p>
            <a:r>
              <a:rPr lang="en-US" dirty="0"/>
              <a:t>Sheikh Abdullah dies in 1982 succeeded by son, Farookh</a:t>
            </a:r>
          </a:p>
          <a:p>
            <a:r>
              <a:rPr lang="en-US" dirty="0"/>
              <a:t>This is also the start of a process that BEGINS  </a:t>
            </a:r>
            <a:r>
              <a:rPr lang="en-US" i="1" dirty="0"/>
              <a:t>COMMUNALIZING</a:t>
            </a:r>
            <a:r>
              <a:rPr lang="en-US" dirty="0"/>
              <a:t> the situation in Kashmir.  </a:t>
            </a:r>
          </a:p>
          <a:p>
            <a:r>
              <a:rPr lang="en-US" dirty="0"/>
              <a:t>In 1983 Farooq Abdullah, Sheikh Abdullah’s son joins an opposition coalition</a:t>
            </a:r>
          </a:p>
          <a:p>
            <a:r>
              <a:rPr lang="en-US" dirty="0"/>
              <a:t>Mrs. Gandhi, in her campaign, painted him as a secessionist.  </a:t>
            </a:r>
          </a:p>
          <a:p>
            <a:r>
              <a:rPr lang="en-US" dirty="0"/>
              <a:t>BLATANTLY appealed to HINDUS of Jammu and invoked FEAR of VALLEY MUSLIMS.  </a:t>
            </a:r>
          </a:p>
          <a:p>
            <a:r>
              <a:rPr lang="en-US" dirty="0"/>
              <a:t>Farooq won, but this event first created RELIGIOUS polarization in Kashmir</a:t>
            </a:r>
          </a:p>
          <a:p>
            <a:r>
              <a:rPr lang="en-US" dirty="0"/>
              <a:t>Even separatists , TILL THAT TIME had spoken of need to secede because they were KASHMIRI and included Hindu Kashmiris in their description of Kashmir.  This was to change soon after  </a:t>
            </a:r>
          </a:p>
          <a:p>
            <a:r>
              <a:rPr lang="en-US" dirty="0"/>
              <a:t>1984, political machinations by Mrs. Gandhi ensured Farooq  removed.  Kashmiris begin to believe that Delhi will never let them exercise their own political will.  Leads to support for separatism</a:t>
            </a:r>
          </a:p>
          <a:p>
            <a:endParaRPr lang="en-US" dirty="0"/>
          </a:p>
        </p:txBody>
      </p:sp>
      <p:pic>
        <p:nvPicPr>
          <p:cNvPr id="5" name="Content Placeholder 4"/>
          <p:cNvPicPr>
            <a:picLocks noGrp="1" noChangeAspect="1"/>
          </p:cNvPicPr>
          <p:nvPr>
            <p:ph sz="half" idx="2"/>
          </p:nvPr>
        </p:nvPicPr>
        <p:blipFill>
          <a:blip r:embed="rId2"/>
          <a:stretch>
            <a:fillRect/>
          </a:stretch>
        </p:blipFill>
        <p:spPr>
          <a:xfrm>
            <a:off x="8199802" y="1736423"/>
            <a:ext cx="2812327" cy="4231757"/>
          </a:xfrm>
          <a:prstGeom prst="rect">
            <a:avLst/>
          </a:prstGeom>
        </p:spPr>
      </p:pic>
    </p:spTree>
    <p:extLst>
      <p:ext uri="{BB962C8B-B14F-4D97-AF65-F5344CB8AC3E}">
        <p14:creationId xmlns:p14="http://schemas.microsoft.com/office/powerpoint/2010/main" val="33008044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Rajiv Gandhi and the 1987 Fix</a:t>
            </a:r>
          </a:p>
        </p:txBody>
      </p:sp>
      <p:sp>
        <p:nvSpPr>
          <p:cNvPr id="6" name="Content Placeholder 5"/>
          <p:cNvSpPr>
            <a:spLocks noGrp="1"/>
          </p:cNvSpPr>
          <p:nvPr>
            <p:ph idx="1"/>
          </p:nvPr>
        </p:nvSpPr>
        <p:spPr>
          <a:xfrm>
            <a:off x="1981200" y="1600202"/>
            <a:ext cx="8229600" cy="5105398"/>
          </a:xfrm>
        </p:spPr>
        <p:txBody>
          <a:bodyPr>
            <a:normAutofit/>
          </a:bodyPr>
          <a:lstStyle/>
          <a:p>
            <a:r>
              <a:rPr lang="en-US" dirty="0"/>
              <a:t>Rajiv and Farooq reach an agreement in 1986, form a joint INC-NC government in J&amp;K</a:t>
            </a:r>
          </a:p>
          <a:p>
            <a:r>
              <a:rPr lang="en-US" dirty="0"/>
              <a:t>1987 elections left almost no room for political dissent as the two major parties formed a, “election cartel” trying to monopolize the available political space</a:t>
            </a:r>
          </a:p>
          <a:p>
            <a:r>
              <a:rPr lang="en-US" dirty="0"/>
              <a:t>Great disenchantment with the NC in Kashmir valley in particular, and opposition now coalesced around a “Muslim United Front” (MUF) </a:t>
            </a:r>
          </a:p>
          <a:p>
            <a:r>
              <a:rPr lang="en-US" dirty="0"/>
              <a:t>100s of MUF activists arrested, and blatant electoral rigging was prevalent in the 1987 election</a:t>
            </a:r>
          </a:p>
          <a:p>
            <a:r>
              <a:rPr lang="en-US" dirty="0"/>
              <a:t>This was the tipping point for a people who had been denied fair democratic representation.  Politics in Kashmir changed, with the bomb replacing the ballot box as  mode of political expression.  </a:t>
            </a:r>
          </a:p>
          <a:p>
            <a:r>
              <a:rPr lang="en-US" dirty="0">
                <a:highlight>
                  <a:srgbClr val="FFFF00"/>
                </a:highlight>
              </a:rPr>
              <a:t>Do look at the summary on the next slides, the following for declining rates of participation in Kashmir after the mid 1980s</a:t>
            </a:r>
          </a:p>
        </p:txBody>
      </p:sp>
    </p:spTree>
    <p:extLst>
      <p:ext uri="{BB962C8B-B14F-4D97-AF65-F5344CB8AC3E}">
        <p14:creationId xmlns:p14="http://schemas.microsoft.com/office/powerpoint/2010/main" val="29134052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0"/>
            <a:ext cx="8229600" cy="1066800"/>
          </a:xfrm>
        </p:spPr>
        <p:txBody>
          <a:bodyPr/>
          <a:lstStyle/>
          <a:p>
            <a:endParaRPr lang="en-US" dirty="0"/>
          </a:p>
        </p:txBody>
      </p:sp>
      <p:graphicFrame>
        <p:nvGraphicFramePr>
          <p:cNvPr id="6" name="Content Placeholder 5"/>
          <p:cNvGraphicFramePr>
            <a:graphicFrameLocks noGrp="1"/>
          </p:cNvGraphicFramePr>
          <p:nvPr>
            <p:ph idx="1"/>
          </p:nvPr>
        </p:nvGraphicFramePr>
        <p:xfrm>
          <a:off x="1524000" y="1"/>
          <a:ext cx="9144000" cy="6858003"/>
        </p:xfrm>
        <a:graphic>
          <a:graphicData uri="http://schemas.openxmlformats.org/drawingml/2006/table">
            <a:tbl>
              <a:tblPr firstRow="1" firstCol="1" bandRow="1">
                <a:tableStyleId>{5C22544A-7EE6-4342-B048-85BDC9FD1C3A}</a:tableStyleId>
              </a:tblPr>
              <a:tblGrid>
                <a:gridCol w="1413164">
                  <a:extLst>
                    <a:ext uri="{9D8B030D-6E8A-4147-A177-3AD203B41FA5}">
                      <a16:colId xmlns:a16="http://schemas.microsoft.com/office/drawing/2014/main" val="1572322715"/>
                    </a:ext>
                  </a:extLst>
                </a:gridCol>
                <a:gridCol w="7730836">
                  <a:extLst>
                    <a:ext uri="{9D8B030D-6E8A-4147-A177-3AD203B41FA5}">
                      <a16:colId xmlns:a16="http://schemas.microsoft.com/office/drawing/2014/main" val="1703377295"/>
                    </a:ext>
                  </a:extLst>
                </a:gridCol>
              </a:tblGrid>
              <a:tr h="774564">
                <a:tc>
                  <a:txBody>
                    <a:bodyPr/>
                    <a:lstStyle/>
                    <a:p>
                      <a:pPr marL="0" marR="0" indent="0">
                        <a:lnSpc>
                          <a:spcPct val="200000"/>
                        </a:lnSpc>
                        <a:spcBef>
                          <a:spcPts val="0"/>
                        </a:spcBef>
                        <a:spcAft>
                          <a:spcPts val="800"/>
                        </a:spcAft>
                      </a:pPr>
                      <a:r>
                        <a:rPr lang="en-US" sz="1100" dirty="0">
                          <a:effectLst/>
                        </a:rPr>
                        <a:t>State Elections in J&amp;K</a:t>
                      </a:r>
                      <a:endParaRPr lang="en-US" sz="1100" dirty="0">
                        <a:effectLst/>
                        <a:latin typeface="Times New Roman" panose="02020603050405020304" pitchFamily="18" charset="0"/>
                        <a:ea typeface="Times New Roman" panose="02020603050405020304" pitchFamily="18" charset="0"/>
                        <a:cs typeface="Arial Unicode MS" panose="020B0604020202020204" pitchFamily="34" charset="-128"/>
                      </a:endParaRPr>
                    </a:p>
                  </a:txBody>
                  <a:tcPr marL="27430" marR="27430" marT="13715" marB="13715" anchor="ctr"/>
                </a:tc>
                <a:tc>
                  <a:txBody>
                    <a:bodyPr/>
                    <a:lstStyle/>
                    <a:p>
                      <a:pPr marL="0" marR="0" indent="0">
                        <a:lnSpc>
                          <a:spcPct val="200000"/>
                        </a:lnSpc>
                        <a:spcBef>
                          <a:spcPts val="0"/>
                        </a:spcBef>
                        <a:spcAft>
                          <a:spcPts val="800"/>
                        </a:spcAft>
                      </a:pPr>
                      <a:r>
                        <a:rPr lang="en-US" sz="1100" dirty="0">
                          <a:effectLst/>
                        </a:rPr>
                        <a:t>Kashmiris have not been well served by electoral democracy.  Unfortunately, </a:t>
                      </a:r>
                      <a:r>
                        <a:rPr lang="en-US" sz="1100" dirty="0">
                          <a:solidFill>
                            <a:srgbClr val="FFFF00"/>
                          </a:solidFill>
                          <a:effectLst/>
                        </a:rPr>
                        <a:t>BOTH the INC and the National Conference (NC) have participated in undermining free and fair elections in the state</a:t>
                      </a:r>
                      <a:endParaRPr lang="en-US" sz="1100" dirty="0">
                        <a:solidFill>
                          <a:srgbClr val="FFFF00"/>
                        </a:solidFill>
                        <a:effectLst/>
                        <a:latin typeface="Times New Roman" panose="02020603050405020304" pitchFamily="18" charset="0"/>
                        <a:ea typeface="Times New Roman" panose="02020603050405020304" pitchFamily="18" charset="0"/>
                        <a:cs typeface="Arial Unicode MS" panose="020B0604020202020204" pitchFamily="34" charset="-128"/>
                      </a:endParaRPr>
                    </a:p>
                  </a:txBody>
                  <a:tcPr marL="27430" marR="27430" marT="13715" marB="13715" anchor="ctr"/>
                </a:tc>
                <a:extLst>
                  <a:ext uri="{0D108BD9-81ED-4DB2-BD59-A6C34878D82A}">
                    <a16:rowId xmlns:a16="http://schemas.microsoft.com/office/drawing/2014/main" val="4210161039"/>
                  </a:ext>
                </a:extLst>
              </a:tr>
              <a:tr h="749439">
                <a:tc>
                  <a:txBody>
                    <a:bodyPr/>
                    <a:lstStyle/>
                    <a:p>
                      <a:pPr marL="0" marR="0" indent="0">
                        <a:lnSpc>
                          <a:spcPct val="200000"/>
                        </a:lnSpc>
                        <a:spcBef>
                          <a:spcPts val="0"/>
                        </a:spcBef>
                        <a:spcAft>
                          <a:spcPts val="800"/>
                        </a:spcAft>
                      </a:pPr>
                      <a:r>
                        <a:rPr lang="en-US" sz="1100" dirty="0">
                          <a:effectLst/>
                        </a:rPr>
                        <a:t>1951 Constituent Assembly Elections</a:t>
                      </a:r>
                      <a:endParaRPr lang="en-US" sz="1100" dirty="0">
                        <a:effectLst/>
                        <a:latin typeface="Times New Roman" panose="02020603050405020304" pitchFamily="18" charset="0"/>
                        <a:ea typeface="Times New Roman" panose="02020603050405020304" pitchFamily="18" charset="0"/>
                        <a:cs typeface="Arial Unicode MS" panose="020B0604020202020204" pitchFamily="34" charset="-128"/>
                      </a:endParaRPr>
                    </a:p>
                  </a:txBody>
                  <a:tcPr marL="27430" marR="27430" marT="13715" marB="13715" anchor="ctr"/>
                </a:tc>
                <a:tc>
                  <a:txBody>
                    <a:bodyPr/>
                    <a:lstStyle/>
                    <a:p>
                      <a:pPr marL="0" marR="0" indent="0">
                        <a:lnSpc>
                          <a:spcPct val="200000"/>
                        </a:lnSpc>
                        <a:spcBef>
                          <a:spcPts val="0"/>
                        </a:spcBef>
                        <a:spcAft>
                          <a:spcPts val="800"/>
                        </a:spcAft>
                      </a:pPr>
                      <a:r>
                        <a:rPr lang="en-US" sz="1100" dirty="0">
                          <a:effectLst/>
                        </a:rPr>
                        <a:t>All seats won UNOPPOSED by NC. </a:t>
                      </a:r>
                      <a:r>
                        <a:rPr lang="en-US" sz="1100" dirty="0" err="1">
                          <a:effectLst/>
                        </a:rPr>
                        <a:t>Praja</a:t>
                      </a:r>
                      <a:r>
                        <a:rPr lang="en-US" sz="1100" dirty="0">
                          <a:effectLst/>
                        </a:rPr>
                        <a:t> </a:t>
                      </a:r>
                      <a:r>
                        <a:rPr lang="en-US" sz="1100" dirty="0" err="1">
                          <a:effectLst/>
                        </a:rPr>
                        <a:t>Parishad</a:t>
                      </a:r>
                      <a:r>
                        <a:rPr lang="en-US" sz="1100" dirty="0">
                          <a:effectLst/>
                        </a:rPr>
                        <a:t> candidates had nomination papers rejected, boycott the election. </a:t>
                      </a:r>
                      <a:r>
                        <a:rPr lang="en-US" sz="1100" b="1" dirty="0">
                          <a:effectLst/>
                        </a:rPr>
                        <a:t>In 1953 Abdullah arrested</a:t>
                      </a:r>
                      <a:r>
                        <a:rPr lang="en-US" sz="1100" dirty="0">
                          <a:effectLst/>
                        </a:rPr>
                        <a:t> and BAKSHI GHULAM MOHAMMAD made Premier.</a:t>
                      </a:r>
                      <a:endParaRPr lang="en-US" sz="1100" dirty="0">
                        <a:effectLst/>
                        <a:latin typeface="Times New Roman" panose="02020603050405020304" pitchFamily="18" charset="0"/>
                        <a:ea typeface="Times New Roman" panose="02020603050405020304" pitchFamily="18" charset="0"/>
                        <a:cs typeface="Arial Unicode MS" panose="020B0604020202020204" pitchFamily="34" charset="-128"/>
                      </a:endParaRPr>
                    </a:p>
                  </a:txBody>
                  <a:tcPr marL="27430" marR="27430" marT="13715" marB="13715" anchor="ctr"/>
                </a:tc>
                <a:extLst>
                  <a:ext uri="{0D108BD9-81ED-4DB2-BD59-A6C34878D82A}">
                    <a16:rowId xmlns:a16="http://schemas.microsoft.com/office/drawing/2014/main" val="3619081870"/>
                  </a:ext>
                </a:extLst>
              </a:tr>
              <a:tr h="533400">
                <a:tc>
                  <a:txBody>
                    <a:bodyPr/>
                    <a:lstStyle/>
                    <a:p>
                      <a:pPr marL="0" marR="0" indent="0">
                        <a:lnSpc>
                          <a:spcPct val="200000"/>
                        </a:lnSpc>
                        <a:spcBef>
                          <a:spcPts val="0"/>
                        </a:spcBef>
                        <a:spcAft>
                          <a:spcPts val="800"/>
                        </a:spcAft>
                      </a:pPr>
                      <a:r>
                        <a:rPr lang="en-US" sz="1100">
                          <a:effectLst/>
                        </a:rPr>
                        <a:t>1957 First Assembly</a:t>
                      </a:r>
                      <a:endParaRPr lang="en-US" sz="1100">
                        <a:effectLst/>
                        <a:latin typeface="Times New Roman" panose="02020603050405020304" pitchFamily="18" charset="0"/>
                        <a:ea typeface="Times New Roman" panose="02020603050405020304" pitchFamily="18" charset="0"/>
                        <a:cs typeface="Arial Unicode MS" panose="020B0604020202020204" pitchFamily="34" charset="-128"/>
                      </a:endParaRPr>
                    </a:p>
                  </a:txBody>
                  <a:tcPr marL="27430" marR="27430" marT="13715" marB="13715" anchor="ctr"/>
                </a:tc>
                <a:tc>
                  <a:txBody>
                    <a:bodyPr/>
                    <a:lstStyle/>
                    <a:p>
                      <a:pPr marL="0" marR="0" indent="0">
                        <a:lnSpc>
                          <a:spcPct val="200000"/>
                        </a:lnSpc>
                        <a:spcBef>
                          <a:spcPts val="0"/>
                        </a:spcBef>
                        <a:spcAft>
                          <a:spcPts val="800"/>
                        </a:spcAft>
                      </a:pPr>
                      <a:r>
                        <a:rPr lang="en-US" sz="1100" dirty="0">
                          <a:effectLst/>
                        </a:rPr>
                        <a:t>NC under BAKSHI won 47 seats unopposed.  Charges of electoral rigging. Abdullah loyalists create the PLEBISCITE FRONT.</a:t>
                      </a:r>
                      <a:endParaRPr lang="en-US" sz="1100" dirty="0">
                        <a:effectLst/>
                        <a:latin typeface="Times New Roman" panose="02020603050405020304" pitchFamily="18" charset="0"/>
                        <a:ea typeface="Times New Roman" panose="02020603050405020304" pitchFamily="18" charset="0"/>
                        <a:cs typeface="Arial Unicode MS" panose="020B0604020202020204" pitchFamily="34" charset="-128"/>
                      </a:endParaRPr>
                    </a:p>
                  </a:txBody>
                  <a:tcPr marL="27430" marR="27430" marT="13715" marB="13715" anchor="ctr"/>
                </a:tc>
                <a:extLst>
                  <a:ext uri="{0D108BD9-81ED-4DB2-BD59-A6C34878D82A}">
                    <a16:rowId xmlns:a16="http://schemas.microsoft.com/office/drawing/2014/main" val="3560886826"/>
                  </a:ext>
                </a:extLst>
              </a:tr>
              <a:tr h="774564">
                <a:tc>
                  <a:txBody>
                    <a:bodyPr/>
                    <a:lstStyle/>
                    <a:p>
                      <a:pPr marL="0" marR="0" indent="0">
                        <a:lnSpc>
                          <a:spcPct val="200000"/>
                        </a:lnSpc>
                        <a:spcBef>
                          <a:spcPts val="0"/>
                        </a:spcBef>
                        <a:spcAft>
                          <a:spcPts val="800"/>
                        </a:spcAft>
                      </a:pPr>
                      <a:r>
                        <a:rPr lang="en-US" sz="1100">
                          <a:effectLst/>
                        </a:rPr>
                        <a:t>1962 Second Assembly</a:t>
                      </a:r>
                      <a:endParaRPr lang="en-US" sz="1100">
                        <a:effectLst/>
                        <a:latin typeface="Times New Roman" panose="02020603050405020304" pitchFamily="18" charset="0"/>
                        <a:ea typeface="Times New Roman" panose="02020603050405020304" pitchFamily="18" charset="0"/>
                        <a:cs typeface="Arial Unicode MS" panose="020B0604020202020204" pitchFamily="34" charset="-128"/>
                      </a:endParaRPr>
                    </a:p>
                  </a:txBody>
                  <a:tcPr marL="27430" marR="27430" marT="13715" marB="13715" anchor="ctr"/>
                </a:tc>
                <a:tc>
                  <a:txBody>
                    <a:bodyPr/>
                    <a:lstStyle/>
                    <a:p>
                      <a:pPr marL="0" marR="0" indent="0">
                        <a:lnSpc>
                          <a:spcPct val="200000"/>
                        </a:lnSpc>
                        <a:spcBef>
                          <a:spcPts val="0"/>
                        </a:spcBef>
                        <a:spcAft>
                          <a:spcPts val="800"/>
                        </a:spcAft>
                      </a:pPr>
                      <a:r>
                        <a:rPr lang="en-US" sz="1100" dirty="0">
                          <a:effectLst/>
                        </a:rPr>
                        <a:t>NC won 33 seats unopposed; once again credible allegations of malpractices. Not only was </a:t>
                      </a:r>
                      <a:r>
                        <a:rPr lang="en-US" sz="1100" dirty="0" err="1">
                          <a:effectLst/>
                        </a:rPr>
                        <a:t>Bakshi</a:t>
                      </a:r>
                      <a:r>
                        <a:rPr lang="en-US" sz="1100" dirty="0">
                          <a:effectLst/>
                        </a:rPr>
                        <a:t> forced to step down, in 1965 his rival, </a:t>
                      </a:r>
                      <a:r>
                        <a:rPr lang="en-US" sz="1100" b="1" dirty="0">
                          <a:effectLst/>
                        </a:rPr>
                        <a:t>G.M. </a:t>
                      </a:r>
                      <a:r>
                        <a:rPr lang="en-US" sz="1100" b="1" dirty="0" err="1">
                          <a:effectLst/>
                        </a:rPr>
                        <a:t>Sadiq</a:t>
                      </a:r>
                      <a:r>
                        <a:rPr lang="en-US" sz="1100" b="1" dirty="0">
                          <a:effectLst/>
                        </a:rPr>
                        <a:t>, merged the INC and NC to become CM</a:t>
                      </a:r>
                      <a:r>
                        <a:rPr lang="en-US" sz="1100" dirty="0">
                          <a:effectLst/>
                        </a:rPr>
                        <a:t>. </a:t>
                      </a:r>
                      <a:r>
                        <a:rPr lang="en-US" sz="1100" dirty="0">
                          <a:effectLst/>
                          <a:highlight>
                            <a:srgbClr val="FFFF00"/>
                          </a:highlight>
                        </a:rPr>
                        <a:t>The NC now became the state branch of the INC!</a:t>
                      </a:r>
                      <a:endParaRPr lang="en-US" sz="1100" dirty="0">
                        <a:effectLst/>
                        <a:latin typeface="Times New Roman" panose="02020603050405020304" pitchFamily="18" charset="0"/>
                        <a:ea typeface="Times New Roman" panose="02020603050405020304" pitchFamily="18" charset="0"/>
                        <a:cs typeface="Arial Unicode MS" panose="020B0604020202020204" pitchFamily="34" charset="-128"/>
                      </a:endParaRPr>
                    </a:p>
                  </a:txBody>
                  <a:tcPr marL="27430" marR="27430" marT="13715" marB="13715" anchor="ctr"/>
                </a:tc>
                <a:extLst>
                  <a:ext uri="{0D108BD9-81ED-4DB2-BD59-A6C34878D82A}">
                    <a16:rowId xmlns:a16="http://schemas.microsoft.com/office/drawing/2014/main" val="1176201146"/>
                  </a:ext>
                </a:extLst>
              </a:tr>
              <a:tr h="444636">
                <a:tc>
                  <a:txBody>
                    <a:bodyPr/>
                    <a:lstStyle/>
                    <a:p>
                      <a:pPr marL="0" marR="0" indent="0">
                        <a:lnSpc>
                          <a:spcPct val="200000"/>
                        </a:lnSpc>
                        <a:spcBef>
                          <a:spcPts val="0"/>
                        </a:spcBef>
                        <a:spcAft>
                          <a:spcPts val="800"/>
                        </a:spcAft>
                      </a:pPr>
                      <a:r>
                        <a:rPr lang="en-US" sz="1100">
                          <a:effectLst/>
                        </a:rPr>
                        <a:t>1967 Third Assembly</a:t>
                      </a:r>
                      <a:endParaRPr lang="en-US" sz="1100">
                        <a:effectLst/>
                        <a:latin typeface="Times New Roman" panose="02020603050405020304" pitchFamily="18" charset="0"/>
                        <a:ea typeface="Times New Roman" panose="02020603050405020304" pitchFamily="18" charset="0"/>
                        <a:cs typeface="Arial Unicode MS" panose="020B0604020202020204" pitchFamily="34" charset="-128"/>
                      </a:endParaRPr>
                    </a:p>
                  </a:txBody>
                  <a:tcPr marL="27430" marR="27430" marT="13715" marB="13715" anchor="ctr"/>
                </a:tc>
                <a:tc>
                  <a:txBody>
                    <a:bodyPr/>
                    <a:lstStyle/>
                    <a:p>
                      <a:pPr marL="0" marR="0" indent="0">
                        <a:lnSpc>
                          <a:spcPct val="200000"/>
                        </a:lnSpc>
                        <a:spcBef>
                          <a:spcPts val="0"/>
                        </a:spcBef>
                        <a:spcAft>
                          <a:spcPts val="800"/>
                        </a:spcAft>
                      </a:pPr>
                      <a:r>
                        <a:rPr lang="en-US" sz="1100" dirty="0">
                          <a:effectLst/>
                        </a:rPr>
                        <a:t>The new NC- INC, won the election, remaining unopposed in 39 seats, nomination papers of 118 candidates rejected.</a:t>
                      </a:r>
                      <a:endParaRPr lang="en-US" sz="1100" dirty="0">
                        <a:effectLst/>
                        <a:latin typeface="Times New Roman" panose="02020603050405020304" pitchFamily="18" charset="0"/>
                        <a:ea typeface="Times New Roman" panose="02020603050405020304" pitchFamily="18" charset="0"/>
                        <a:cs typeface="Arial Unicode MS" panose="020B0604020202020204" pitchFamily="34" charset="-128"/>
                      </a:endParaRPr>
                    </a:p>
                  </a:txBody>
                  <a:tcPr marL="27430" marR="27430" marT="13715" marB="13715" anchor="ctr"/>
                </a:tc>
                <a:extLst>
                  <a:ext uri="{0D108BD9-81ED-4DB2-BD59-A6C34878D82A}">
                    <a16:rowId xmlns:a16="http://schemas.microsoft.com/office/drawing/2014/main" val="3696225807"/>
                  </a:ext>
                </a:extLst>
              </a:tr>
              <a:tr h="755178">
                <a:tc>
                  <a:txBody>
                    <a:bodyPr/>
                    <a:lstStyle/>
                    <a:p>
                      <a:pPr marL="0" marR="0" indent="0">
                        <a:lnSpc>
                          <a:spcPct val="200000"/>
                        </a:lnSpc>
                        <a:spcBef>
                          <a:spcPts val="0"/>
                        </a:spcBef>
                        <a:spcAft>
                          <a:spcPts val="800"/>
                        </a:spcAft>
                      </a:pPr>
                      <a:r>
                        <a:rPr lang="en-US" sz="1100">
                          <a:effectLst/>
                        </a:rPr>
                        <a:t>1972 Fourth Assembly</a:t>
                      </a:r>
                      <a:endParaRPr lang="en-US" sz="1100">
                        <a:effectLst/>
                        <a:latin typeface="Times New Roman" panose="02020603050405020304" pitchFamily="18" charset="0"/>
                        <a:ea typeface="Times New Roman" panose="02020603050405020304" pitchFamily="18" charset="0"/>
                        <a:cs typeface="Arial Unicode MS" panose="020B0604020202020204" pitchFamily="34" charset="-128"/>
                      </a:endParaRPr>
                    </a:p>
                  </a:txBody>
                  <a:tcPr marL="27430" marR="27430" marT="13715" marB="13715" anchor="ctr"/>
                </a:tc>
                <a:tc>
                  <a:txBody>
                    <a:bodyPr/>
                    <a:lstStyle/>
                    <a:p>
                      <a:pPr marL="0" marR="0" indent="0">
                        <a:lnSpc>
                          <a:spcPct val="200000"/>
                        </a:lnSpc>
                        <a:spcBef>
                          <a:spcPts val="0"/>
                        </a:spcBef>
                        <a:spcAft>
                          <a:spcPts val="800"/>
                        </a:spcAft>
                      </a:pPr>
                      <a:r>
                        <a:rPr lang="en-US" sz="1100" dirty="0">
                          <a:effectLst/>
                        </a:rPr>
                        <a:t>Even a semblance of opposition disallowed as the Plebiscite Front banned; and in 1975, following the Accord with Mrs. Gandhi, </a:t>
                      </a:r>
                      <a:r>
                        <a:rPr lang="en-US" sz="1100" b="1" dirty="0">
                          <a:effectLst/>
                        </a:rPr>
                        <a:t>Sheikh Abdullah returns to power!</a:t>
                      </a:r>
                      <a:endParaRPr lang="en-US" sz="1100" b="1" dirty="0">
                        <a:effectLst/>
                        <a:latin typeface="Times New Roman" panose="02020603050405020304" pitchFamily="18" charset="0"/>
                        <a:ea typeface="Times New Roman" panose="02020603050405020304" pitchFamily="18" charset="0"/>
                        <a:cs typeface="Arial Unicode MS" panose="020B0604020202020204" pitchFamily="34" charset="-128"/>
                      </a:endParaRPr>
                    </a:p>
                  </a:txBody>
                  <a:tcPr marL="27430" marR="27430" marT="13715" marB="13715" anchor="ctr"/>
                </a:tc>
                <a:extLst>
                  <a:ext uri="{0D108BD9-81ED-4DB2-BD59-A6C34878D82A}">
                    <a16:rowId xmlns:a16="http://schemas.microsoft.com/office/drawing/2014/main" val="888766752"/>
                  </a:ext>
                </a:extLst>
              </a:tr>
              <a:tr h="774564">
                <a:tc>
                  <a:txBody>
                    <a:bodyPr/>
                    <a:lstStyle/>
                    <a:p>
                      <a:pPr marL="0" marR="0" indent="0">
                        <a:lnSpc>
                          <a:spcPct val="200000"/>
                        </a:lnSpc>
                        <a:spcBef>
                          <a:spcPts val="0"/>
                        </a:spcBef>
                        <a:spcAft>
                          <a:spcPts val="800"/>
                        </a:spcAft>
                      </a:pPr>
                      <a:r>
                        <a:rPr lang="en-US" sz="1100">
                          <a:effectLst/>
                        </a:rPr>
                        <a:t>1977 Fifth Assembly</a:t>
                      </a:r>
                      <a:endParaRPr lang="en-US" sz="1100">
                        <a:effectLst/>
                        <a:latin typeface="Times New Roman" panose="02020603050405020304" pitchFamily="18" charset="0"/>
                        <a:ea typeface="Times New Roman" panose="02020603050405020304" pitchFamily="18" charset="0"/>
                        <a:cs typeface="Arial Unicode MS" panose="020B0604020202020204" pitchFamily="34" charset="-128"/>
                      </a:endParaRPr>
                    </a:p>
                  </a:txBody>
                  <a:tcPr marL="27430" marR="27430" marT="13715" marB="13715" anchor="ctr"/>
                </a:tc>
                <a:tc>
                  <a:txBody>
                    <a:bodyPr/>
                    <a:lstStyle/>
                    <a:p>
                      <a:pPr marL="0" marR="0" indent="0">
                        <a:lnSpc>
                          <a:spcPct val="200000"/>
                        </a:lnSpc>
                        <a:spcBef>
                          <a:spcPts val="0"/>
                        </a:spcBef>
                        <a:spcAft>
                          <a:spcPts val="800"/>
                        </a:spcAft>
                      </a:pPr>
                      <a:r>
                        <a:rPr lang="en-US" sz="1100" dirty="0">
                          <a:effectLst/>
                        </a:rPr>
                        <a:t>Possibly the first free and fair elections in the state.  Abdullah disassociates from the INC and fights and wins elections independently.  Passes away in 1982, only to be succeeded by his son, Farooq Abdullah</a:t>
                      </a:r>
                      <a:endParaRPr lang="en-US" sz="1100" dirty="0">
                        <a:effectLst/>
                        <a:latin typeface="Times New Roman" panose="02020603050405020304" pitchFamily="18" charset="0"/>
                        <a:ea typeface="Times New Roman" panose="02020603050405020304" pitchFamily="18" charset="0"/>
                        <a:cs typeface="Arial Unicode MS" panose="020B0604020202020204" pitchFamily="34" charset="-128"/>
                      </a:endParaRPr>
                    </a:p>
                  </a:txBody>
                  <a:tcPr marL="27430" marR="27430" marT="13715" marB="13715" anchor="ctr"/>
                </a:tc>
                <a:extLst>
                  <a:ext uri="{0D108BD9-81ED-4DB2-BD59-A6C34878D82A}">
                    <a16:rowId xmlns:a16="http://schemas.microsoft.com/office/drawing/2014/main" val="1271993865"/>
                  </a:ext>
                </a:extLst>
              </a:tr>
              <a:tr h="756258">
                <a:tc>
                  <a:txBody>
                    <a:bodyPr/>
                    <a:lstStyle/>
                    <a:p>
                      <a:pPr marL="0" marR="0" indent="0">
                        <a:lnSpc>
                          <a:spcPct val="200000"/>
                        </a:lnSpc>
                        <a:spcBef>
                          <a:spcPts val="0"/>
                        </a:spcBef>
                        <a:spcAft>
                          <a:spcPts val="800"/>
                        </a:spcAft>
                      </a:pPr>
                      <a:r>
                        <a:rPr lang="en-US" sz="1100">
                          <a:effectLst/>
                        </a:rPr>
                        <a:t>1983 Sixth Assembly</a:t>
                      </a:r>
                      <a:endParaRPr lang="en-US" sz="1100">
                        <a:effectLst/>
                        <a:latin typeface="Times New Roman" panose="02020603050405020304" pitchFamily="18" charset="0"/>
                        <a:ea typeface="Times New Roman" panose="02020603050405020304" pitchFamily="18" charset="0"/>
                        <a:cs typeface="Arial Unicode MS" panose="020B0604020202020204" pitchFamily="34" charset="-128"/>
                      </a:endParaRPr>
                    </a:p>
                  </a:txBody>
                  <a:tcPr marL="27430" marR="27430" marT="13715" marB="13715" anchor="ctr"/>
                </a:tc>
                <a:tc>
                  <a:txBody>
                    <a:bodyPr/>
                    <a:lstStyle/>
                    <a:p>
                      <a:pPr marL="0" marR="0" indent="0">
                        <a:lnSpc>
                          <a:spcPct val="200000"/>
                        </a:lnSpc>
                        <a:spcBef>
                          <a:spcPts val="0"/>
                        </a:spcBef>
                        <a:spcAft>
                          <a:spcPts val="800"/>
                        </a:spcAft>
                      </a:pPr>
                      <a:r>
                        <a:rPr lang="en-US" sz="1100" dirty="0">
                          <a:effectLst/>
                        </a:rPr>
                        <a:t>Farooq Abdullah wins despite Indira’s opposition (and communalizing of electoral campaign).  INC engineered split in the NC, Farooq ousted, then reappointed CM in 1986 after accord with Rajiv Gandhi. </a:t>
                      </a:r>
                      <a:endParaRPr lang="en-US" sz="1100" dirty="0">
                        <a:effectLst/>
                        <a:latin typeface="Times New Roman" panose="02020603050405020304" pitchFamily="18" charset="0"/>
                        <a:ea typeface="Times New Roman" panose="02020603050405020304" pitchFamily="18" charset="0"/>
                        <a:cs typeface="Arial Unicode MS" panose="020B0604020202020204" pitchFamily="34" charset="-128"/>
                      </a:endParaRPr>
                    </a:p>
                  </a:txBody>
                  <a:tcPr marL="27430" marR="27430" marT="13715" marB="13715" anchor="ctr"/>
                </a:tc>
                <a:extLst>
                  <a:ext uri="{0D108BD9-81ED-4DB2-BD59-A6C34878D82A}">
                    <a16:rowId xmlns:a16="http://schemas.microsoft.com/office/drawing/2014/main" val="1954649552"/>
                  </a:ext>
                </a:extLst>
              </a:tr>
              <a:tr h="1295400">
                <a:tc>
                  <a:txBody>
                    <a:bodyPr/>
                    <a:lstStyle/>
                    <a:p>
                      <a:pPr marL="0" marR="0" indent="0">
                        <a:lnSpc>
                          <a:spcPct val="200000"/>
                        </a:lnSpc>
                        <a:spcBef>
                          <a:spcPts val="0"/>
                        </a:spcBef>
                        <a:spcAft>
                          <a:spcPts val="800"/>
                        </a:spcAft>
                      </a:pPr>
                      <a:r>
                        <a:rPr lang="en-US" sz="1100" dirty="0">
                          <a:effectLst/>
                        </a:rPr>
                        <a:t>1987Seventh Assembly</a:t>
                      </a:r>
                      <a:endParaRPr lang="en-US" sz="1100" dirty="0">
                        <a:effectLst/>
                        <a:latin typeface="Times New Roman" panose="02020603050405020304" pitchFamily="18" charset="0"/>
                        <a:ea typeface="Times New Roman" panose="02020603050405020304" pitchFamily="18" charset="0"/>
                        <a:cs typeface="Arial Unicode MS" panose="020B0604020202020204" pitchFamily="34" charset="-128"/>
                      </a:endParaRPr>
                    </a:p>
                  </a:txBody>
                  <a:tcPr marL="27430" marR="27430" marT="13715" marB="13715" anchor="ctr"/>
                </a:tc>
                <a:tc>
                  <a:txBody>
                    <a:bodyPr/>
                    <a:lstStyle/>
                    <a:p>
                      <a:pPr marL="0" marR="0" indent="0">
                        <a:lnSpc>
                          <a:spcPct val="200000"/>
                        </a:lnSpc>
                        <a:spcBef>
                          <a:spcPts val="0"/>
                        </a:spcBef>
                        <a:spcAft>
                          <a:spcPts val="800"/>
                        </a:spcAft>
                      </a:pPr>
                      <a:r>
                        <a:rPr lang="en-US" sz="1100" dirty="0">
                          <a:effectLst/>
                        </a:rPr>
                        <a:t>Probably the most blatantly rigged elections in the state as </a:t>
                      </a:r>
                      <a:r>
                        <a:rPr lang="en-US" sz="1100" dirty="0" err="1">
                          <a:effectLst/>
                        </a:rPr>
                        <a:t>Farookh</a:t>
                      </a:r>
                      <a:r>
                        <a:rPr lang="en-US" sz="1100" dirty="0">
                          <a:effectLst/>
                        </a:rPr>
                        <a:t> and Rajiv join hands to prevent any opposition voices from emerging in state politics.  Arrests of opposition, suspicious results, disqualification of candidates, all marked this election. 1987 often seen as the watershed, after which Kashmiris lost faith in the democratic process as representing them in a fair or free fashion.</a:t>
                      </a:r>
                      <a:endParaRPr lang="en-US" sz="1100" dirty="0">
                        <a:effectLst/>
                        <a:latin typeface="Times New Roman" panose="02020603050405020304" pitchFamily="18" charset="0"/>
                        <a:ea typeface="Times New Roman" panose="02020603050405020304" pitchFamily="18" charset="0"/>
                        <a:cs typeface="Arial Unicode MS" panose="020B0604020202020204" pitchFamily="34" charset="-128"/>
                      </a:endParaRPr>
                    </a:p>
                  </a:txBody>
                  <a:tcPr marL="27430" marR="27430" marT="13715" marB="13715" anchor="ctr"/>
                </a:tc>
                <a:extLst>
                  <a:ext uri="{0D108BD9-81ED-4DB2-BD59-A6C34878D82A}">
                    <a16:rowId xmlns:a16="http://schemas.microsoft.com/office/drawing/2014/main" val="315076752"/>
                  </a:ext>
                </a:extLst>
              </a:tr>
            </a:tbl>
          </a:graphicData>
        </a:graphic>
      </p:graphicFrame>
      <p:sp>
        <p:nvSpPr>
          <p:cNvPr id="7" name="Rectangle 2"/>
          <p:cNvSpPr>
            <a:spLocks noChangeArrowheads="1"/>
          </p:cNvSpPr>
          <p:nvPr/>
        </p:nvSpPr>
        <p:spPr bwMode="auto">
          <a:xfrm>
            <a:off x="-6000080" y="43934"/>
            <a:ext cx="2515985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763312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Kashmir Political Alienation after 1987</a:t>
            </a:r>
          </a:p>
        </p:txBody>
      </p:sp>
      <p:pic>
        <p:nvPicPr>
          <p:cNvPr id="4" name="Content Placeholder 3"/>
          <p:cNvPicPr>
            <a:picLocks noGrp="1" noChangeAspect="1"/>
          </p:cNvPicPr>
          <p:nvPr>
            <p:ph idx="1"/>
          </p:nvPr>
        </p:nvPicPr>
        <p:blipFill>
          <a:blip r:embed="rId2"/>
          <a:stretch>
            <a:fillRect/>
          </a:stretch>
        </p:blipFill>
        <p:spPr>
          <a:xfrm>
            <a:off x="2590800" y="2075894"/>
            <a:ext cx="7620000" cy="3885406"/>
          </a:xfrm>
          <a:prstGeom prst="rect">
            <a:avLst/>
          </a:prstGeom>
        </p:spPr>
      </p:pic>
    </p:spTree>
    <p:extLst>
      <p:ext uri="{BB962C8B-B14F-4D97-AF65-F5344CB8AC3E}">
        <p14:creationId xmlns:p14="http://schemas.microsoft.com/office/powerpoint/2010/main" val="35019803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0"/>
            <a:ext cx="8229600" cy="1066800"/>
          </a:xfrm>
        </p:spPr>
        <p:txBody>
          <a:bodyPr/>
          <a:lstStyle/>
          <a:p>
            <a:r>
              <a:rPr lang="en-US" dirty="0"/>
              <a:t>From Autonomy to </a:t>
            </a:r>
            <a:r>
              <a:rPr lang="en-US" i="1" dirty="0" err="1"/>
              <a:t>Azaadi</a:t>
            </a:r>
            <a:r>
              <a:rPr lang="en-US" i="1" dirty="0"/>
              <a:t> </a:t>
            </a:r>
            <a:r>
              <a:rPr lang="en-US" dirty="0"/>
              <a:t>(Independence)</a:t>
            </a:r>
          </a:p>
        </p:txBody>
      </p:sp>
      <p:sp>
        <p:nvSpPr>
          <p:cNvPr id="3" name="Content Placeholder 2"/>
          <p:cNvSpPr>
            <a:spLocks noGrp="1"/>
          </p:cNvSpPr>
          <p:nvPr>
            <p:ph idx="1"/>
          </p:nvPr>
        </p:nvSpPr>
        <p:spPr>
          <a:xfrm>
            <a:off x="1091381" y="1219200"/>
            <a:ext cx="10127225" cy="5638800"/>
          </a:xfrm>
        </p:spPr>
        <p:txBody>
          <a:bodyPr>
            <a:normAutofit/>
          </a:bodyPr>
          <a:lstStyle/>
          <a:p>
            <a:r>
              <a:rPr lang="en-US" dirty="0"/>
              <a:t>Betrayed by the Indian state and perceived collaborators like Farooq, Kashmiri Muslim youth in particular, looked across the border to Pakistan for help</a:t>
            </a:r>
          </a:p>
          <a:p>
            <a:r>
              <a:rPr lang="en-US" dirty="0"/>
              <a:t>Pakistan itself had been undergoing a strong shift toward Islamic fundamentalism under General Zia </a:t>
            </a:r>
            <a:r>
              <a:rPr lang="en-US" dirty="0" err="1"/>
              <a:t>ul</a:t>
            </a:r>
            <a:r>
              <a:rPr lang="en-US" dirty="0"/>
              <a:t> </a:t>
            </a:r>
            <a:r>
              <a:rPr lang="en-US" dirty="0" err="1"/>
              <a:t>Haq</a:t>
            </a:r>
            <a:r>
              <a:rPr lang="en-US" dirty="0"/>
              <a:t>, was obviously keen to offer support</a:t>
            </a:r>
          </a:p>
          <a:p>
            <a:r>
              <a:rPr lang="en-US" dirty="0"/>
              <a:t>Enabled by US funding given to Pakistani intelligence (ISI) to encourage Islamic militancy against the Soviet occupation of Afghanistan, but has continued long after</a:t>
            </a:r>
          </a:p>
          <a:p>
            <a:r>
              <a:rPr lang="en-US" dirty="0"/>
              <a:t>The anti-India movement was initially led by the Jammu and Kashmir Liberation Front (JKLF), a relatively secular group</a:t>
            </a:r>
          </a:p>
          <a:p>
            <a:r>
              <a:rPr lang="en-US" dirty="0"/>
              <a:t>But the more fundamentalist groups such as Hizb-ul-Mujahideen  (HM) soon displace the JKLF</a:t>
            </a:r>
          </a:p>
          <a:p>
            <a:r>
              <a:rPr lang="en-US" dirty="0"/>
              <a:t>Gives a much more SECTARIAN (communal) to the struggle, leads to targeting of Kashmiri Pandits (Hindu Brahmins) who are driven out of the valley by violence and threats</a:t>
            </a:r>
          </a:p>
          <a:p>
            <a:r>
              <a:rPr lang="en-US" dirty="0"/>
              <a:t>Attacks on those labelled “collaborators</a:t>
            </a:r>
          </a:p>
          <a:p>
            <a:r>
              <a:rPr lang="en-US" dirty="0"/>
              <a:t>Clampdown on non-Islamic (by their interpretation) dress, entertainment, social habits</a:t>
            </a:r>
          </a:p>
        </p:txBody>
      </p:sp>
    </p:spTree>
    <p:extLst>
      <p:ext uri="{BB962C8B-B14F-4D97-AF65-F5344CB8AC3E}">
        <p14:creationId xmlns:p14="http://schemas.microsoft.com/office/powerpoint/2010/main" val="3049040707"/>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1328</TotalTime>
  <Words>4023</Words>
  <Application>Microsoft Office PowerPoint</Application>
  <PresentationFormat>Widescreen</PresentationFormat>
  <Paragraphs>171</Paragraphs>
  <Slides>24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Calibri</vt:lpstr>
      <vt:lpstr>Calibri Light</vt:lpstr>
      <vt:lpstr>Times New Roman</vt:lpstr>
      <vt:lpstr>1_Office Theme</vt:lpstr>
      <vt:lpstr>Kashmir 1964-2026</vt:lpstr>
      <vt:lpstr>Slides 3-16 are modified from the earlier slide set (Kashmir One)</vt:lpstr>
      <vt:lpstr>Context for Changes  in INDIAN politics (Post Nehru)</vt:lpstr>
      <vt:lpstr>Changes in Kashmir, Focus on Abdullah  1964-79</vt:lpstr>
      <vt:lpstr>Kashmir (from “Indira, Second Innings”)</vt:lpstr>
      <vt:lpstr>Rajiv Gandhi and the 1987 Fix</vt:lpstr>
      <vt:lpstr>PowerPoint Presentation</vt:lpstr>
      <vt:lpstr>Kashmir Political Alienation after 1987</vt:lpstr>
      <vt:lpstr>From Autonomy to Azaadi (Independence)</vt:lpstr>
      <vt:lpstr>Kashmiri Muslims </vt:lpstr>
      <vt:lpstr>Azaadi: Separatist Groups </vt:lpstr>
      <vt:lpstr>Militarization of Kashmir</vt:lpstr>
      <vt:lpstr>AFSPA/PSA allow, among other things</vt:lpstr>
      <vt:lpstr>Oppression and its Limits</vt:lpstr>
      <vt:lpstr>Contemporary Context</vt:lpstr>
      <vt:lpstr>Mirza Waheed Article</vt:lpstr>
      <vt:lpstr>Kashmir in a Larger Context </vt:lpstr>
      <vt:lpstr>The NeoColonial State and Kashmir</vt:lpstr>
      <vt:lpstr>Haider (2014) and Kashmir</vt:lpstr>
      <vt:lpstr>Context for Haider</vt:lpstr>
      <vt:lpstr>Imperial? NeoColonial? Settler Colonial? Capitalist-Exploitative?  </vt:lpstr>
      <vt:lpstr>Settler Colonial Argument</vt:lpstr>
      <vt:lpstr>Shahla Hussain’s Counter </vt:lpstr>
      <vt:lpstr>Kashmir as a Perspective on Contemporary India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Sanjay Joshi</dc:creator>
  <cp:lastModifiedBy>Sanjay Joshi</cp:lastModifiedBy>
  <cp:revision>22</cp:revision>
  <dcterms:created xsi:type="dcterms:W3CDTF">2026-04-20T03:57:29Z</dcterms:created>
  <dcterms:modified xsi:type="dcterms:W3CDTF">2026-04-23T23:20:32Z</dcterms:modified>
</cp:coreProperties>
</file>