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7" r:id="rId4"/>
    <p:sldId id="277" r:id="rId5"/>
    <p:sldId id="259" r:id="rId6"/>
    <p:sldId id="257" r:id="rId7"/>
    <p:sldId id="265" r:id="rId8"/>
    <p:sldId id="268" r:id="rId9"/>
    <p:sldId id="288" r:id="rId10"/>
    <p:sldId id="275" r:id="rId11"/>
    <p:sldId id="278" r:id="rId12"/>
    <p:sldId id="279" r:id="rId13"/>
    <p:sldId id="280" r:id="rId14"/>
    <p:sldId id="281" r:id="rId15"/>
    <p:sldId id="282" r:id="rId16"/>
    <p:sldId id="286" r:id="rId17"/>
    <p:sldId id="284" r:id="rId18"/>
    <p:sldId id="292" r:id="rId19"/>
    <p:sldId id="290" r:id="rId20"/>
    <p:sldId id="289" r:id="rId21"/>
    <p:sldId id="293" r:id="rId22"/>
    <p:sldId id="271" r:id="rId23"/>
    <p:sldId id="270" r:id="rId24"/>
    <p:sldId id="294" r:id="rId25"/>
    <p:sldId id="261" r:id="rId26"/>
    <p:sldId id="27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48" autoAdjust="0"/>
  </p:normalViewPr>
  <p:slideViewPr>
    <p:cSldViewPr>
      <p:cViewPr varScale="1">
        <p:scale>
          <a:sx n="68" d="100"/>
          <a:sy n="68" d="100"/>
        </p:scale>
        <p:origin x="1229"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8B6CD8-F4FA-4DE2-B55F-FAC758CF5490}"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18086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94985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44364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78D5A56-C970-4FDA-8D2C-B499DFB6B57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88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18170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5A56-C970-4FDA-8D2C-B499DFB6B57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451115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8D5A56-C970-4FDA-8D2C-B499DFB6B579}"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36642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8D5A56-C970-4FDA-8D2C-B499DFB6B579}"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012231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8D5A56-C970-4FDA-8D2C-B499DFB6B579}"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200740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5A56-C970-4FDA-8D2C-B499DFB6B579}"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99965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5A56-C970-4FDA-8D2C-B499DFB6B579}"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167144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B6CD8-F4FA-4DE2-B55F-FAC758CF5490}"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2046783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5A56-C970-4FDA-8D2C-B499DFB6B579}"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903660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420738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D5A56-C970-4FDA-8D2C-B499DFB6B57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AC770-60A1-4E00-BDAC-D22EF4252330}" type="slidenum">
              <a:rPr lang="en-US" smtClean="0"/>
              <a:t>‹#›</a:t>
            </a:fld>
            <a:endParaRPr lang="en-US"/>
          </a:p>
        </p:txBody>
      </p:sp>
    </p:spTree>
    <p:extLst>
      <p:ext uri="{BB962C8B-B14F-4D97-AF65-F5344CB8AC3E}">
        <p14:creationId xmlns:p14="http://schemas.microsoft.com/office/powerpoint/2010/main" val="328625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EDEEFF-58B3-40E1-8D70-0F7AFB6A4576}"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2283114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DEEFF-58B3-40E1-8D70-0F7AFB6A4576}"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2432837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EDEEFF-58B3-40E1-8D70-0F7AFB6A4576}"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188976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EDEEFF-58B3-40E1-8D70-0F7AFB6A4576}"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1378877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EDEEFF-58B3-40E1-8D70-0F7AFB6A4576}"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1122713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EDEEFF-58B3-40E1-8D70-0F7AFB6A4576}"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3841311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DEEFF-58B3-40E1-8D70-0F7AFB6A4576}"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167573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B6CD8-F4FA-4DE2-B55F-FAC758CF5490}"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1388469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EDEEFF-58B3-40E1-8D70-0F7AFB6A4576}"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1272164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EDEEFF-58B3-40E1-8D70-0F7AFB6A4576}"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797244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DEEFF-58B3-40E1-8D70-0F7AFB6A4576}"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84464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DEEFF-58B3-40E1-8D70-0F7AFB6A4576}"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8A3CB-C6CC-4E66-934B-096E7792D594}" type="slidenum">
              <a:rPr lang="en-US" smtClean="0"/>
              <a:t>‹#›</a:t>
            </a:fld>
            <a:endParaRPr lang="en-US"/>
          </a:p>
        </p:txBody>
      </p:sp>
    </p:spTree>
    <p:extLst>
      <p:ext uri="{BB962C8B-B14F-4D97-AF65-F5344CB8AC3E}">
        <p14:creationId xmlns:p14="http://schemas.microsoft.com/office/powerpoint/2010/main" val="372930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B6CD8-F4FA-4DE2-B55F-FAC758CF5490}"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15362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B6CD8-F4FA-4DE2-B55F-FAC758CF5490}"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73682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B6CD8-F4FA-4DE2-B55F-FAC758CF5490}"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322031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B6CD8-F4FA-4DE2-B55F-FAC758CF5490}"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131194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B6CD8-F4FA-4DE2-B55F-FAC758CF5490}"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78260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B6CD8-F4FA-4DE2-B55F-FAC758CF5490}"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C485F-2339-4CA5-88E2-E97E670974A1}" type="slidenum">
              <a:rPr lang="en-US" smtClean="0"/>
              <a:t>‹#›</a:t>
            </a:fld>
            <a:endParaRPr lang="en-US"/>
          </a:p>
        </p:txBody>
      </p:sp>
    </p:spTree>
    <p:extLst>
      <p:ext uri="{BB962C8B-B14F-4D97-AF65-F5344CB8AC3E}">
        <p14:creationId xmlns:p14="http://schemas.microsoft.com/office/powerpoint/2010/main" val="418889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B6CD8-F4FA-4DE2-B55F-FAC758CF5490}" type="datetimeFigureOut">
              <a:rPr lang="en-US" smtClean="0"/>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C485F-2339-4CA5-88E2-E97E670974A1}" type="slidenum">
              <a:rPr lang="en-US" smtClean="0"/>
              <a:t>‹#›</a:t>
            </a:fld>
            <a:endParaRPr lang="en-US"/>
          </a:p>
        </p:txBody>
      </p:sp>
    </p:spTree>
    <p:extLst>
      <p:ext uri="{BB962C8B-B14F-4D97-AF65-F5344CB8AC3E}">
        <p14:creationId xmlns:p14="http://schemas.microsoft.com/office/powerpoint/2010/main" val="1081359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8D5A56-C970-4FDA-8D2C-B499DFB6B579}" type="datetimeFigureOut">
              <a:rPr lang="en-US" smtClean="0"/>
              <a:t>4/14/2020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0AC770-60A1-4E00-BDAC-D22EF4252330}" type="slidenum">
              <a:rPr lang="en-US" smtClean="0"/>
              <a:t>‹#›</a:t>
            </a:fld>
            <a:endParaRPr lang="en-US"/>
          </a:p>
        </p:txBody>
      </p:sp>
    </p:spTree>
    <p:extLst>
      <p:ext uri="{BB962C8B-B14F-4D97-AF65-F5344CB8AC3E}">
        <p14:creationId xmlns:p14="http://schemas.microsoft.com/office/powerpoint/2010/main" val="3907837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DEEFF-58B3-40E1-8D70-0F7AFB6A4576}" type="datetimeFigureOut">
              <a:rPr lang="en-US" smtClean="0"/>
              <a:t>4/14/2020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38A3CB-C6CC-4E66-934B-096E7792D594}" type="slidenum">
              <a:rPr lang="en-US" smtClean="0"/>
              <a:t>‹#›</a:t>
            </a:fld>
            <a:endParaRPr lang="en-US"/>
          </a:p>
        </p:txBody>
      </p:sp>
    </p:spTree>
    <p:extLst>
      <p:ext uri="{BB962C8B-B14F-4D97-AF65-F5344CB8AC3E}">
        <p14:creationId xmlns:p14="http://schemas.microsoft.com/office/powerpoint/2010/main" val="487740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kashmirlife.net/circa-1947-a-long-story-67652/"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Constitution_of_Jammu_and_Kashmir" TargetMode="External"/><Relationship Id="rId2" Type="http://schemas.openxmlformats.org/officeDocument/2006/relationships/hyperlink" Target="http://en.wikipedia.org/wiki/Article_370"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hyperlink" Target="https://www.bbc.com/news/world-south-asia-1606907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undocs.org/S/RES/47(1948)" TargetMode="External"/><Relationship Id="rId3" Type="http://schemas.openxmlformats.org/officeDocument/2006/relationships/image" Target="../media/image14.png"/><Relationship Id="rId7" Type="http://schemas.openxmlformats.org/officeDocument/2006/relationships/hyperlink" Target="https://upload.wikimedia.org/wikipedia/commons/thumb/1/19/J&amp;K01low.jpg/300px-J&amp;K01low.jpg" TargetMode="Externa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hyperlink" Target="https://countercurrents.org/wp-content/uploads/2018/03/Sheikh-Muhammad-Abdullah.jpg" TargetMode="External"/><Relationship Id="rId5" Type="http://schemas.openxmlformats.org/officeDocument/2006/relationships/hyperlink" Target="https://i2.wp.com/www.siasat.com/wp-content/uploads/2017/12/sheikh-abdullah-1.jpg?resize=800,427&amp;ssl=1" TargetMode="External"/><Relationship Id="rId4" Type="http://schemas.openxmlformats.org/officeDocument/2006/relationships/hyperlink" Target="https://i2.wp.com/thekashmirwalla.com/wp-content/uploads/2013/12/Maharaja-Hasri-Singh_Dogra-Ruler.jpg?fit=354,450&amp;ssl=1" TargetMode="External"/><Relationship Id="rId9" Type="http://schemas.openxmlformats.org/officeDocument/2006/relationships/hyperlink" Target="https://en.wikipedia.org/wiki/Article_370_of_the_Constitution_of_Indi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KASHMIR 1947-2019</a:t>
            </a:r>
          </a:p>
        </p:txBody>
      </p:sp>
      <p:sp>
        <p:nvSpPr>
          <p:cNvPr id="3" name="Subtitle 2"/>
          <p:cNvSpPr>
            <a:spLocks noGrp="1"/>
          </p:cNvSpPr>
          <p:nvPr>
            <p:ph type="subTitle" idx="1"/>
          </p:nvPr>
        </p:nvSpPr>
        <p:spPr/>
        <p:txBody>
          <a:bodyPr/>
          <a:lstStyle/>
          <a:p>
            <a:r>
              <a:rPr lang="en-US" dirty="0"/>
              <a:t>The Genealogy of a Crisis</a:t>
            </a:r>
          </a:p>
        </p:txBody>
      </p:sp>
    </p:spTree>
    <p:extLst>
      <p:ext uri="{BB962C8B-B14F-4D97-AF65-F5344CB8AC3E}">
        <p14:creationId xmlns:p14="http://schemas.microsoft.com/office/powerpoint/2010/main" val="33463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E2C2-4D60-463F-9907-5B2D17AF1857}"/>
              </a:ext>
            </a:extLst>
          </p:cNvPr>
          <p:cNvSpPr>
            <a:spLocks noGrp="1"/>
          </p:cNvSpPr>
          <p:nvPr>
            <p:ph type="title"/>
          </p:nvPr>
        </p:nvSpPr>
        <p:spPr>
          <a:xfrm>
            <a:off x="628650" y="1"/>
            <a:ext cx="7886700" cy="1219200"/>
          </a:xfrm>
        </p:spPr>
        <p:txBody>
          <a:bodyPr/>
          <a:lstStyle/>
          <a:p>
            <a:r>
              <a:rPr lang="en-US" dirty="0"/>
              <a:t>Kashmir: Political and Regional dimension</a:t>
            </a:r>
          </a:p>
        </p:txBody>
      </p:sp>
      <p:sp>
        <p:nvSpPr>
          <p:cNvPr id="3" name="Content Placeholder 2">
            <a:extLst>
              <a:ext uri="{FF2B5EF4-FFF2-40B4-BE49-F238E27FC236}">
                <a16:creationId xmlns:a16="http://schemas.microsoft.com/office/drawing/2014/main" id="{B5801F16-1B04-478D-A27E-610BA27A30F5}"/>
              </a:ext>
            </a:extLst>
          </p:cNvPr>
          <p:cNvSpPr>
            <a:spLocks noGrp="1"/>
          </p:cNvSpPr>
          <p:nvPr>
            <p:ph idx="1"/>
          </p:nvPr>
        </p:nvSpPr>
        <p:spPr>
          <a:xfrm>
            <a:off x="304800" y="1371600"/>
            <a:ext cx="8210550" cy="5486400"/>
          </a:xfrm>
        </p:spPr>
        <p:txBody>
          <a:bodyPr>
            <a:normAutofit lnSpcReduction="10000"/>
          </a:bodyPr>
          <a:lstStyle/>
          <a:p>
            <a:r>
              <a:rPr lang="en-US" dirty="0"/>
              <a:t>The UN had called for a plebiscite, but neither party withdrew armies.  India claimed Hari Singh signature on accession made that legal. Abdullah’s popularity and elections became the main moral, justification for retaining Kashmir</a:t>
            </a:r>
          </a:p>
          <a:p>
            <a:r>
              <a:rPr lang="en-US" dirty="0"/>
              <a:t>BUT Abdullah’s ambivalence made things difficult for Nehru!</a:t>
            </a:r>
          </a:p>
          <a:p>
            <a:r>
              <a:rPr lang="en-US" dirty="0"/>
              <a:t>TWO related issue contribute to the ambivalence (and helps understand how this history relates to recent events)</a:t>
            </a:r>
          </a:p>
          <a:p>
            <a:r>
              <a:rPr lang="en-US" dirty="0"/>
              <a:t>a.  Abdullah’s </a:t>
            </a:r>
            <a:r>
              <a:rPr lang="en-US" b="1" i="1" dirty="0"/>
              <a:t>idea of </a:t>
            </a:r>
            <a:r>
              <a:rPr lang="en-US" b="1" i="1" dirty="0" err="1"/>
              <a:t>Kashmiriat</a:t>
            </a:r>
            <a:r>
              <a:rPr lang="en-US" b="1" i="1" dirty="0"/>
              <a:t>,</a:t>
            </a:r>
            <a:r>
              <a:rPr lang="en-US" dirty="0"/>
              <a:t> often drifted into idea of an independent Kashmir</a:t>
            </a:r>
          </a:p>
          <a:p>
            <a:r>
              <a:rPr lang="en-US" dirty="0"/>
              <a:t>b.  Abdullah’s popularity high in KASHMIR VALLEY, but not so in JAMMU,   </a:t>
            </a:r>
            <a:r>
              <a:rPr lang="en-US" b="1" dirty="0"/>
              <a:t>PRAJA PARISHAD </a:t>
            </a:r>
            <a:r>
              <a:rPr lang="en-US" dirty="0"/>
              <a:t>formed in 1949</a:t>
            </a:r>
          </a:p>
          <a:p>
            <a:r>
              <a:rPr lang="en-US" dirty="0"/>
              <a:t>So these two issues: 1. autonomy </a:t>
            </a:r>
            <a:r>
              <a:rPr lang="en-US" b="1" i="1" dirty="0"/>
              <a:t>plus</a:t>
            </a:r>
            <a:r>
              <a:rPr lang="en-US" dirty="0"/>
              <a:t> 2. Hindu opposition in Jammu. </a:t>
            </a:r>
          </a:p>
          <a:p>
            <a:pPr lvl="1"/>
            <a:r>
              <a:rPr lang="en-US" dirty="0"/>
              <a:t>Three things to keep in mind about JAMMU</a:t>
            </a:r>
          </a:p>
          <a:p>
            <a:pPr lvl="2"/>
            <a:r>
              <a:rPr lang="en-US" dirty="0"/>
              <a:t>Jammu (like </a:t>
            </a:r>
            <a:r>
              <a:rPr lang="en-US" dirty="0" err="1"/>
              <a:t>Ladakh</a:t>
            </a:r>
            <a:r>
              <a:rPr lang="en-US" dirty="0"/>
              <a:t>) historically had an identity distinct from Kashmir</a:t>
            </a:r>
          </a:p>
          <a:p>
            <a:pPr lvl="2"/>
            <a:r>
              <a:rPr lang="en-US" dirty="0"/>
              <a:t>Till partition riots that led to </a:t>
            </a:r>
            <a:r>
              <a:rPr lang="en-US" dirty="0">
                <a:hlinkClick r:id="rId2"/>
              </a:rPr>
              <a:t> hundreds of thousand Muslims to flee to Pakistan</a:t>
            </a:r>
            <a:r>
              <a:rPr lang="en-US" dirty="0"/>
              <a:t>, Jammu used to have a small Muslim MAJORITY population.  NOW, though it has a Hindu majority</a:t>
            </a:r>
          </a:p>
          <a:p>
            <a:pPr lvl="2"/>
            <a:r>
              <a:rPr lang="en-US" dirty="0"/>
              <a:t>CLASS/Religion overlap: The majority of LANDLORDS in Jammu were Hindu.  These landlords fear that Abdullah’s commitment to land redistribution would hurt them</a:t>
            </a:r>
          </a:p>
          <a:p>
            <a:endParaRPr lang="en-US" dirty="0"/>
          </a:p>
        </p:txBody>
      </p:sp>
    </p:spTree>
    <p:extLst>
      <p:ext uri="{BB962C8B-B14F-4D97-AF65-F5344CB8AC3E}">
        <p14:creationId xmlns:p14="http://schemas.microsoft.com/office/powerpoint/2010/main" val="1983286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16F1-9DE2-480E-B7CE-C2F7CF3CDD65}"/>
              </a:ext>
            </a:extLst>
          </p:cNvPr>
          <p:cNvSpPr>
            <a:spLocks noGrp="1"/>
          </p:cNvSpPr>
          <p:nvPr>
            <p:ph type="title"/>
          </p:nvPr>
        </p:nvSpPr>
        <p:spPr>
          <a:xfrm>
            <a:off x="278028" y="76200"/>
            <a:ext cx="8237323" cy="1066800"/>
          </a:xfrm>
        </p:spPr>
        <p:txBody>
          <a:bodyPr/>
          <a:lstStyle/>
          <a:p>
            <a:r>
              <a:rPr lang="en-US" dirty="0"/>
              <a:t>Abdullah and his opposition</a:t>
            </a:r>
          </a:p>
        </p:txBody>
      </p:sp>
      <p:sp>
        <p:nvSpPr>
          <p:cNvPr id="3" name="Content Placeholder 2">
            <a:extLst>
              <a:ext uri="{FF2B5EF4-FFF2-40B4-BE49-F238E27FC236}">
                <a16:creationId xmlns:a16="http://schemas.microsoft.com/office/drawing/2014/main" id="{64C6F137-3F58-492A-97F4-6DC92CE86352}"/>
              </a:ext>
            </a:extLst>
          </p:cNvPr>
          <p:cNvSpPr>
            <a:spLocks noGrp="1"/>
          </p:cNvSpPr>
          <p:nvPr>
            <p:ph idx="1"/>
          </p:nvPr>
        </p:nvSpPr>
        <p:spPr>
          <a:xfrm>
            <a:off x="191530" y="1143000"/>
            <a:ext cx="8876270" cy="5486400"/>
          </a:xfrm>
        </p:spPr>
        <p:txBody>
          <a:bodyPr>
            <a:normAutofit lnSpcReduction="10000"/>
          </a:bodyPr>
          <a:lstStyle/>
          <a:p>
            <a:r>
              <a:rPr lang="en-US" dirty="0"/>
              <a:t>Response of Hindu Right increases Abdullah’s ambivalence, and </a:t>
            </a:r>
          </a:p>
          <a:p>
            <a:pPr lvl="1"/>
            <a:r>
              <a:rPr lang="en-US" dirty="0"/>
              <a:t>1950 meeting with US Ambassador, reportedly discussed independence</a:t>
            </a:r>
          </a:p>
          <a:p>
            <a:r>
              <a:rPr lang="en-US" dirty="0"/>
              <a:t>Won the elections to the Jammu and Kashmir Constituent Assembly in 1951,  (unopposed!). There were complaints of political pressure on the electoral process.</a:t>
            </a:r>
          </a:p>
          <a:p>
            <a:r>
              <a:rPr lang="en-US" dirty="0"/>
              <a:t>After 1951 elections Abdullah clearly says does not stand for independence, but AUTONOMY crucial. Prefers India to Pakistan because the Indian state</a:t>
            </a:r>
            <a:r>
              <a:rPr lang="en-US" b="1" i="1" dirty="0"/>
              <a:t> had ‘never tried to interfere in our internal autonomy’</a:t>
            </a:r>
            <a:endParaRPr lang="en-US" dirty="0"/>
          </a:p>
          <a:p>
            <a:r>
              <a:rPr lang="en-US" dirty="0"/>
              <a:t>Leads to </a:t>
            </a:r>
            <a:r>
              <a:rPr lang="en-US" b="1" dirty="0"/>
              <a:t>1952 Delhi Agreement</a:t>
            </a:r>
            <a:r>
              <a:rPr lang="en-US" dirty="0"/>
              <a:t>, confirming full accession to India. </a:t>
            </a:r>
            <a:r>
              <a:rPr lang="en-US" dirty="0">
                <a:hlinkClick r:id="rId2"/>
              </a:rPr>
              <a:t>Article 370</a:t>
            </a:r>
            <a:r>
              <a:rPr lang="en-US" dirty="0"/>
              <a:t> and 35a of the Indian Constitution grants “temporary” autonomy to J&amp;K and </a:t>
            </a:r>
            <a:r>
              <a:rPr lang="en-US" dirty="0">
                <a:hlinkClick r:id="rId3"/>
              </a:rPr>
              <a:t>Kashmiri Constitution </a:t>
            </a:r>
            <a:r>
              <a:rPr lang="en-US" dirty="0"/>
              <a:t>accepts the state as part of India</a:t>
            </a:r>
          </a:p>
          <a:p>
            <a:r>
              <a:rPr lang="en-US" dirty="0"/>
              <a:t>Hindu Right OUTRAGED by Delhi Agreement (context: wiped out in first general election, Jana </a:t>
            </a:r>
            <a:r>
              <a:rPr lang="en-US" dirty="0" err="1"/>
              <a:t>Sangh</a:t>
            </a:r>
            <a:r>
              <a:rPr lang="en-US" dirty="0"/>
              <a:t> won only 3 seats in a 489-seat Parliament. Nehru went ahead with the Hindu Code reforms despite their opposition).  They NEEDED an issue to try and gain political traction, and Kashmir became that – has appeared on their manifesto ever since -- explains the events of August 2019!)</a:t>
            </a:r>
          </a:p>
          <a:p>
            <a:pPr lvl="1"/>
            <a:r>
              <a:rPr lang="en-US" dirty="0">
                <a:solidFill>
                  <a:prstClr val="black"/>
                </a:solidFill>
              </a:rPr>
              <a:t>1953 meeting with Adlai Stevenson </a:t>
            </a:r>
          </a:p>
          <a:p>
            <a:pPr lvl="2"/>
            <a:r>
              <a:rPr lang="en-US" dirty="0">
                <a:solidFill>
                  <a:prstClr val="black"/>
                </a:solidFill>
              </a:rPr>
              <a:t>Show he is willing to play to global politics to secure his and Kashmiri interests</a:t>
            </a:r>
          </a:p>
          <a:p>
            <a:endParaRPr lang="en-US" dirty="0"/>
          </a:p>
          <a:p>
            <a:endParaRPr lang="en-US" dirty="0"/>
          </a:p>
          <a:p>
            <a:endParaRPr lang="en-US" dirty="0"/>
          </a:p>
        </p:txBody>
      </p:sp>
    </p:spTree>
    <p:extLst>
      <p:ext uri="{BB962C8B-B14F-4D97-AF65-F5344CB8AC3E}">
        <p14:creationId xmlns:p14="http://schemas.microsoft.com/office/powerpoint/2010/main" val="3207542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6036-6CC6-482C-B6C2-286D0777E48A}"/>
              </a:ext>
            </a:extLst>
          </p:cNvPr>
          <p:cNvSpPr>
            <a:spLocks noGrp="1"/>
          </p:cNvSpPr>
          <p:nvPr>
            <p:ph type="title"/>
          </p:nvPr>
        </p:nvSpPr>
        <p:spPr>
          <a:xfrm>
            <a:off x="628650" y="365127"/>
            <a:ext cx="7886700" cy="1006474"/>
          </a:xfrm>
        </p:spPr>
        <p:txBody>
          <a:bodyPr/>
          <a:lstStyle/>
          <a:p>
            <a:r>
              <a:rPr lang="en-US" dirty="0"/>
              <a:t>Kashmiri Politics	 1953-63</a:t>
            </a:r>
          </a:p>
        </p:txBody>
      </p:sp>
      <p:sp>
        <p:nvSpPr>
          <p:cNvPr id="3" name="Content Placeholder 2">
            <a:extLst>
              <a:ext uri="{FF2B5EF4-FFF2-40B4-BE49-F238E27FC236}">
                <a16:creationId xmlns:a16="http://schemas.microsoft.com/office/drawing/2014/main" id="{C319519A-D25E-4282-9664-5BF0A8953A06}"/>
              </a:ext>
            </a:extLst>
          </p:cNvPr>
          <p:cNvSpPr>
            <a:spLocks noGrp="1"/>
          </p:cNvSpPr>
          <p:nvPr>
            <p:ph idx="1"/>
          </p:nvPr>
        </p:nvSpPr>
        <p:spPr>
          <a:xfrm>
            <a:off x="76200" y="1447800"/>
            <a:ext cx="8762999" cy="5410200"/>
          </a:xfrm>
        </p:spPr>
        <p:txBody>
          <a:bodyPr>
            <a:normAutofit/>
          </a:bodyPr>
          <a:lstStyle/>
          <a:p>
            <a:r>
              <a:rPr lang="en-US" dirty="0"/>
              <a:t>Shyama Prasad Mukherjee (leader of  Jana Sangh) die in custody in 1953.  Massive protests that push Abdullah to “rethink” ties to India</a:t>
            </a:r>
          </a:p>
          <a:p>
            <a:r>
              <a:rPr lang="en-US" dirty="0"/>
              <a:t>Split engineered in National Conference (Abdullah’s party) and Abdullah’s government dismissed, </a:t>
            </a:r>
            <a:r>
              <a:rPr lang="en-US" dirty="0" err="1"/>
              <a:t>Bakshi</a:t>
            </a:r>
            <a:r>
              <a:rPr lang="en-US" dirty="0"/>
              <a:t> Ghulam Muhammad installed as Premier and Abdullah arrested</a:t>
            </a:r>
          </a:p>
          <a:p>
            <a:r>
              <a:rPr lang="en-US" dirty="0" err="1"/>
              <a:t>Bakshi</a:t>
            </a:r>
            <a:r>
              <a:rPr lang="en-US" dirty="0"/>
              <a:t> was a populist but faced serious charges of nepotism and corruption. </a:t>
            </a:r>
            <a:r>
              <a:rPr lang="en-US" dirty="0" err="1"/>
              <a:t>Bakshi</a:t>
            </a:r>
            <a:r>
              <a:rPr lang="en-US" dirty="0"/>
              <a:t> seen as “India’s man” and his corruption came to be associated with Nehru and India</a:t>
            </a:r>
          </a:p>
          <a:p>
            <a:r>
              <a:rPr lang="en-US" dirty="0"/>
              <a:t>Abdullah released and rearrested in 1958.  Both in 1953 and 1958, on charges that even Guha says were “trumped up”</a:t>
            </a:r>
          </a:p>
          <a:p>
            <a:r>
              <a:rPr lang="en-US" dirty="0"/>
              <a:t>The HAZRATBAL incident (loss of a relic from mosque), loss in war to China, and Nehru’s desire to “settle” Kashmir, lead to Abdullah release in 1963 and Nehru’s last attempt to solve the Kashmir conundrum</a:t>
            </a:r>
          </a:p>
          <a:p>
            <a:endParaRPr lang="en-US" dirty="0"/>
          </a:p>
        </p:txBody>
      </p:sp>
    </p:spTree>
    <p:extLst>
      <p:ext uri="{BB962C8B-B14F-4D97-AF65-F5344CB8AC3E}">
        <p14:creationId xmlns:p14="http://schemas.microsoft.com/office/powerpoint/2010/main" val="2944324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46BD-BDBC-4BDA-AC6A-478E9D84C491}"/>
              </a:ext>
            </a:extLst>
          </p:cNvPr>
          <p:cNvSpPr>
            <a:spLocks noGrp="1"/>
          </p:cNvSpPr>
          <p:nvPr>
            <p:ph type="title"/>
          </p:nvPr>
        </p:nvSpPr>
        <p:spPr>
          <a:xfrm>
            <a:off x="628650" y="1"/>
            <a:ext cx="7886700" cy="1219200"/>
          </a:xfrm>
        </p:spPr>
        <p:txBody>
          <a:bodyPr/>
          <a:lstStyle/>
          <a:p>
            <a:r>
              <a:rPr lang="en-US" dirty="0"/>
              <a:t>Nehru’s last plan for Kashmir</a:t>
            </a:r>
          </a:p>
        </p:txBody>
      </p:sp>
      <p:sp>
        <p:nvSpPr>
          <p:cNvPr id="3" name="Content Placeholder 2">
            <a:extLst>
              <a:ext uri="{FF2B5EF4-FFF2-40B4-BE49-F238E27FC236}">
                <a16:creationId xmlns:a16="http://schemas.microsoft.com/office/drawing/2014/main" id="{A79F0B4F-A3FE-4601-A7B4-59902CAF0638}"/>
              </a:ext>
            </a:extLst>
          </p:cNvPr>
          <p:cNvSpPr>
            <a:spLocks noGrp="1"/>
          </p:cNvSpPr>
          <p:nvPr>
            <p:ph idx="1"/>
          </p:nvPr>
        </p:nvSpPr>
        <p:spPr>
          <a:xfrm>
            <a:off x="76200" y="1066800"/>
            <a:ext cx="8915400" cy="5715000"/>
          </a:xfrm>
        </p:spPr>
        <p:txBody>
          <a:bodyPr>
            <a:normAutofit fontScale="92500"/>
          </a:bodyPr>
          <a:lstStyle/>
          <a:p>
            <a:r>
              <a:rPr lang="en-US" dirty="0"/>
              <a:t>Abdullah committed to secularism and a multicultural Kashmir (thus close to Nehru in vision).  But also an ambitious politician willing to use *any* leverage he had to forward his politics. Settle  for what he got for a while and then try to push the stakes up when he could</a:t>
            </a:r>
          </a:p>
          <a:p>
            <a:r>
              <a:rPr lang="en-US" dirty="0"/>
              <a:t>Climate of POSSESSIVE NATIONALISM, not just Hindu Right parties but also sections within the INC (especially old right wing of party)</a:t>
            </a:r>
          </a:p>
          <a:p>
            <a:pPr lvl="1"/>
            <a:r>
              <a:rPr lang="en-US" dirty="0"/>
              <a:t>Kashmir is OURS, the accession is SETTLED, we will not GIVE AWAY WHAT IS OURS.  No real concern for the feelings of KASHMIRIS</a:t>
            </a:r>
          </a:p>
          <a:p>
            <a:pPr lvl="1"/>
            <a:r>
              <a:rPr lang="en-US" dirty="0"/>
              <a:t>Abdullah’s later visit to PAKISTAN suggests mainstream opinion there not very different</a:t>
            </a:r>
          </a:p>
          <a:p>
            <a:r>
              <a:rPr lang="en-US" dirty="0"/>
              <a:t>But senior and responsible leaders such as C. </a:t>
            </a:r>
            <a:r>
              <a:rPr lang="en-US" dirty="0" err="1"/>
              <a:t>Rajgopalachari</a:t>
            </a:r>
            <a:r>
              <a:rPr lang="en-US" dirty="0"/>
              <a:t> (</a:t>
            </a:r>
            <a:r>
              <a:rPr lang="en-US" dirty="0" err="1"/>
              <a:t>Rajaji</a:t>
            </a:r>
            <a:r>
              <a:rPr lang="en-US" dirty="0"/>
              <a:t>) and JP (about whom we will hear a lot more in 10 years), did want to settle the Kashmir issue.  To do this, as we see, they were </a:t>
            </a:r>
            <a:r>
              <a:rPr lang="en-US" u="sng" dirty="0"/>
              <a:t>willing to give up the absolutist position of accession to India</a:t>
            </a:r>
          </a:p>
          <a:p>
            <a:r>
              <a:rPr lang="en-US" dirty="0"/>
              <a:t>Abdullah willing to go along to reach a compromise by which India, Pakistan AND Kashmir would benefit.  Not a zero sum game</a:t>
            </a:r>
            <a:endParaRPr lang="en-US" u="sng" dirty="0"/>
          </a:p>
          <a:p>
            <a:r>
              <a:rPr lang="en-US" dirty="0"/>
              <a:t>EVEN plebiscite not ruled out, but also variety of other options, such as provincial autonomy, confederation etc. </a:t>
            </a:r>
          </a:p>
          <a:p>
            <a:r>
              <a:rPr lang="en-US" dirty="0"/>
              <a:t>After staying with N at his residence, Abdullah travel to Pakistan to  talk with President </a:t>
            </a:r>
            <a:r>
              <a:rPr lang="en-US" dirty="0" err="1"/>
              <a:t>Ayub</a:t>
            </a:r>
            <a:r>
              <a:rPr lang="en-US" dirty="0"/>
              <a:t> Khan</a:t>
            </a:r>
          </a:p>
          <a:p>
            <a:r>
              <a:rPr lang="en-US" dirty="0"/>
              <a:t>But while there Nehru dies, as does this plan</a:t>
            </a:r>
          </a:p>
          <a:p>
            <a:pPr marL="0" indent="0">
              <a:buNone/>
            </a:pPr>
            <a:endParaRPr lang="en-US" dirty="0"/>
          </a:p>
          <a:p>
            <a:endParaRPr lang="en-US" dirty="0"/>
          </a:p>
        </p:txBody>
      </p:sp>
    </p:spTree>
    <p:extLst>
      <p:ext uri="{BB962C8B-B14F-4D97-AF65-F5344CB8AC3E}">
        <p14:creationId xmlns:p14="http://schemas.microsoft.com/office/powerpoint/2010/main" val="4070367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66800"/>
          </a:xfrm>
        </p:spPr>
        <p:txBody>
          <a:bodyPr/>
          <a:lstStyle/>
          <a:p>
            <a:r>
              <a:rPr lang="en-US" dirty="0"/>
              <a:t>Kashmir/Abdullah  1964-79</a:t>
            </a:r>
          </a:p>
        </p:txBody>
      </p:sp>
      <p:sp>
        <p:nvSpPr>
          <p:cNvPr id="6" name="Content Placeholder 5"/>
          <p:cNvSpPr>
            <a:spLocks noGrp="1"/>
          </p:cNvSpPr>
          <p:nvPr>
            <p:ph idx="1"/>
          </p:nvPr>
        </p:nvSpPr>
        <p:spPr>
          <a:xfrm>
            <a:off x="152400" y="1143000"/>
            <a:ext cx="8534400" cy="5715000"/>
          </a:xfrm>
        </p:spPr>
        <p:txBody>
          <a:bodyPr>
            <a:normAutofit fontScale="85000" lnSpcReduction="10000"/>
          </a:bodyPr>
          <a:lstStyle/>
          <a:p>
            <a:r>
              <a:rPr lang="en-US" dirty="0"/>
              <a:t>The Sheikh’s arrest and 11 years in jail (1953-64) was a period when support for separatism grows in Kashmir.  Despite his populism, </a:t>
            </a:r>
            <a:r>
              <a:rPr lang="en-US" dirty="0" err="1"/>
              <a:t>Bakshi</a:t>
            </a:r>
            <a:r>
              <a:rPr lang="en-US" dirty="0"/>
              <a:t> seen as “India’s man” in Kashmir</a:t>
            </a:r>
          </a:p>
          <a:p>
            <a:r>
              <a:rPr lang="en-US" dirty="0"/>
              <a:t>Abdullah’s supporters create “The Plebiscite Front” a political party demanding a plebiscite to determine Kashmir’s future as promised in India’s submission to the UN</a:t>
            </a:r>
          </a:p>
          <a:p>
            <a:r>
              <a:rPr lang="en-US" dirty="0"/>
              <a:t>1965, Abdullah arrested AGAIN, after conversations with Chinese Premier Chou </a:t>
            </a:r>
            <a:r>
              <a:rPr lang="en-US" dirty="0" err="1"/>
              <a:t>Enlai</a:t>
            </a:r>
            <a:r>
              <a:rPr lang="en-US" dirty="0"/>
              <a:t> in Algiers, remains imprisoned until 1968 (remember, 3 years after defeated in war, any connection with China still seen as traitorous act!)</a:t>
            </a:r>
          </a:p>
          <a:p>
            <a:r>
              <a:rPr lang="en-US" dirty="0"/>
              <a:t>Indira keeps Abdullah in jail, released in 1968, but not allowed to return to Kashmir</a:t>
            </a:r>
          </a:p>
          <a:p>
            <a:r>
              <a:rPr lang="en-US" dirty="0"/>
              <a:t>After Bangladesh war, Abdullah agrees to an Accord with Indira Gandhi in 1974.  Plebiscite Front disbanded. Abdullah installed as Chief Minister with Mrs. Gandhi’s support</a:t>
            </a:r>
          </a:p>
          <a:p>
            <a:r>
              <a:rPr lang="en-US" dirty="0"/>
              <a:t>1977 when the Janata Party is in power, sees one of the only free and fair elections in J&amp;K, with Abdullah leading a revived NC to victory</a:t>
            </a:r>
          </a:p>
          <a:p>
            <a:r>
              <a:rPr lang="en-US" dirty="0"/>
              <a:t>Abdullah enacts the Public Safety Act (PSA) in 1978 giving him power to arrest political opponents on grounds of “public safety.” Would be used against Kashmiri citizens extensively in later years</a:t>
            </a:r>
          </a:p>
        </p:txBody>
      </p:sp>
    </p:spTree>
    <p:extLst>
      <p:ext uri="{BB962C8B-B14F-4D97-AF65-F5344CB8AC3E}">
        <p14:creationId xmlns:p14="http://schemas.microsoft.com/office/powerpoint/2010/main" val="189688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 (from “Indira, Second Innings”)</a:t>
            </a:r>
          </a:p>
        </p:txBody>
      </p:sp>
      <p:sp>
        <p:nvSpPr>
          <p:cNvPr id="3" name="Content Placeholder 2"/>
          <p:cNvSpPr>
            <a:spLocks noGrp="1"/>
          </p:cNvSpPr>
          <p:nvPr>
            <p:ph sz="half" idx="1"/>
          </p:nvPr>
        </p:nvSpPr>
        <p:spPr>
          <a:xfrm>
            <a:off x="457200" y="1417638"/>
            <a:ext cx="5999206" cy="5211762"/>
          </a:xfrm>
        </p:spPr>
        <p:txBody>
          <a:bodyPr>
            <a:normAutofit fontScale="92500" lnSpcReduction="20000"/>
          </a:bodyPr>
          <a:lstStyle/>
          <a:p>
            <a:r>
              <a:rPr lang="en-US" dirty="0"/>
              <a:t>Sheikh Abdullah dies in 1982</a:t>
            </a:r>
          </a:p>
          <a:p>
            <a:r>
              <a:rPr lang="en-US" dirty="0" smtClean="0"/>
              <a:t>This is also the start of a process that BEGINS  </a:t>
            </a:r>
            <a:r>
              <a:rPr lang="en-US" i="1" dirty="0"/>
              <a:t>COMMUNALIZING</a:t>
            </a:r>
            <a:r>
              <a:rPr lang="en-US" dirty="0"/>
              <a:t> the situation in Kashmir.  </a:t>
            </a:r>
          </a:p>
          <a:p>
            <a:r>
              <a:rPr lang="en-US" dirty="0"/>
              <a:t>In 1983 Farooq Abdullah, Sheikh Abdullah’s son joins an opposition coalition</a:t>
            </a:r>
          </a:p>
          <a:p>
            <a:r>
              <a:rPr lang="en-US" dirty="0"/>
              <a:t>Mrs. Gandhi, in her campaign, painted him as a secessionist.  </a:t>
            </a:r>
          </a:p>
          <a:p>
            <a:r>
              <a:rPr lang="en-US" dirty="0"/>
              <a:t>BLATANTLY appealed to HINDUS of Jammu, and invoked FEAR of VALLEY MUSLIMS.  </a:t>
            </a:r>
          </a:p>
          <a:p>
            <a:r>
              <a:rPr lang="en-US" dirty="0"/>
              <a:t>Farooq won, but this event first created RELIGIOUS polarization in Kashmir</a:t>
            </a:r>
          </a:p>
          <a:p>
            <a:r>
              <a:rPr lang="en-US" dirty="0"/>
              <a:t>Even separatists , TILL THAT TIME had spoken of need to secede because they were KASHMIRI and included Hindu Kashmiris in their description of Kashmir.  This was to change soon after.  </a:t>
            </a:r>
          </a:p>
          <a:p>
            <a:r>
              <a:rPr lang="en-US" dirty="0"/>
              <a:t>1984, political machinations by Mrs. Gandhi ensure that Farooq is removed as Chief Ministers.  Kashmiris begin to believe that Delhi will never let them exercise their own political will within India.  Leads to support for separatism.</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691183" y="2132146"/>
            <a:ext cx="1927655" cy="2900576"/>
          </a:xfrm>
          <a:prstGeom prst="rect">
            <a:avLst/>
          </a:prstGeom>
        </p:spPr>
      </p:pic>
    </p:spTree>
    <p:extLst>
      <p:ext uri="{BB962C8B-B14F-4D97-AF65-F5344CB8AC3E}">
        <p14:creationId xmlns:p14="http://schemas.microsoft.com/office/powerpoint/2010/main" val="3300804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Rajiv Gandhi and the 1987 Fix</a:t>
            </a:r>
          </a:p>
        </p:txBody>
      </p:sp>
      <p:sp>
        <p:nvSpPr>
          <p:cNvPr id="6" name="Content Placeholder 5"/>
          <p:cNvSpPr>
            <a:spLocks noGrp="1"/>
          </p:cNvSpPr>
          <p:nvPr>
            <p:ph idx="1"/>
          </p:nvPr>
        </p:nvSpPr>
        <p:spPr>
          <a:xfrm>
            <a:off x="457200" y="1600202"/>
            <a:ext cx="8229600" cy="5105398"/>
          </a:xfrm>
        </p:spPr>
        <p:txBody>
          <a:bodyPr>
            <a:normAutofit fontScale="92500" lnSpcReduction="10000"/>
          </a:bodyPr>
          <a:lstStyle/>
          <a:p>
            <a:r>
              <a:rPr lang="en-US" dirty="0"/>
              <a:t>Rajiv and Farooq reach an agreement in 1986, form a joint INC-NC government in J&amp;K</a:t>
            </a:r>
          </a:p>
          <a:p>
            <a:r>
              <a:rPr lang="en-US" dirty="0"/>
              <a:t>1987 elections left almost no room for political dissent as the two major parties formed a, “election cartel” trying to monopolize the available political space</a:t>
            </a:r>
          </a:p>
          <a:p>
            <a:r>
              <a:rPr lang="en-US" dirty="0"/>
              <a:t>Great disenchantment with the NC in Kashmir valley in particular, and opposition now coalesced around a “Muslim United Front” (MUF) </a:t>
            </a:r>
          </a:p>
          <a:p>
            <a:r>
              <a:rPr lang="en-US" dirty="0"/>
              <a:t>100s of MUF activists arrested, and blatant electoral rigging was prevalent in the 1987 election</a:t>
            </a:r>
          </a:p>
          <a:p>
            <a:r>
              <a:rPr lang="en-US" dirty="0"/>
              <a:t>This was the tipping point for a people who had been denied fair democratic representation.  Politics in Kashmir changed, with the bomb replacing the ballot box as  mode of political expression.  </a:t>
            </a:r>
          </a:p>
          <a:p>
            <a:r>
              <a:rPr lang="en-US" dirty="0"/>
              <a:t>Do look at the summary on the next slide and the declining rates of participation in Kashmir after the mid 1980s</a:t>
            </a:r>
          </a:p>
        </p:txBody>
      </p:sp>
    </p:spTree>
    <p:extLst>
      <p:ext uri="{BB962C8B-B14F-4D97-AF65-F5344CB8AC3E}">
        <p14:creationId xmlns:p14="http://schemas.microsoft.com/office/powerpoint/2010/main" val="291340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916125"/>
              </p:ext>
            </p:extLst>
          </p:nvPr>
        </p:nvGraphicFramePr>
        <p:xfrm>
          <a:off x="0" y="0"/>
          <a:ext cx="9144000" cy="6858003"/>
        </p:xfrm>
        <a:graphic>
          <a:graphicData uri="http://schemas.openxmlformats.org/drawingml/2006/table">
            <a:tbl>
              <a:tblPr firstRow="1" firstCol="1" bandRow="1">
                <a:tableStyleId>{5C22544A-7EE6-4342-B048-85BDC9FD1C3A}</a:tableStyleId>
              </a:tblPr>
              <a:tblGrid>
                <a:gridCol w="1413164">
                  <a:extLst>
                    <a:ext uri="{9D8B030D-6E8A-4147-A177-3AD203B41FA5}">
                      <a16:colId xmlns:a16="http://schemas.microsoft.com/office/drawing/2014/main" val="1572322715"/>
                    </a:ext>
                  </a:extLst>
                </a:gridCol>
                <a:gridCol w="7730836">
                  <a:extLst>
                    <a:ext uri="{9D8B030D-6E8A-4147-A177-3AD203B41FA5}">
                      <a16:colId xmlns:a16="http://schemas.microsoft.com/office/drawing/2014/main" val="1703377295"/>
                    </a:ext>
                  </a:extLst>
                </a:gridCol>
              </a:tblGrid>
              <a:tr h="774564">
                <a:tc>
                  <a:txBody>
                    <a:bodyPr/>
                    <a:lstStyle/>
                    <a:p>
                      <a:pPr marL="0" marR="0" indent="0">
                        <a:lnSpc>
                          <a:spcPct val="200000"/>
                        </a:lnSpc>
                        <a:spcBef>
                          <a:spcPts val="0"/>
                        </a:spcBef>
                        <a:spcAft>
                          <a:spcPts val="800"/>
                        </a:spcAft>
                      </a:pPr>
                      <a:r>
                        <a:rPr lang="en-US" sz="1100" dirty="0">
                          <a:effectLst/>
                        </a:rPr>
                        <a:t>State Elections in J&amp;K</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Kashmiris have not been well served by electoral democracy.  Unfortunately, </a:t>
                      </a:r>
                      <a:r>
                        <a:rPr lang="en-US" sz="1100" dirty="0">
                          <a:solidFill>
                            <a:srgbClr val="FFFF00"/>
                          </a:solidFill>
                          <a:effectLst/>
                        </a:rPr>
                        <a:t>BOTH the INC and the National Conference (NC) have participated in undermining free and fair elections in the state</a:t>
                      </a:r>
                      <a:endParaRPr lang="en-US" sz="1100" dirty="0">
                        <a:solidFill>
                          <a:srgbClr val="FFFF00"/>
                        </a:solidFill>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4210161039"/>
                  </a:ext>
                </a:extLst>
              </a:tr>
              <a:tr h="749439">
                <a:tc>
                  <a:txBody>
                    <a:bodyPr/>
                    <a:lstStyle/>
                    <a:p>
                      <a:pPr marL="0" marR="0" indent="0">
                        <a:lnSpc>
                          <a:spcPct val="200000"/>
                        </a:lnSpc>
                        <a:spcBef>
                          <a:spcPts val="0"/>
                        </a:spcBef>
                        <a:spcAft>
                          <a:spcPts val="800"/>
                        </a:spcAft>
                      </a:pPr>
                      <a:r>
                        <a:rPr lang="en-US" sz="1100" dirty="0">
                          <a:effectLst/>
                        </a:rPr>
                        <a:t>1951 Constituent Assembly Elections</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All seats won UNOPPOSED by NC. </a:t>
                      </a:r>
                      <a:r>
                        <a:rPr lang="en-US" sz="1100" dirty="0" err="1">
                          <a:effectLst/>
                        </a:rPr>
                        <a:t>Praja</a:t>
                      </a:r>
                      <a:r>
                        <a:rPr lang="en-US" sz="1100" dirty="0">
                          <a:effectLst/>
                        </a:rPr>
                        <a:t> </a:t>
                      </a:r>
                      <a:r>
                        <a:rPr lang="en-US" sz="1100" dirty="0" err="1">
                          <a:effectLst/>
                        </a:rPr>
                        <a:t>Parishad</a:t>
                      </a:r>
                      <a:r>
                        <a:rPr lang="en-US" sz="1100" dirty="0">
                          <a:effectLst/>
                        </a:rPr>
                        <a:t> candidates had nomination papers rejected, boycott the election. </a:t>
                      </a:r>
                      <a:r>
                        <a:rPr lang="en-US" sz="1100" b="1" dirty="0">
                          <a:effectLst/>
                        </a:rPr>
                        <a:t>In 1953 Abdullah arrested</a:t>
                      </a:r>
                      <a:r>
                        <a:rPr lang="en-US" sz="1100" dirty="0">
                          <a:effectLst/>
                        </a:rPr>
                        <a:t> and BAKSHI GHULAM MOHAMMAD made Premier.</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619081870"/>
                  </a:ext>
                </a:extLst>
              </a:tr>
              <a:tr h="533400">
                <a:tc>
                  <a:txBody>
                    <a:bodyPr/>
                    <a:lstStyle/>
                    <a:p>
                      <a:pPr marL="0" marR="0" indent="0">
                        <a:lnSpc>
                          <a:spcPct val="200000"/>
                        </a:lnSpc>
                        <a:spcBef>
                          <a:spcPts val="0"/>
                        </a:spcBef>
                        <a:spcAft>
                          <a:spcPts val="800"/>
                        </a:spcAft>
                      </a:pPr>
                      <a:r>
                        <a:rPr lang="en-US" sz="1100">
                          <a:effectLst/>
                        </a:rPr>
                        <a:t>1957 First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NC under BAKSHI won 47 seats unopposed.  Charges of electoral rigging. Abdullah loyalists create the PLEBISCITE FRONT.</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560886826"/>
                  </a:ext>
                </a:extLst>
              </a:tr>
              <a:tr h="774564">
                <a:tc>
                  <a:txBody>
                    <a:bodyPr/>
                    <a:lstStyle/>
                    <a:p>
                      <a:pPr marL="0" marR="0" indent="0">
                        <a:lnSpc>
                          <a:spcPct val="200000"/>
                        </a:lnSpc>
                        <a:spcBef>
                          <a:spcPts val="0"/>
                        </a:spcBef>
                        <a:spcAft>
                          <a:spcPts val="800"/>
                        </a:spcAft>
                      </a:pPr>
                      <a:r>
                        <a:rPr lang="en-US" sz="1100">
                          <a:effectLst/>
                        </a:rPr>
                        <a:t>1962 Second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NC won 33 seats unopposed; once again credible allegations of malpractices. Not only was </a:t>
                      </a:r>
                      <a:r>
                        <a:rPr lang="en-US" sz="1100" dirty="0" err="1">
                          <a:effectLst/>
                        </a:rPr>
                        <a:t>Bakshi</a:t>
                      </a:r>
                      <a:r>
                        <a:rPr lang="en-US" sz="1100" dirty="0">
                          <a:effectLst/>
                        </a:rPr>
                        <a:t> forced to step down, in 1965 his rival, </a:t>
                      </a:r>
                      <a:r>
                        <a:rPr lang="en-US" sz="1100" b="1" dirty="0">
                          <a:effectLst/>
                        </a:rPr>
                        <a:t>G.M. </a:t>
                      </a:r>
                      <a:r>
                        <a:rPr lang="en-US" sz="1100" b="1" dirty="0" err="1">
                          <a:effectLst/>
                        </a:rPr>
                        <a:t>Sadiq</a:t>
                      </a:r>
                      <a:r>
                        <a:rPr lang="en-US" sz="1100" b="1" dirty="0">
                          <a:effectLst/>
                        </a:rPr>
                        <a:t>, merged the INC and NC to become CM</a:t>
                      </a:r>
                      <a:r>
                        <a:rPr lang="en-US" sz="1100" dirty="0">
                          <a:effectLst/>
                        </a:rPr>
                        <a:t>. </a:t>
                      </a:r>
                      <a:r>
                        <a:rPr lang="en-US" sz="1100" dirty="0">
                          <a:effectLst/>
                          <a:highlight>
                            <a:srgbClr val="FFFF00"/>
                          </a:highlight>
                        </a:rPr>
                        <a:t>The NC now became the state branch of the INC!</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176201146"/>
                  </a:ext>
                </a:extLst>
              </a:tr>
              <a:tr h="444636">
                <a:tc>
                  <a:txBody>
                    <a:bodyPr/>
                    <a:lstStyle/>
                    <a:p>
                      <a:pPr marL="0" marR="0" indent="0">
                        <a:lnSpc>
                          <a:spcPct val="200000"/>
                        </a:lnSpc>
                        <a:spcBef>
                          <a:spcPts val="0"/>
                        </a:spcBef>
                        <a:spcAft>
                          <a:spcPts val="800"/>
                        </a:spcAft>
                      </a:pPr>
                      <a:r>
                        <a:rPr lang="en-US" sz="1100">
                          <a:effectLst/>
                        </a:rPr>
                        <a:t>1967 Third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The new NC- INC, won the election, remaining unopposed in 39 seats, nomination papers of 118 candidates rejected.</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696225807"/>
                  </a:ext>
                </a:extLst>
              </a:tr>
              <a:tr h="755178">
                <a:tc>
                  <a:txBody>
                    <a:bodyPr/>
                    <a:lstStyle/>
                    <a:p>
                      <a:pPr marL="0" marR="0" indent="0">
                        <a:lnSpc>
                          <a:spcPct val="200000"/>
                        </a:lnSpc>
                        <a:spcBef>
                          <a:spcPts val="0"/>
                        </a:spcBef>
                        <a:spcAft>
                          <a:spcPts val="800"/>
                        </a:spcAft>
                      </a:pPr>
                      <a:r>
                        <a:rPr lang="en-US" sz="1100">
                          <a:effectLst/>
                        </a:rPr>
                        <a:t>1972 Fourth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Even a semblance of opposition disallowed as the Plebiscite Front banned; and in 1975, following the Accord with Mrs. Gandhi, </a:t>
                      </a:r>
                      <a:r>
                        <a:rPr lang="en-US" sz="1100" b="1" dirty="0">
                          <a:effectLst/>
                        </a:rPr>
                        <a:t>Sheikh Abdullah returns to power!</a:t>
                      </a:r>
                      <a:endParaRPr lang="en-US" sz="1100" b="1"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888766752"/>
                  </a:ext>
                </a:extLst>
              </a:tr>
              <a:tr h="774564">
                <a:tc>
                  <a:txBody>
                    <a:bodyPr/>
                    <a:lstStyle/>
                    <a:p>
                      <a:pPr marL="0" marR="0" indent="0">
                        <a:lnSpc>
                          <a:spcPct val="200000"/>
                        </a:lnSpc>
                        <a:spcBef>
                          <a:spcPts val="0"/>
                        </a:spcBef>
                        <a:spcAft>
                          <a:spcPts val="800"/>
                        </a:spcAft>
                      </a:pPr>
                      <a:r>
                        <a:rPr lang="en-US" sz="1100">
                          <a:effectLst/>
                        </a:rPr>
                        <a:t>1977 Fifth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Possibly the first free and fair elections in the state.  Abdullah disassociates from the INC and fights and wins elections independently.  Passes away in 1982, only to be succeeded by his son, Farooq Abdullah</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271993865"/>
                  </a:ext>
                </a:extLst>
              </a:tr>
              <a:tr h="756258">
                <a:tc>
                  <a:txBody>
                    <a:bodyPr/>
                    <a:lstStyle/>
                    <a:p>
                      <a:pPr marL="0" marR="0" indent="0">
                        <a:lnSpc>
                          <a:spcPct val="200000"/>
                        </a:lnSpc>
                        <a:spcBef>
                          <a:spcPts val="0"/>
                        </a:spcBef>
                        <a:spcAft>
                          <a:spcPts val="800"/>
                        </a:spcAft>
                      </a:pPr>
                      <a:r>
                        <a:rPr lang="en-US" sz="1100">
                          <a:effectLst/>
                        </a:rPr>
                        <a:t>1983 Sixth Assembly</a:t>
                      </a:r>
                      <a:endParaRPr lang="en-US" sz="110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Farooq Abdullah wins despite Indira’s opposition (and communalizing of electoral campaign).  INC engineered split in the NC, Farooq ousted, then reappointed CM in 1986 after accord with Rajiv Gandhi. </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1954649552"/>
                  </a:ext>
                </a:extLst>
              </a:tr>
              <a:tr h="1295400">
                <a:tc>
                  <a:txBody>
                    <a:bodyPr/>
                    <a:lstStyle/>
                    <a:p>
                      <a:pPr marL="0" marR="0" indent="0">
                        <a:lnSpc>
                          <a:spcPct val="200000"/>
                        </a:lnSpc>
                        <a:spcBef>
                          <a:spcPts val="0"/>
                        </a:spcBef>
                        <a:spcAft>
                          <a:spcPts val="800"/>
                        </a:spcAft>
                      </a:pPr>
                      <a:r>
                        <a:rPr lang="en-US" sz="1100" dirty="0">
                          <a:effectLst/>
                        </a:rPr>
                        <a:t>1987Seventh Assembly</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tc>
                  <a:txBody>
                    <a:bodyPr/>
                    <a:lstStyle/>
                    <a:p>
                      <a:pPr marL="0" marR="0" indent="0">
                        <a:lnSpc>
                          <a:spcPct val="200000"/>
                        </a:lnSpc>
                        <a:spcBef>
                          <a:spcPts val="0"/>
                        </a:spcBef>
                        <a:spcAft>
                          <a:spcPts val="800"/>
                        </a:spcAft>
                      </a:pPr>
                      <a:r>
                        <a:rPr lang="en-US" sz="1100" dirty="0">
                          <a:effectLst/>
                        </a:rPr>
                        <a:t>Probably the most blatantly rigged elections in the state as </a:t>
                      </a:r>
                      <a:r>
                        <a:rPr lang="en-US" sz="1100" dirty="0" err="1">
                          <a:effectLst/>
                        </a:rPr>
                        <a:t>Farookh</a:t>
                      </a:r>
                      <a:r>
                        <a:rPr lang="en-US" sz="1100" dirty="0">
                          <a:effectLst/>
                        </a:rPr>
                        <a:t> and Rajiv join hands to prevent any opposition voices from emerging in state politics.  Arrests of opposition, suspicious results, disqualification of candidates, all marked this election. 1987 often seen as the watershed, after which Kashmiris lost faith in the democratic process as representing them in a fair or free fashion.</a:t>
                      </a:r>
                      <a:endParaRPr lang="en-US" sz="1100" dirty="0">
                        <a:effectLst/>
                        <a:latin typeface="Times New Roman" panose="02020603050405020304" pitchFamily="18" charset="0"/>
                        <a:ea typeface="Times New Roman" panose="02020603050405020304" pitchFamily="18" charset="0"/>
                        <a:cs typeface="Arial Unicode MS" panose="020B0604020202020204" pitchFamily="34" charset="-128"/>
                      </a:endParaRPr>
                    </a:p>
                  </a:txBody>
                  <a:tcPr marL="27430" marR="27430" marT="13715" marB="13715" anchor="ctr"/>
                </a:tc>
                <a:extLst>
                  <a:ext uri="{0D108BD9-81ED-4DB2-BD59-A6C34878D82A}">
                    <a16:rowId xmlns:a16="http://schemas.microsoft.com/office/drawing/2014/main" val="315076752"/>
                  </a:ext>
                </a:extLst>
              </a:tr>
            </a:tbl>
          </a:graphicData>
        </a:graphic>
      </p:graphicFrame>
      <p:sp>
        <p:nvSpPr>
          <p:cNvPr id="7" name="Rectangle 2"/>
          <p:cNvSpPr>
            <a:spLocks noChangeArrowheads="1"/>
          </p:cNvSpPr>
          <p:nvPr/>
        </p:nvSpPr>
        <p:spPr bwMode="auto">
          <a:xfrm>
            <a:off x="-7524080" y="0"/>
            <a:ext cx="2515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7633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 Political Alienation after 1987</a:t>
            </a:r>
          </a:p>
        </p:txBody>
      </p:sp>
      <p:pic>
        <p:nvPicPr>
          <p:cNvPr id="4" name="Content Placeholder 3"/>
          <p:cNvPicPr>
            <a:picLocks noGrp="1" noChangeAspect="1"/>
          </p:cNvPicPr>
          <p:nvPr>
            <p:ph idx="1"/>
          </p:nvPr>
        </p:nvPicPr>
        <p:blipFill>
          <a:blip r:embed="rId2"/>
          <a:stretch>
            <a:fillRect/>
          </a:stretch>
        </p:blipFill>
        <p:spPr>
          <a:xfrm>
            <a:off x="1066800" y="2075894"/>
            <a:ext cx="7620000" cy="3885406"/>
          </a:xfrm>
          <a:prstGeom prst="rect">
            <a:avLst/>
          </a:prstGeom>
        </p:spPr>
      </p:pic>
    </p:spTree>
    <p:extLst>
      <p:ext uri="{BB962C8B-B14F-4D97-AF65-F5344CB8AC3E}">
        <p14:creationId xmlns:p14="http://schemas.microsoft.com/office/powerpoint/2010/main" val="350198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From Autonomy to </a:t>
            </a:r>
            <a:r>
              <a:rPr lang="en-US" i="1" dirty="0" err="1"/>
              <a:t>Azaadi</a:t>
            </a:r>
            <a:r>
              <a:rPr lang="en-US" i="1" dirty="0"/>
              <a:t> </a:t>
            </a:r>
            <a:r>
              <a:rPr lang="en-US" dirty="0"/>
              <a:t>(Independence)</a:t>
            </a:r>
          </a:p>
        </p:txBody>
      </p:sp>
      <p:sp>
        <p:nvSpPr>
          <p:cNvPr id="3" name="Content Placeholder 2"/>
          <p:cNvSpPr>
            <a:spLocks noGrp="1"/>
          </p:cNvSpPr>
          <p:nvPr>
            <p:ph idx="1"/>
          </p:nvPr>
        </p:nvSpPr>
        <p:spPr>
          <a:xfrm>
            <a:off x="152400" y="1219200"/>
            <a:ext cx="8534400" cy="5638800"/>
          </a:xfrm>
        </p:spPr>
        <p:txBody>
          <a:bodyPr>
            <a:normAutofit fontScale="85000" lnSpcReduction="20000"/>
          </a:bodyPr>
          <a:lstStyle/>
          <a:p>
            <a:r>
              <a:rPr lang="en-US" dirty="0"/>
              <a:t>Betrayed by the Indian state and perceived collaborators like Farooq, Kashmiri Muslim youth in particular, looked across the border to Pakistan for help</a:t>
            </a:r>
          </a:p>
          <a:p>
            <a:r>
              <a:rPr lang="en-US" dirty="0"/>
              <a:t>Pakistan itself had been undergoing a strong shift toward Islamic fundamentalism under General Zia </a:t>
            </a:r>
            <a:r>
              <a:rPr lang="en-US" dirty="0" err="1"/>
              <a:t>ul</a:t>
            </a:r>
            <a:r>
              <a:rPr lang="en-US" dirty="0"/>
              <a:t> </a:t>
            </a:r>
            <a:r>
              <a:rPr lang="en-US" dirty="0" err="1"/>
              <a:t>Haq</a:t>
            </a:r>
            <a:r>
              <a:rPr lang="en-US" dirty="0"/>
              <a:t>, was obviously keen to offer support</a:t>
            </a:r>
          </a:p>
          <a:p>
            <a:r>
              <a:rPr lang="en-US" dirty="0"/>
              <a:t>The anti-India movement was initially led by the Jammu and Kashmir Liberation Front (JKLF), a relatively secular group</a:t>
            </a:r>
          </a:p>
          <a:p>
            <a:r>
              <a:rPr lang="en-US" dirty="0"/>
              <a:t>But the more fundamentalist groups such as </a:t>
            </a:r>
            <a:r>
              <a:rPr lang="en-US" dirty="0" err="1"/>
              <a:t>Hizb-ul-Mujahideen</a:t>
            </a:r>
            <a:r>
              <a:rPr lang="en-US" dirty="0"/>
              <a:t> soon displace the JKLF</a:t>
            </a:r>
          </a:p>
          <a:p>
            <a:r>
              <a:rPr lang="en-US" dirty="0"/>
              <a:t>Gives a much more SECTARIAN (communal) to the struggle, and the victimization of Kashmiri </a:t>
            </a:r>
            <a:r>
              <a:rPr lang="en-US" dirty="0" err="1"/>
              <a:t>Pandits</a:t>
            </a:r>
            <a:r>
              <a:rPr lang="en-US" dirty="0"/>
              <a:t> (Hindu Brahmins) who were driven out of the valley by violence and threats</a:t>
            </a:r>
          </a:p>
          <a:p>
            <a:r>
              <a:rPr lang="en-US" dirty="0"/>
              <a:t>Attacks on those labelled “collaborators” including all those who disagreed with the fundamentalists</a:t>
            </a:r>
          </a:p>
          <a:p>
            <a:r>
              <a:rPr lang="en-US" dirty="0"/>
              <a:t>Clampdown on non-Islamic (by their interpretation) dress, entertainment, social habits</a:t>
            </a:r>
          </a:p>
          <a:p>
            <a:r>
              <a:rPr lang="en-US" dirty="0"/>
              <a:t>Enabled by US funding given to Pakistani intelligence (ISI) to encourage Islamic militancy against the Soviet occupation of Afghanistan, but has continued long after</a:t>
            </a:r>
          </a:p>
        </p:txBody>
      </p:sp>
    </p:spTree>
    <p:extLst>
      <p:ext uri="{BB962C8B-B14F-4D97-AF65-F5344CB8AC3E}">
        <p14:creationId xmlns:p14="http://schemas.microsoft.com/office/powerpoint/2010/main" val="304904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A5A8-D722-4A2C-A4C6-405C7693314D}"/>
              </a:ext>
            </a:extLst>
          </p:cNvPr>
          <p:cNvSpPr>
            <a:spLocks noGrp="1"/>
          </p:cNvSpPr>
          <p:nvPr>
            <p:ph type="title"/>
          </p:nvPr>
        </p:nvSpPr>
        <p:spPr/>
        <p:txBody>
          <a:bodyPr/>
          <a:lstStyle/>
          <a:p>
            <a:r>
              <a:rPr lang="en-US" dirty="0"/>
              <a:t>Contemporary Context</a:t>
            </a:r>
          </a:p>
        </p:txBody>
      </p:sp>
      <p:sp>
        <p:nvSpPr>
          <p:cNvPr id="3" name="Content Placeholder 2">
            <a:extLst>
              <a:ext uri="{FF2B5EF4-FFF2-40B4-BE49-F238E27FC236}">
                <a16:creationId xmlns:a16="http://schemas.microsoft.com/office/drawing/2014/main" id="{BE4CDA58-3ED0-4D7E-8B80-E901BD46E059}"/>
              </a:ext>
            </a:extLst>
          </p:cNvPr>
          <p:cNvSpPr>
            <a:spLocks noGrp="1"/>
          </p:cNvSpPr>
          <p:nvPr>
            <p:ph idx="1"/>
          </p:nvPr>
        </p:nvSpPr>
        <p:spPr>
          <a:xfrm>
            <a:off x="300912" y="1371600"/>
            <a:ext cx="8214438" cy="5257800"/>
          </a:xfrm>
        </p:spPr>
        <p:txBody>
          <a:bodyPr>
            <a:normAutofit/>
          </a:bodyPr>
          <a:lstStyle/>
          <a:p>
            <a:r>
              <a:rPr lang="en-US" b="1" dirty="0"/>
              <a:t>In August 2019- Indian government stripped Jammu and </a:t>
            </a:r>
            <a:r>
              <a:rPr lang="en-US" b="1" dirty="0" smtClean="0"/>
              <a:t>Kashmir (J&amp;K) </a:t>
            </a:r>
            <a:r>
              <a:rPr lang="en-US" b="1" dirty="0"/>
              <a:t>state of the special status that gave it significant autonomy.  In fact J&amp;K </a:t>
            </a:r>
            <a:r>
              <a:rPr lang="en-US" b="1" dirty="0" smtClean="0"/>
              <a:t>is no longer a </a:t>
            </a:r>
            <a:r>
              <a:rPr lang="en-US" b="1" dirty="0"/>
              <a:t>STATE at all, but two UNION </a:t>
            </a:r>
            <a:r>
              <a:rPr lang="en-US" b="1" dirty="0" smtClean="0"/>
              <a:t>TERRITORIES, </a:t>
            </a:r>
            <a:r>
              <a:rPr lang="en-US" b="1" dirty="0"/>
              <a:t>J&amp;K and Ladakh.</a:t>
            </a:r>
          </a:p>
          <a:p>
            <a:r>
              <a:rPr lang="en-US" dirty="0"/>
              <a:t>To understand the significance of this step though, we have to return to HISTORY we examine in this course</a:t>
            </a:r>
            <a:endParaRPr lang="en-US" b="1" dirty="0"/>
          </a:p>
          <a:p>
            <a:r>
              <a:rPr lang="en-US" dirty="0"/>
              <a:t>At the very start of chapter 12, Guha points out that the Indian Constitution treated Kashmir as part of India, but “guaranteed the state a certain autonomy; thus Article 370 specified that the president </a:t>
            </a:r>
            <a:r>
              <a:rPr lang="en-US" b="1" dirty="0"/>
              <a:t>would consult the state government with regard to subjects other than </a:t>
            </a:r>
            <a:r>
              <a:rPr lang="en-US" b="1" dirty="0" err="1" smtClean="0"/>
              <a:t>defence</a:t>
            </a:r>
            <a:r>
              <a:rPr lang="en-US" b="1" dirty="0"/>
              <a:t>, foreign affairs, and communications</a:t>
            </a:r>
            <a:r>
              <a:rPr lang="en-US" dirty="0"/>
              <a:t>”</a:t>
            </a:r>
          </a:p>
          <a:p>
            <a:r>
              <a:rPr lang="en-US" dirty="0"/>
              <a:t>He also asks question that is very telling for our own times:  “Could a Muslim majority state exist, without undue fuss or friction, in a Hindu-dominated but ostensibly ‘secular’ India?”</a:t>
            </a:r>
          </a:p>
          <a:p>
            <a:r>
              <a:rPr lang="en-US" b="1" dirty="0"/>
              <a:t>BOTH</a:t>
            </a:r>
            <a:r>
              <a:rPr lang="en-US" dirty="0"/>
              <a:t> of these </a:t>
            </a:r>
            <a:r>
              <a:rPr lang="en-US" dirty="0" smtClean="0"/>
              <a:t>animate </a:t>
            </a:r>
            <a:r>
              <a:rPr lang="en-US" dirty="0"/>
              <a:t>the contemporary situation</a:t>
            </a:r>
            <a:endParaRPr lang="en-US" b="1" dirty="0"/>
          </a:p>
          <a:p>
            <a:endParaRPr lang="en-US" dirty="0"/>
          </a:p>
        </p:txBody>
      </p:sp>
    </p:spTree>
    <p:extLst>
      <p:ext uri="{BB962C8B-B14F-4D97-AF65-F5344CB8AC3E}">
        <p14:creationId xmlns:p14="http://schemas.microsoft.com/office/powerpoint/2010/main" val="1097034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Kashmiri Muslims	</a:t>
            </a:r>
          </a:p>
        </p:txBody>
      </p:sp>
      <p:sp>
        <p:nvSpPr>
          <p:cNvPr id="3" name="Content Placeholder 2"/>
          <p:cNvSpPr>
            <a:spLocks noGrp="1"/>
          </p:cNvSpPr>
          <p:nvPr>
            <p:ph idx="1"/>
          </p:nvPr>
        </p:nvSpPr>
        <p:spPr>
          <a:xfrm>
            <a:off x="457200" y="1600200"/>
            <a:ext cx="8458200" cy="4525963"/>
          </a:xfrm>
        </p:spPr>
        <p:txBody>
          <a:bodyPr>
            <a:normAutofit fontScale="92500" lnSpcReduction="10000"/>
          </a:bodyPr>
          <a:lstStyle/>
          <a:p>
            <a:r>
              <a:rPr lang="en-US" dirty="0"/>
              <a:t>Major Sufi (mystical tradition) influence on Islam in Kashmir</a:t>
            </a:r>
          </a:p>
          <a:p>
            <a:r>
              <a:rPr lang="en-US" dirty="0"/>
              <a:t>Differences between more </a:t>
            </a:r>
            <a:r>
              <a:rPr lang="en-US" dirty="0" err="1"/>
              <a:t>Wahabi</a:t>
            </a:r>
            <a:r>
              <a:rPr lang="en-US" dirty="0"/>
              <a:t> influenced militants and the local variants of Islam</a:t>
            </a:r>
          </a:p>
          <a:p>
            <a:r>
              <a:rPr lang="en-US" dirty="0"/>
              <a:t>Despite an element of </a:t>
            </a:r>
            <a:r>
              <a:rPr lang="en-US" dirty="0" err="1"/>
              <a:t>romanticization</a:t>
            </a:r>
            <a:r>
              <a:rPr lang="en-US" dirty="0"/>
              <a:t>, there were close connections between Hindus and Muslims in Kashmir.  Shared tribal names between Hindus and Muslims, e.g., “Dar” or “Bhat”  </a:t>
            </a:r>
          </a:p>
          <a:p>
            <a:r>
              <a:rPr lang="en-US" dirty="0"/>
              <a:t>But, over time, closer identification of </a:t>
            </a:r>
            <a:r>
              <a:rPr lang="en-US" dirty="0" err="1"/>
              <a:t>Azaadi</a:t>
            </a:r>
            <a:r>
              <a:rPr lang="en-US" dirty="0"/>
              <a:t> and Islam</a:t>
            </a:r>
          </a:p>
        </p:txBody>
      </p:sp>
    </p:spTree>
    <p:extLst>
      <p:ext uri="{BB962C8B-B14F-4D97-AF65-F5344CB8AC3E}">
        <p14:creationId xmlns:p14="http://schemas.microsoft.com/office/powerpoint/2010/main" val="336573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Azaadi</a:t>
            </a:r>
            <a:r>
              <a:rPr lang="en-US" dirty="0"/>
              <a:t>: Separatist Groups </a:t>
            </a: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dirty="0"/>
              <a:t>JKLF led the struggle in the 1980s, </a:t>
            </a:r>
            <a:r>
              <a:rPr lang="en-US" b="1" dirty="0"/>
              <a:t>focus on Kashmiri independence</a:t>
            </a:r>
          </a:p>
          <a:p>
            <a:r>
              <a:rPr lang="en-US" dirty="0"/>
              <a:t>Displaced by the </a:t>
            </a:r>
            <a:r>
              <a:rPr lang="en-US" dirty="0" err="1"/>
              <a:t>Hizb-ul-Mujahideen</a:t>
            </a:r>
            <a:r>
              <a:rPr lang="en-US" dirty="0"/>
              <a:t> in the 1990s and then even more extremist groups such as Lashkar-e-</a:t>
            </a:r>
            <a:r>
              <a:rPr lang="en-US" dirty="0" err="1"/>
              <a:t>Toiba</a:t>
            </a:r>
            <a:r>
              <a:rPr lang="en-US" dirty="0"/>
              <a:t> and </a:t>
            </a:r>
            <a:r>
              <a:rPr lang="en-US" dirty="0" err="1"/>
              <a:t>Jaish</a:t>
            </a:r>
            <a:r>
              <a:rPr lang="en-US" dirty="0"/>
              <a:t>-e-Mohammed. These groups have strong support from Pakistan (particularly the ISI) and </a:t>
            </a:r>
            <a:r>
              <a:rPr lang="en-US" b="1" dirty="0"/>
              <a:t>only see Kashmir’s future as a part of Pakistan</a:t>
            </a:r>
          </a:p>
          <a:p>
            <a:r>
              <a:rPr lang="en-US" dirty="0"/>
              <a:t>Various Kashmiri political groups </a:t>
            </a:r>
            <a:r>
              <a:rPr lang="en-US" dirty="0" smtClean="0"/>
              <a:t>created an </a:t>
            </a:r>
            <a:r>
              <a:rPr lang="en-US" dirty="0"/>
              <a:t>umbrella coalition in 2004, called the All Parties HURRIYAT Conference (APHC) that included a faction of the JKLF led by Yasin Malik (who renounced violence in 1995 to participate in the political process).  APHC </a:t>
            </a:r>
            <a:r>
              <a:rPr lang="en-US" dirty="0" smtClean="0"/>
              <a:t>has since broken into </a:t>
            </a:r>
            <a:r>
              <a:rPr lang="en-US" dirty="0"/>
              <a:t>two major factions, </a:t>
            </a:r>
            <a:r>
              <a:rPr lang="en-US" dirty="0" smtClean="0"/>
              <a:t>roughly, the </a:t>
            </a:r>
            <a:r>
              <a:rPr lang="en-US" dirty="0" err="1" smtClean="0"/>
              <a:t>Geelani</a:t>
            </a:r>
            <a:r>
              <a:rPr lang="en-US" dirty="0" smtClean="0"/>
              <a:t> </a:t>
            </a:r>
            <a:r>
              <a:rPr lang="en-US" dirty="0"/>
              <a:t>(pro integration with Pakistan) and </a:t>
            </a:r>
            <a:r>
              <a:rPr lang="en-US" dirty="0" err="1"/>
              <a:t>Mirwaiz</a:t>
            </a:r>
            <a:r>
              <a:rPr lang="en-US" dirty="0"/>
              <a:t> ( standing for Kashmiri independence</a:t>
            </a:r>
            <a:r>
              <a:rPr lang="en-US" dirty="0" smtClean="0"/>
              <a:t>) factions</a:t>
            </a:r>
            <a:endParaRPr lang="en-US" dirty="0"/>
          </a:p>
        </p:txBody>
      </p:sp>
    </p:spTree>
    <p:extLst>
      <p:ext uri="{BB962C8B-B14F-4D97-AF65-F5344CB8AC3E}">
        <p14:creationId xmlns:p14="http://schemas.microsoft.com/office/powerpoint/2010/main" val="158583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Militarization of Kashmir</a:t>
            </a:r>
          </a:p>
        </p:txBody>
      </p:sp>
      <p:sp>
        <p:nvSpPr>
          <p:cNvPr id="3" name="Content Placeholder 2"/>
          <p:cNvSpPr>
            <a:spLocks noGrp="1"/>
          </p:cNvSpPr>
          <p:nvPr>
            <p:ph idx="1"/>
          </p:nvPr>
        </p:nvSpPr>
        <p:spPr>
          <a:xfrm>
            <a:off x="152400" y="838200"/>
            <a:ext cx="8915400" cy="6019800"/>
          </a:xfrm>
        </p:spPr>
        <p:txBody>
          <a:bodyPr>
            <a:normAutofit fontScale="62500" lnSpcReduction="20000"/>
          </a:bodyPr>
          <a:lstStyle/>
          <a:p>
            <a:r>
              <a:rPr lang="en-US" dirty="0"/>
              <a:t>The Indian state has responded by militarizing Kashmir.  Over 700,000 military and paramilitary police personnel routinely serve in the (former) state to try and keep Kashmir a part of India</a:t>
            </a:r>
          </a:p>
          <a:p>
            <a:r>
              <a:rPr lang="en-US" dirty="0"/>
              <a:t>Over 70,000 people died in Kashmir between 1989 and 2002, that number includes over 4500 security personnel almost 14,000 civilians</a:t>
            </a:r>
          </a:p>
          <a:p>
            <a:r>
              <a:rPr lang="en-US" dirty="0"/>
              <a:t>AFSPA (Armed Forces Special Powers Act) in Kashmir 1990. Created in 1958 and used against separatist movements in North Eastern India</a:t>
            </a:r>
          </a:p>
          <a:p>
            <a:r>
              <a:rPr lang="en-US" dirty="0"/>
              <a:t>AFSPA gives armed forces unchecked powers that have led to credible evidence of gross misuse of that power, including mass torture, rape, and ethnic cleansing of suspected terrorists. See next slide for AFSPA.</a:t>
            </a:r>
          </a:p>
          <a:p>
            <a:r>
              <a:rPr lang="en-US" dirty="0"/>
              <a:t>The “disappearance” of thousands of Kashmiri men after being picked up by the military has created a whole generation of “half widows” who don’t know if their husbands are dead or alive</a:t>
            </a:r>
          </a:p>
          <a:p>
            <a:r>
              <a:rPr lang="en-US" dirty="0"/>
              <a:t>Kashmiris still recall the </a:t>
            </a:r>
            <a:r>
              <a:rPr lang="en-US" b="1" dirty="0" err="1"/>
              <a:t>Gawkadal</a:t>
            </a:r>
            <a:r>
              <a:rPr lang="en-US" b="1" dirty="0"/>
              <a:t> massacre  </a:t>
            </a:r>
            <a:r>
              <a:rPr lang="en-US" dirty="0"/>
              <a:t>of January 1990, when Indian paramilitary troops opened fire on unarmed Kashmiri protesters in the capital, Srinagar, killing over 200, or the mass rape of women by the military in </a:t>
            </a:r>
            <a:r>
              <a:rPr lang="en-US" b="1" dirty="0" err="1"/>
              <a:t>Kunan</a:t>
            </a:r>
            <a:r>
              <a:rPr lang="en-US" dirty="0"/>
              <a:t> and </a:t>
            </a:r>
            <a:r>
              <a:rPr lang="en-US" b="1" dirty="0" err="1"/>
              <a:t>Poshpora</a:t>
            </a:r>
            <a:r>
              <a:rPr lang="en-US" dirty="0"/>
              <a:t> villages in 1991, among many other atrocities by the armed forces</a:t>
            </a:r>
          </a:p>
          <a:p>
            <a:r>
              <a:rPr lang="en-US" dirty="0"/>
              <a:t>Nor has this immense militarization been able to prevent outrages by militants such as the </a:t>
            </a:r>
            <a:r>
              <a:rPr lang="en-US" dirty="0" err="1"/>
              <a:t>Chittisinghpora</a:t>
            </a:r>
            <a:r>
              <a:rPr lang="en-US" dirty="0"/>
              <a:t> massacre in 2000 or the 2019 attack on armed forces at Pulwama, that led to a cross-border military retaliation by India and is widely believed to have facilitated PM Narendra Modi’s  re-election that year.</a:t>
            </a:r>
          </a:p>
          <a:p>
            <a:endParaRPr lang="en-US" dirty="0"/>
          </a:p>
        </p:txBody>
      </p:sp>
    </p:spTree>
    <p:extLst>
      <p:ext uri="{BB962C8B-B14F-4D97-AF65-F5344CB8AC3E}">
        <p14:creationId xmlns:p14="http://schemas.microsoft.com/office/powerpoint/2010/main" val="351695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AFSPA/PSA allow, among other things</a:t>
            </a:r>
          </a:p>
        </p:txBody>
      </p:sp>
      <p:sp>
        <p:nvSpPr>
          <p:cNvPr id="3" name="Content Placeholder 2"/>
          <p:cNvSpPr>
            <a:spLocks noGrp="1"/>
          </p:cNvSpPr>
          <p:nvPr>
            <p:ph idx="1"/>
          </p:nvPr>
        </p:nvSpPr>
        <p:spPr/>
        <p:txBody>
          <a:bodyPr>
            <a:normAutofit fontScale="70000" lnSpcReduction="20000"/>
          </a:bodyPr>
          <a:lstStyle/>
          <a:p>
            <a:r>
              <a:rPr lang="en-US" dirty="0"/>
              <a:t>Soldiers to  “Fire upon or use other kinds of force even if it causes death, against the person who is acting against law or order in the disturbed area for the maintenance of public order,</a:t>
            </a:r>
          </a:p>
          <a:p>
            <a:r>
              <a:rPr lang="en-US" dirty="0"/>
              <a:t>To arrest without a warrant anyone who has committed cognizable offences or is reasonably suspected of having done so and may use force if needed for the arrest.</a:t>
            </a:r>
          </a:p>
          <a:p>
            <a:r>
              <a:rPr lang="en-US" dirty="0"/>
              <a:t>To enter and search any premise in order to make such arrests, or to recover any person wrongfully restrained or any arms, ammunition or explosive substances and seize it.</a:t>
            </a:r>
          </a:p>
          <a:p>
            <a:r>
              <a:rPr lang="en-US" dirty="0"/>
              <a:t>Stop and search any vehicle or vessel reasonably suspected to be carrying such person or weapons.”</a:t>
            </a:r>
          </a:p>
          <a:p>
            <a:r>
              <a:rPr lang="en-US" dirty="0"/>
              <a:t>Army officers have *legal immunity* for their actions. There can be no prosecution, suit or any other legal proceeding against anyone acting under that law. </a:t>
            </a:r>
            <a:r>
              <a:rPr lang="en-US" b="1" dirty="0"/>
              <a:t>Nor is the government's judgment on why an area is found to be disturbed subject to judicial review</a:t>
            </a:r>
            <a:r>
              <a:rPr lang="en-US" dirty="0"/>
              <a:t>.</a:t>
            </a:r>
          </a:p>
        </p:txBody>
      </p:sp>
    </p:spTree>
    <p:extLst>
      <p:ext uri="{BB962C8B-B14F-4D97-AF65-F5344CB8AC3E}">
        <p14:creationId xmlns:p14="http://schemas.microsoft.com/office/powerpoint/2010/main" val="3955132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Haider</a:t>
            </a:r>
            <a:r>
              <a:rPr lang="en-US" dirty="0"/>
              <a:t> and Kashmir</a:t>
            </a:r>
          </a:p>
        </p:txBody>
      </p:sp>
      <p:sp>
        <p:nvSpPr>
          <p:cNvPr id="3" name="Content Placeholder 2"/>
          <p:cNvSpPr>
            <a:spLocks noGrp="1"/>
          </p:cNvSpPr>
          <p:nvPr>
            <p:ph idx="1"/>
          </p:nvPr>
        </p:nvSpPr>
        <p:spPr/>
        <p:txBody>
          <a:bodyPr>
            <a:normAutofit fontScale="92500" lnSpcReduction="20000"/>
          </a:bodyPr>
          <a:lstStyle/>
          <a:p>
            <a:r>
              <a:rPr lang="en-US" dirty="0"/>
              <a:t>It is a big deal for a commercial filmmaker, investing millions on such a project, to make a film on Kashmir that questions mainstream Indian views on the subject </a:t>
            </a:r>
          </a:p>
          <a:p>
            <a:r>
              <a:rPr lang="en-US" i="1" dirty="0" err="1"/>
              <a:t>Haider</a:t>
            </a:r>
            <a:r>
              <a:rPr lang="en-US" dirty="0"/>
              <a:t> captures </a:t>
            </a:r>
            <a:r>
              <a:rPr lang="en-US" i="1" dirty="0"/>
              <a:t>the alienation of Kashmiri youth</a:t>
            </a:r>
            <a:r>
              <a:rPr lang="en-US" dirty="0"/>
              <a:t>, the </a:t>
            </a:r>
            <a:r>
              <a:rPr lang="en-US" i="1" dirty="0"/>
              <a:t>powers of AFSPA</a:t>
            </a:r>
            <a:r>
              <a:rPr lang="en-US" dirty="0"/>
              <a:t>, a </a:t>
            </a:r>
            <a:r>
              <a:rPr lang="en-US" i="1" dirty="0"/>
              <a:t>gendered dimension </a:t>
            </a:r>
            <a:r>
              <a:rPr lang="en-US" dirty="0"/>
              <a:t>of the conflict, the </a:t>
            </a:r>
            <a:r>
              <a:rPr lang="en-US" i="1" dirty="0"/>
              <a:t>motives of collaborators</a:t>
            </a:r>
            <a:r>
              <a:rPr lang="en-US" dirty="0"/>
              <a:t>, the </a:t>
            </a:r>
            <a:r>
              <a:rPr lang="en-US" i="1" dirty="0"/>
              <a:t>attraction of militancy</a:t>
            </a:r>
            <a:r>
              <a:rPr lang="en-US" dirty="0"/>
              <a:t>, and through some elements of the character, “</a:t>
            </a:r>
            <a:r>
              <a:rPr lang="en-US" dirty="0" err="1"/>
              <a:t>Roohdar</a:t>
            </a:r>
            <a:r>
              <a:rPr lang="en-US" dirty="0"/>
              <a:t>,” the </a:t>
            </a:r>
            <a:r>
              <a:rPr lang="en-US" i="1" dirty="0"/>
              <a:t>complicity of Pakistan </a:t>
            </a:r>
            <a:r>
              <a:rPr lang="en-US" dirty="0"/>
              <a:t>in promoting militancy.  But it also does much more!</a:t>
            </a:r>
          </a:p>
          <a:p>
            <a:endParaRPr lang="en-US" dirty="0"/>
          </a:p>
        </p:txBody>
      </p:sp>
    </p:spTree>
    <p:extLst>
      <p:ext uri="{BB962C8B-B14F-4D97-AF65-F5344CB8AC3E}">
        <p14:creationId xmlns:p14="http://schemas.microsoft.com/office/powerpoint/2010/main" val="174779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PLACE we are studying</a:t>
            </a:r>
          </a:p>
        </p:txBody>
      </p:sp>
      <p:pic>
        <p:nvPicPr>
          <p:cNvPr id="6" name="Content Placeholder 5"/>
          <p:cNvPicPr>
            <a:picLocks noGrp="1" noChangeAspect="1"/>
          </p:cNvPicPr>
          <p:nvPr>
            <p:ph sz="half" idx="1"/>
          </p:nvPr>
        </p:nvPicPr>
        <p:blipFill>
          <a:blip r:embed="rId2"/>
          <a:stretch>
            <a:fillRect/>
          </a:stretch>
        </p:blipFill>
        <p:spPr>
          <a:xfrm>
            <a:off x="4935101" y="1759999"/>
            <a:ext cx="4202368" cy="4793201"/>
          </a:xfrm>
          <a:prstGeom prst="rect">
            <a:avLst/>
          </a:prstGeom>
        </p:spPr>
      </p:pic>
      <p:pic>
        <p:nvPicPr>
          <p:cNvPr id="7" name="Content Placeholder 6"/>
          <p:cNvPicPr>
            <a:picLocks noGrp="1" noChangeAspect="1"/>
          </p:cNvPicPr>
          <p:nvPr>
            <p:ph sz="half" idx="2"/>
          </p:nvPr>
        </p:nvPicPr>
        <p:blipFill>
          <a:blip r:embed="rId3"/>
          <a:stretch>
            <a:fillRect/>
          </a:stretch>
        </p:blipFill>
        <p:spPr>
          <a:xfrm>
            <a:off x="-34835" y="1786125"/>
            <a:ext cx="4969935" cy="4493152"/>
          </a:xfrm>
          <a:prstGeom prst="rect">
            <a:avLst/>
          </a:prstGeom>
        </p:spPr>
      </p:pic>
    </p:spTree>
    <p:extLst>
      <p:ext uri="{BB962C8B-B14F-4D97-AF65-F5344CB8AC3E}">
        <p14:creationId xmlns:p14="http://schemas.microsoft.com/office/powerpoint/2010/main" val="324225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Kashmir is This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00" y="3810000"/>
            <a:ext cx="3712507" cy="231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94597"/>
            <a:ext cx="3124200" cy="234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4267623" cy="238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024" y="1594597"/>
            <a:ext cx="3606334" cy="19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48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But Also… THIS</a:t>
            </a:r>
          </a:p>
        </p:txBody>
      </p:sp>
      <p:pic>
        <p:nvPicPr>
          <p:cNvPr id="4" name="Content Placeholder 3"/>
          <p:cNvPicPr>
            <a:picLocks noGrp="1" noChangeAspect="1"/>
          </p:cNvPicPr>
          <p:nvPr>
            <p:ph idx="1"/>
          </p:nvPr>
        </p:nvPicPr>
        <p:blipFill>
          <a:blip r:embed="rId2"/>
          <a:srcRect t="9570" b="9570"/>
          <a:stretch>
            <a:fillRect/>
          </a:stretch>
        </p:blipFill>
        <p:spPr>
          <a:xfrm>
            <a:off x="5181600" y="4191000"/>
            <a:ext cx="3795835" cy="2087563"/>
          </a:xfrm>
        </p:spPr>
      </p:pic>
      <p:pic>
        <p:nvPicPr>
          <p:cNvPr id="5" name="Picture 4"/>
          <p:cNvPicPr>
            <a:picLocks noChangeAspect="1"/>
          </p:cNvPicPr>
          <p:nvPr/>
        </p:nvPicPr>
        <p:blipFill>
          <a:blip r:embed="rId3"/>
          <a:stretch>
            <a:fillRect/>
          </a:stretch>
        </p:blipFill>
        <p:spPr>
          <a:xfrm>
            <a:off x="5486400" y="1219200"/>
            <a:ext cx="3048000" cy="2032000"/>
          </a:xfrm>
          <a:prstGeom prst="rect">
            <a:avLst/>
          </a:prstGeom>
        </p:spPr>
      </p:pic>
      <p:pic>
        <p:nvPicPr>
          <p:cNvPr id="6" name="Picture 5"/>
          <p:cNvPicPr>
            <a:picLocks noChangeAspect="1"/>
          </p:cNvPicPr>
          <p:nvPr/>
        </p:nvPicPr>
        <p:blipFill>
          <a:blip r:embed="rId4"/>
          <a:stretch>
            <a:fillRect/>
          </a:stretch>
        </p:blipFill>
        <p:spPr>
          <a:xfrm>
            <a:off x="381000" y="1143000"/>
            <a:ext cx="3746500" cy="2171700"/>
          </a:xfrm>
          <a:prstGeom prst="rect">
            <a:avLst/>
          </a:prstGeom>
        </p:spPr>
      </p:pic>
      <p:pic>
        <p:nvPicPr>
          <p:cNvPr id="7" name="Picture 6"/>
          <p:cNvPicPr>
            <a:picLocks noChangeAspect="1"/>
          </p:cNvPicPr>
          <p:nvPr/>
        </p:nvPicPr>
        <p:blipFill>
          <a:blip r:embed="rId5"/>
          <a:stretch>
            <a:fillRect/>
          </a:stretch>
        </p:blipFill>
        <p:spPr>
          <a:xfrm>
            <a:off x="685800" y="3886200"/>
            <a:ext cx="3708400" cy="2197100"/>
          </a:xfrm>
          <a:prstGeom prst="rect">
            <a:avLst/>
          </a:prstGeom>
        </p:spPr>
      </p:pic>
      <p:pic>
        <p:nvPicPr>
          <p:cNvPr id="8" name="Picture 7"/>
          <p:cNvPicPr>
            <a:picLocks noChangeAspect="1"/>
          </p:cNvPicPr>
          <p:nvPr/>
        </p:nvPicPr>
        <p:blipFill>
          <a:blip r:embed="rId6"/>
          <a:stretch>
            <a:fillRect/>
          </a:stretch>
        </p:blipFill>
        <p:spPr>
          <a:xfrm>
            <a:off x="3657600" y="2590800"/>
            <a:ext cx="2336800" cy="2311400"/>
          </a:xfrm>
          <a:prstGeom prst="rect">
            <a:avLst/>
          </a:prstGeom>
        </p:spPr>
      </p:pic>
      <p:sp>
        <p:nvSpPr>
          <p:cNvPr id="3" name="TextBox 2"/>
          <p:cNvSpPr txBox="1"/>
          <p:nvPr/>
        </p:nvSpPr>
        <p:spPr>
          <a:xfrm>
            <a:off x="762000" y="6400800"/>
            <a:ext cx="7848600" cy="461665"/>
          </a:xfrm>
          <a:prstGeom prst="rect">
            <a:avLst/>
          </a:prstGeom>
          <a:noFill/>
        </p:spPr>
        <p:txBody>
          <a:bodyPr wrap="square" rtlCol="0">
            <a:spAutoFit/>
          </a:bodyPr>
          <a:lstStyle/>
          <a:p>
            <a:pPr algn="ctr"/>
            <a:r>
              <a:rPr lang="en-US" sz="2400" b="1" i="1" spc="300" dirty="0">
                <a:solidFill>
                  <a:srgbClr val="FF0000"/>
                </a:solidFill>
              </a:rPr>
              <a:t>HOW DID WE GET HERE?</a:t>
            </a:r>
          </a:p>
        </p:txBody>
      </p:sp>
    </p:spTree>
    <p:extLst>
      <p:ext uri="{BB962C8B-B14F-4D97-AF65-F5344CB8AC3E}">
        <p14:creationId xmlns:p14="http://schemas.microsoft.com/office/powerpoint/2010/main" val="161754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219200"/>
          </a:xfrm>
        </p:spPr>
        <p:txBody>
          <a:bodyPr>
            <a:normAutofit fontScale="90000"/>
          </a:bodyPr>
          <a:lstStyle/>
          <a:p>
            <a:r>
              <a:rPr lang="en-US" dirty="0"/>
              <a:t>OVERVIEW: Evolution of a Political Crisis</a:t>
            </a:r>
          </a:p>
        </p:txBody>
      </p:sp>
      <p:sp>
        <p:nvSpPr>
          <p:cNvPr id="3" name="Content Placeholder 2"/>
          <p:cNvSpPr>
            <a:spLocks noGrp="1"/>
          </p:cNvSpPr>
          <p:nvPr>
            <p:ph idx="1"/>
          </p:nvPr>
        </p:nvSpPr>
        <p:spPr>
          <a:xfrm>
            <a:off x="152400" y="1143000"/>
            <a:ext cx="8534400" cy="5715000"/>
          </a:xfrm>
        </p:spPr>
        <p:txBody>
          <a:bodyPr>
            <a:normAutofit fontScale="77500" lnSpcReduction="20000"/>
          </a:bodyPr>
          <a:lstStyle/>
          <a:p>
            <a:r>
              <a:rPr lang="en-US" dirty="0"/>
              <a:t>Use this timeline </a:t>
            </a:r>
            <a:r>
              <a:rPr lang="en-US" dirty="0">
                <a:hlinkClick r:id="rId2"/>
              </a:rPr>
              <a:t>https://www.bbc.com/news/world-south-asia-16069078</a:t>
            </a:r>
            <a:endParaRPr lang="en-US" dirty="0"/>
          </a:p>
          <a:p>
            <a:r>
              <a:rPr lang="en-US" dirty="0"/>
              <a:t>Accession</a:t>
            </a:r>
          </a:p>
          <a:p>
            <a:r>
              <a:rPr lang="en-US" dirty="0"/>
              <a:t>Ambivalence of Sheikh Abdullah</a:t>
            </a:r>
          </a:p>
          <a:p>
            <a:pPr lvl="1"/>
            <a:r>
              <a:rPr lang="en-US" dirty="0"/>
              <a:t>Many meanings of </a:t>
            </a:r>
            <a:r>
              <a:rPr lang="en-US" i="1" dirty="0" err="1"/>
              <a:t>Kashmiriat</a:t>
            </a:r>
            <a:endParaRPr lang="en-US" i="1" dirty="0"/>
          </a:p>
          <a:p>
            <a:r>
              <a:rPr lang="en-US" dirty="0"/>
              <a:t>Nehru’s efforts</a:t>
            </a:r>
          </a:p>
          <a:p>
            <a:r>
              <a:rPr lang="en-US" dirty="0"/>
              <a:t>Indira Gandhi and the Communalization of Kashmir</a:t>
            </a:r>
          </a:p>
          <a:p>
            <a:r>
              <a:rPr lang="en-US" dirty="0"/>
              <a:t>Rajiv Gandhi, interference,  and unfree elections (1987 particularly important)</a:t>
            </a:r>
          </a:p>
          <a:p>
            <a:r>
              <a:rPr lang="en-US" i="1" dirty="0" err="1"/>
              <a:t>Kashmiriat</a:t>
            </a:r>
            <a:r>
              <a:rPr lang="en-US" dirty="0"/>
              <a:t> to </a:t>
            </a:r>
            <a:r>
              <a:rPr lang="en-US" i="1" dirty="0" err="1"/>
              <a:t>Azaadi</a:t>
            </a:r>
            <a:endParaRPr lang="en-US" i="1" dirty="0"/>
          </a:p>
          <a:p>
            <a:pPr lvl="1"/>
            <a:r>
              <a:rPr lang="en-US" dirty="0"/>
              <a:t>Growth in active anti-India insurgency</a:t>
            </a:r>
          </a:p>
          <a:p>
            <a:pPr lvl="1"/>
            <a:r>
              <a:rPr lang="en-US" dirty="0"/>
              <a:t>JKLF/JKNLF  Initially Secular </a:t>
            </a:r>
          </a:p>
          <a:p>
            <a:pPr lvl="1"/>
            <a:r>
              <a:rPr lang="en-US" dirty="0"/>
              <a:t>Gives way to less secular and more religiously inspired movements</a:t>
            </a:r>
          </a:p>
          <a:p>
            <a:pPr lvl="1"/>
            <a:r>
              <a:rPr lang="en-US" dirty="0"/>
              <a:t>Atrocities by Indian state further </a:t>
            </a:r>
            <a:r>
              <a:rPr lang="en-US"/>
              <a:t>encourage separatism</a:t>
            </a:r>
            <a:endParaRPr lang="en-US" dirty="0"/>
          </a:p>
          <a:p>
            <a:pPr marL="514350" indent="-457200"/>
            <a:r>
              <a:rPr lang="en-US" dirty="0"/>
              <a:t>End of the State:  August 2019</a:t>
            </a:r>
          </a:p>
          <a:p>
            <a:endParaRPr lang="en-US" dirty="0"/>
          </a:p>
        </p:txBody>
      </p:sp>
    </p:spTree>
    <p:extLst>
      <p:ext uri="{BB962C8B-B14F-4D97-AF65-F5344CB8AC3E}">
        <p14:creationId xmlns:p14="http://schemas.microsoft.com/office/powerpoint/2010/main" val="166654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of Study</a:t>
            </a:r>
          </a:p>
        </p:txBody>
      </p:sp>
      <p:sp>
        <p:nvSpPr>
          <p:cNvPr id="3" name="Content Placeholder 2"/>
          <p:cNvSpPr>
            <a:spLocks noGrp="1"/>
          </p:cNvSpPr>
          <p:nvPr>
            <p:ph idx="1"/>
          </p:nvPr>
        </p:nvSpPr>
        <p:spPr/>
        <p:txBody>
          <a:bodyPr>
            <a:normAutofit fontScale="92500"/>
          </a:bodyPr>
          <a:lstStyle/>
          <a:p>
            <a:r>
              <a:rPr lang="en-US" dirty="0"/>
              <a:t>Bring TOGETHER material we have already studied (I am including slides from earlier </a:t>
            </a:r>
            <a:r>
              <a:rPr lang="en-US" dirty="0" err="1"/>
              <a:t>powerpoint</a:t>
            </a:r>
            <a:r>
              <a:rPr lang="en-US" dirty="0"/>
              <a:t> sets) to see the evolution of the crisis</a:t>
            </a:r>
          </a:p>
          <a:p>
            <a:r>
              <a:rPr lang="en-US" dirty="0"/>
              <a:t>Add new material to understand </a:t>
            </a:r>
          </a:p>
          <a:p>
            <a:pPr lvl="1"/>
            <a:r>
              <a:rPr lang="en-US" dirty="0"/>
              <a:t>reasons for the growth of separatism and militancy in the Kashmir Valley</a:t>
            </a:r>
          </a:p>
          <a:p>
            <a:pPr lvl="1"/>
            <a:r>
              <a:rPr lang="en-US" dirty="0"/>
              <a:t>Responses of the Indian state</a:t>
            </a:r>
          </a:p>
          <a:p>
            <a:pPr lvl="1"/>
            <a:r>
              <a:rPr lang="en-US" dirty="0"/>
              <a:t>Consequences of BOTH for the ordinary people living in Jammu and Kashmir</a:t>
            </a:r>
          </a:p>
        </p:txBody>
      </p:sp>
    </p:spTree>
    <p:extLst>
      <p:ext uri="{BB962C8B-B14F-4D97-AF65-F5344CB8AC3E}">
        <p14:creationId xmlns:p14="http://schemas.microsoft.com/office/powerpoint/2010/main" val="256980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761855"/>
          </a:xfrm>
          <a:blipFill>
            <a:blip r:embed="rId2">
              <a:alphaModFix amt="23000"/>
            </a:blip>
            <a:stretch>
              <a:fillRect/>
            </a:stretch>
          </a:blipFill>
        </p:spPr>
        <p:txBody>
          <a:bodyPr/>
          <a:lstStyle/>
          <a:p>
            <a:r>
              <a:rPr lang="en-US" dirty="0"/>
              <a:t>Accession to India</a:t>
            </a:r>
          </a:p>
        </p:txBody>
      </p:sp>
      <p:sp>
        <p:nvSpPr>
          <p:cNvPr id="3" name="Content Placeholder 2"/>
          <p:cNvSpPr>
            <a:spLocks noGrp="1"/>
          </p:cNvSpPr>
          <p:nvPr>
            <p:ph idx="1"/>
          </p:nvPr>
        </p:nvSpPr>
        <p:spPr>
          <a:xfrm>
            <a:off x="55984" y="1892950"/>
            <a:ext cx="9139334" cy="5041250"/>
          </a:xfrm>
          <a:blipFill>
            <a:blip r:embed="rId3">
              <a:alphaModFix amt="23000"/>
            </a:blip>
            <a:stretch>
              <a:fillRect/>
            </a:stretch>
          </a:blipFill>
        </p:spPr>
        <p:txBody>
          <a:bodyPr/>
          <a:lstStyle/>
          <a:p>
            <a:r>
              <a:rPr lang="en-US" dirty="0"/>
              <a:t>Muslim-majority population - Hindu Ruler  (opposite of Hyderabad, but like Junagarh)</a:t>
            </a:r>
          </a:p>
          <a:p>
            <a:r>
              <a:rPr lang="en-US" dirty="0"/>
              <a:t>Other geographic and religious diversity, strategic geopolitical location</a:t>
            </a:r>
          </a:p>
          <a:p>
            <a:r>
              <a:rPr lang="en-US" dirty="0">
                <a:hlinkClick r:id="rId4"/>
              </a:rPr>
              <a:t>Hari Singh </a:t>
            </a:r>
            <a:r>
              <a:rPr lang="en-US" dirty="0"/>
              <a:t>wanted independence, Switzerland analogy</a:t>
            </a:r>
          </a:p>
          <a:p>
            <a:r>
              <a:rPr lang="en-US" dirty="0"/>
              <a:t>Stand-still agreement</a:t>
            </a:r>
          </a:p>
          <a:p>
            <a:r>
              <a:rPr lang="en-US" dirty="0"/>
              <a:t>Popularity of </a:t>
            </a:r>
            <a:r>
              <a:rPr lang="en-US" dirty="0">
                <a:hlinkClick r:id="rId5"/>
              </a:rPr>
              <a:t>SHEIKH ABDULLAH  </a:t>
            </a:r>
            <a:r>
              <a:rPr lang="en-US" dirty="0"/>
              <a:t>Close to </a:t>
            </a:r>
            <a:r>
              <a:rPr lang="en-US" dirty="0">
                <a:hlinkClick r:id="rId6"/>
              </a:rPr>
              <a:t>Nehru</a:t>
            </a:r>
            <a:endParaRPr lang="en-US" dirty="0"/>
          </a:p>
          <a:p>
            <a:r>
              <a:rPr lang="en-US" dirty="0" err="1"/>
              <a:t>Pathan</a:t>
            </a:r>
            <a:r>
              <a:rPr lang="en-US" dirty="0"/>
              <a:t> Raiders  </a:t>
            </a:r>
            <a:r>
              <a:rPr lang="en-US" dirty="0">
                <a:hlinkClick r:id="rId7"/>
              </a:rPr>
              <a:t>almost to capital</a:t>
            </a:r>
            <a:endParaRPr lang="en-US" dirty="0"/>
          </a:p>
          <a:p>
            <a:r>
              <a:rPr lang="en-US" dirty="0"/>
              <a:t>Accede to India under pressure</a:t>
            </a:r>
          </a:p>
          <a:p>
            <a:r>
              <a:rPr lang="en-US" dirty="0"/>
              <a:t>Line of Control created</a:t>
            </a:r>
          </a:p>
          <a:p>
            <a:r>
              <a:rPr lang="en-US">
                <a:hlinkClick r:id="rId8"/>
              </a:rPr>
              <a:t>PLEBISCITE </a:t>
            </a:r>
            <a:r>
              <a:rPr lang="en-US" dirty="0">
                <a:hlinkClick r:id="rId8"/>
              </a:rPr>
              <a:t>promised</a:t>
            </a:r>
            <a:r>
              <a:rPr lang="en-US" dirty="0"/>
              <a:t>, but never happen (thanks to Indo-Pakistan conflict)</a:t>
            </a:r>
          </a:p>
          <a:p>
            <a:r>
              <a:rPr lang="en-US" dirty="0"/>
              <a:t>Special Status with </a:t>
            </a:r>
            <a:r>
              <a:rPr lang="en-US" dirty="0">
                <a:hlinkClick r:id="rId9"/>
              </a:rPr>
              <a:t>Article 370</a:t>
            </a:r>
            <a:r>
              <a:rPr lang="en-US" dirty="0"/>
              <a:t> of Constitution</a:t>
            </a:r>
          </a:p>
          <a:p>
            <a:endParaRPr lang="en-US" dirty="0"/>
          </a:p>
          <a:p>
            <a:endParaRPr lang="en-US" dirty="0"/>
          </a:p>
        </p:txBody>
      </p:sp>
      <p:sp>
        <p:nvSpPr>
          <p:cNvPr id="4" name="AutoShape 2" descr="Image result for kashmir"/>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199271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0040-0928-4BEE-AF41-41030231D5DF}"/>
              </a:ext>
            </a:extLst>
          </p:cNvPr>
          <p:cNvSpPr>
            <a:spLocks noGrp="1"/>
          </p:cNvSpPr>
          <p:nvPr>
            <p:ph type="title"/>
          </p:nvPr>
        </p:nvSpPr>
        <p:spPr>
          <a:xfrm>
            <a:off x="628650" y="1"/>
            <a:ext cx="7886700" cy="1143000"/>
          </a:xfrm>
        </p:spPr>
        <p:txBody>
          <a:bodyPr/>
          <a:lstStyle/>
          <a:p>
            <a:r>
              <a:rPr lang="en-US" dirty="0"/>
              <a:t>Kashmir:  The Ideological Dimension</a:t>
            </a:r>
          </a:p>
        </p:txBody>
      </p:sp>
      <p:sp>
        <p:nvSpPr>
          <p:cNvPr id="3" name="Content Placeholder 2">
            <a:extLst>
              <a:ext uri="{FF2B5EF4-FFF2-40B4-BE49-F238E27FC236}">
                <a16:creationId xmlns:a16="http://schemas.microsoft.com/office/drawing/2014/main" id="{510E983F-56D2-4D7D-A170-E2E700270468}"/>
              </a:ext>
            </a:extLst>
          </p:cNvPr>
          <p:cNvSpPr>
            <a:spLocks noGrp="1"/>
          </p:cNvSpPr>
          <p:nvPr>
            <p:ph idx="1"/>
          </p:nvPr>
        </p:nvSpPr>
        <p:spPr>
          <a:xfrm>
            <a:off x="0" y="990600"/>
            <a:ext cx="9138356" cy="5867400"/>
          </a:xfrm>
        </p:spPr>
        <p:txBody>
          <a:bodyPr>
            <a:normAutofit/>
          </a:bodyPr>
          <a:lstStyle/>
          <a:p>
            <a:r>
              <a:rPr lang="en-US" dirty="0"/>
              <a:t>Very important to understand not only the POLITICAL or GEOPOLITICAL  context, but the IDEOLOGICAL place of Kashmir in Imagination of India, Pakistan, and Kashmir</a:t>
            </a:r>
          </a:p>
          <a:p>
            <a:r>
              <a:rPr lang="en-US" dirty="0"/>
              <a:t>For Pakistan, accession of Kashmir to India was wrong:  Kashmir, with a Muslim majority had to be part of Pakistan (it was the K in original acronym making  PAKISTAN: </a:t>
            </a:r>
            <a:r>
              <a:rPr lang="en-US" u="sng" dirty="0"/>
              <a:t>P</a:t>
            </a:r>
            <a:r>
              <a:rPr lang="en-US" dirty="0"/>
              <a:t>(</a:t>
            </a:r>
            <a:r>
              <a:rPr lang="en-US" dirty="0" err="1"/>
              <a:t>unjab</a:t>
            </a:r>
            <a:r>
              <a:rPr lang="en-US" dirty="0"/>
              <a:t>), </a:t>
            </a:r>
            <a:r>
              <a:rPr lang="en-US" u="sng" dirty="0" err="1"/>
              <a:t>A</a:t>
            </a:r>
            <a:r>
              <a:rPr lang="en-US" dirty="0" err="1"/>
              <a:t>fghania</a:t>
            </a:r>
            <a:r>
              <a:rPr lang="en-US" dirty="0"/>
              <a:t>, </a:t>
            </a:r>
            <a:r>
              <a:rPr lang="en-US" u="sng" dirty="0"/>
              <a:t>K</a:t>
            </a:r>
            <a:r>
              <a:rPr lang="en-US" dirty="0"/>
              <a:t>ashmir, </a:t>
            </a:r>
            <a:r>
              <a:rPr lang="en-US" u="sng" dirty="0"/>
              <a:t>S</a:t>
            </a:r>
            <a:r>
              <a:rPr lang="en-US" dirty="0"/>
              <a:t>ind and </a:t>
            </a:r>
            <a:r>
              <a:rPr lang="en-US" dirty="0" err="1"/>
              <a:t>Baluchis</a:t>
            </a:r>
            <a:r>
              <a:rPr lang="en-US" u="sng" dirty="0" err="1"/>
              <a:t>TAN</a:t>
            </a:r>
            <a:r>
              <a:rPr lang="en-US" u="sng" dirty="0"/>
              <a:t>)</a:t>
            </a:r>
            <a:endParaRPr lang="en-US" dirty="0"/>
          </a:p>
          <a:p>
            <a:r>
              <a:rPr lang="en-US" dirty="0"/>
              <a:t>For NEHRU and INC, India was premised on the idea of diversity.  Religion nothing to do with citizenship.  Hindus AND MUSLIMS belonged equally to India.  Kashmir </a:t>
            </a:r>
            <a:r>
              <a:rPr lang="en-US" b="1" dirty="0"/>
              <a:t>critical</a:t>
            </a:r>
            <a:r>
              <a:rPr lang="en-US" dirty="0"/>
              <a:t> for that claim</a:t>
            </a:r>
          </a:p>
          <a:p>
            <a:r>
              <a:rPr lang="en-US" dirty="0"/>
              <a:t>THIRD and one that GUHA DOES NOT REALLY tell us much about: ABDULLAH was popular precisely because he stood for </a:t>
            </a:r>
            <a:r>
              <a:rPr lang="en-US" dirty="0" smtClean="0"/>
              <a:t>KASHMIRIAT, </a:t>
            </a:r>
            <a:r>
              <a:rPr lang="en-US" dirty="0"/>
              <a:t>highlighting the UNIQUENESS of Kashmir as </a:t>
            </a:r>
            <a:r>
              <a:rPr lang="en-US" i="1" dirty="0"/>
              <a:t>different from both India AND </a:t>
            </a:r>
            <a:r>
              <a:rPr lang="en-US" i="1" dirty="0" smtClean="0"/>
              <a:t>Pakistan</a:t>
            </a:r>
          </a:p>
          <a:p>
            <a:r>
              <a:rPr lang="en-US" dirty="0" smtClean="0"/>
              <a:t>A Hindu nationalist government in India (from 2014), committed to ideas of making India into a HINDU NATION, finds it difficult find an ideologically justification for keeping Kashmir.  Hence the rhetoric of “possessive nationalism” and increased use of force to retain Kashmir</a:t>
            </a:r>
            <a:endParaRPr lang="en-US" dirty="0"/>
          </a:p>
        </p:txBody>
      </p:sp>
    </p:spTree>
    <p:extLst>
      <p:ext uri="{BB962C8B-B14F-4D97-AF65-F5344CB8AC3E}">
        <p14:creationId xmlns:p14="http://schemas.microsoft.com/office/powerpoint/2010/main" val="3460012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3185</Words>
  <Application>Microsoft Office PowerPoint</Application>
  <PresentationFormat>On-screen Show (4:3)</PresentationFormat>
  <Paragraphs>164</Paragraphs>
  <Slides>24</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 Unicode MS</vt:lpstr>
      <vt:lpstr>Arial</vt:lpstr>
      <vt:lpstr>Calibri</vt:lpstr>
      <vt:lpstr>Calibri Light</vt:lpstr>
      <vt:lpstr>Times New Roman</vt:lpstr>
      <vt:lpstr>Office Theme</vt:lpstr>
      <vt:lpstr>1_Office Theme</vt:lpstr>
      <vt:lpstr>2_Office Theme</vt:lpstr>
      <vt:lpstr>KASHMIR 1947-2019</vt:lpstr>
      <vt:lpstr>Contemporary Context</vt:lpstr>
      <vt:lpstr>The PLACE we are studying</vt:lpstr>
      <vt:lpstr>Kashmir is This</vt:lpstr>
      <vt:lpstr>But Also… THIS</vt:lpstr>
      <vt:lpstr>OVERVIEW: Evolution of a Political Crisis</vt:lpstr>
      <vt:lpstr>PLAN of Study</vt:lpstr>
      <vt:lpstr>Accession to India</vt:lpstr>
      <vt:lpstr>Kashmir:  The Ideological Dimension</vt:lpstr>
      <vt:lpstr>Kashmir: Political and Regional dimension</vt:lpstr>
      <vt:lpstr>Abdullah and his opposition</vt:lpstr>
      <vt:lpstr>Kashmiri Politics  1953-63</vt:lpstr>
      <vt:lpstr>Nehru’s last plan for Kashmir</vt:lpstr>
      <vt:lpstr>Kashmir/Abdullah  1964-79</vt:lpstr>
      <vt:lpstr>Kashmir (from “Indira, Second Innings”)</vt:lpstr>
      <vt:lpstr>Rajiv Gandhi and the 1987 Fix</vt:lpstr>
      <vt:lpstr>PowerPoint Presentation</vt:lpstr>
      <vt:lpstr>Kashmir Political Alienation after 1987</vt:lpstr>
      <vt:lpstr>From Autonomy to Azaadi (Independence)</vt:lpstr>
      <vt:lpstr>Kashmiri Muslims </vt:lpstr>
      <vt:lpstr>Azaadi: Separatist Groups </vt:lpstr>
      <vt:lpstr>Militarization of Kashmir</vt:lpstr>
      <vt:lpstr>AFSPA/PSA allow, among other things</vt:lpstr>
      <vt:lpstr>Haider and Kashmir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Kashmir</dc:title>
  <dc:creator>sj</dc:creator>
  <cp:lastModifiedBy>Sanjay Joshi</cp:lastModifiedBy>
  <cp:revision>95</cp:revision>
  <dcterms:created xsi:type="dcterms:W3CDTF">2015-04-14T20:58:26Z</dcterms:created>
  <dcterms:modified xsi:type="dcterms:W3CDTF">2020-04-15T03:46:01Z</dcterms:modified>
</cp:coreProperties>
</file>