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3" d="100"/>
          <a:sy n="83" d="100"/>
        </p:scale>
        <p:origin x="1450"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00890A-893B-CA41-9AA0-010557E2BD68}"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84533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0890A-893B-CA41-9AA0-010557E2BD68}"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2860786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0890A-893B-CA41-9AA0-010557E2BD68}"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224534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0890A-893B-CA41-9AA0-010557E2BD68}"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2959018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00890A-893B-CA41-9AA0-010557E2BD68}"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371419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00890A-893B-CA41-9AA0-010557E2BD68}"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2601258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00890A-893B-CA41-9AA0-010557E2BD68}"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417166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00890A-893B-CA41-9AA0-010557E2BD68}"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261201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0890A-893B-CA41-9AA0-010557E2BD68}"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4134719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00890A-893B-CA41-9AA0-010557E2BD68}"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34382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00890A-893B-CA41-9AA0-010557E2BD68}"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363B5-713C-9345-A52A-0B151C09F96E}" type="slidenum">
              <a:rPr lang="en-US" smtClean="0"/>
              <a:t>‹#›</a:t>
            </a:fld>
            <a:endParaRPr lang="en-US"/>
          </a:p>
        </p:txBody>
      </p:sp>
    </p:spTree>
    <p:extLst>
      <p:ext uri="{BB962C8B-B14F-4D97-AF65-F5344CB8AC3E}">
        <p14:creationId xmlns:p14="http://schemas.microsoft.com/office/powerpoint/2010/main" val="393174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0890A-893B-CA41-9AA0-010557E2BD68}" type="datetimeFigureOut">
              <a:rPr lang="en-US" smtClean="0"/>
              <a:t>4/2/2024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363B5-713C-9345-A52A-0B151C09F96E}" type="slidenum">
              <a:rPr lang="en-US" smtClean="0"/>
              <a:t>‹#›</a:t>
            </a:fld>
            <a:endParaRPr lang="en-US"/>
          </a:p>
        </p:txBody>
      </p:sp>
    </p:spTree>
    <p:extLst>
      <p:ext uri="{BB962C8B-B14F-4D97-AF65-F5344CB8AC3E}">
        <p14:creationId xmlns:p14="http://schemas.microsoft.com/office/powerpoint/2010/main" val="931517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56728"/>
          </a:xfrm>
        </p:spPr>
        <p:txBody>
          <a:bodyPr>
            <a:normAutofit fontScale="90000"/>
          </a:bodyPr>
          <a:lstStyle/>
          <a:p>
            <a:r>
              <a:rPr lang="en-US" sz="4800" dirty="0"/>
              <a:t>MEIJI NATIONALISM</a:t>
            </a:r>
            <a:r>
              <a:rPr lang="en-US" sz="4800" dirty="0">
                <a:effectLst/>
              </a:rPr>
              <a:t/>
            </a:r>
            <a:br>
              <a:rPr lang="en-US" sz="4800" dirty="0">
                <a:effectLst/>
              </a:rPr>
            </a:br>
            <a:endParaRPr lang="en-US" sz="4800" dirty="0"/>
          </a:p>
        </p:txBody>
      </p:sp>
      <p:sp>
        <p:nvSpPr>
          <p:cNvPr id="5" name="Content Placeholder 4"/>
          <p:cNvSpPr>
            <a:spLocks noGrp="1"/>
          </p:cNvSpPr>
          <p:nvPr>
            <p:ph idx="1"/>
          </p:nvPr>
        </p:nvSpPr>
        <p:spPr>
          <a:xfrm>
            <a:off x="457200" y="765382"/>
            <a:ext cx="8229600" cy="5792553"/>
          </a:xfrm>
        </p:spPr>
        <p:txBody>
          <a:bodyPr>
            <a:normAutofit fontScale="85000" lnSpcReduction="20000"/>
          </a:bodyPr>
          <a:lstStyle/>
          <a:p>
            <a:r>
              <a:rPr lang="en-US" dirty="0"/>
              <a:t>Our main purpose is to </a:t>
            </a:r>
            <a:r>
              <a:rPr lang="en-US" b="1" dirty="0"/>
              <a:t>understand the NATURE of Japanese nationalism in the Meiji era</a:t>
            </a:r>
            <a:endParaRPr lang="en-US" dirty="0">
              <a:effectLst/>
            </a:endParaRPr>
          </a:p>
          <a:p>
            <a:pPr marL="0" indent="0">
              <a:buNone/>
            </a:pPr>
            <a:endParaRPr lang="en-US" dirty="0">
              <a:effectLst/>
            </a:endParaRPr>
          </a:p>
          <a:p>
            <a:r>
              <a:rPr lang="en-US" b="1" dirty="0"/>
              <a:t>but through that, hopefully, we also see some ways to understand nationalism, more generally</a:t>
            </a:r>
            <a:r>
              <a:rPr lang="en-US" dirty="0">
                <a:effectLst/>
              </a:rPr>
              <a:t/>
            </a:r>
            <a:br>
              <a:rPr lang="en-US" dirty="0">
                <a:effectLst/>
              </a:rPr>
            </a:br>
            <a:endParaRPr lang="en-US" dirty="0">
              <a:effectLst/>
            </a:endParaRPr>
          </a:p>
          <a:p>
            <a:pPr lvl="1"/>
            <a:r>
              <a:rPr lang="en-US" i="1" dirty="0"/>
              <a:t>NB</a:t>
            </a:r>
            <a:r>
              <a:rPr lang="en-US" dirty="0"/>
              <a:t> There is LOTS of IMPORTANT FACTUAL INFORMATION I AM NOT bringing up in lecture. Thus, e.g., if I do not discuss the SCHOOLS of the TOKUGAWA era or the details of ECONOMIC changes in Meiji Japan, that’s not because they are UNIMPORTANT, but because already explained well in TEXTBOOK. </a:t>
            </a:r>
          </a:p>
          <a:p>
            <a:pPr lvl="1"/>
            <a:r>
              <a:rPr lang="en-US" dirty="0"/>
              <a:t>My intention is to elaborate, and most significantly, provide you with a FRAMEWORK for both understanding Meiji Nationalism, and to understand it in the context of Nationalism more generally</a:t>
            </a:r>
            <a:r>
              <a:rPr lang="en-US" dirty="0">
                <a:effectLst/>
              </a:rPr>
              <a:t/>
            </a:r>
            <a:br>
              <a:rPr lang="en-US" dirty="0">
                <a:effectLst/>
              </a:rPr>
            </a:br>
            <a:endParaRPr lang="en-US" dirty="0">
              <a:effectLst/>
            </a:endParaRPr>
          </a:p>
          <a:p>
            <a:endParaRPr lang="en-US" dirty="0"/>
          </a:p>
        </p:txBody>
      </p:sp>
    </p:spTree>
    <p:extLst>
      <p:ext uri="{BB962C8B-B14F-4D97-AF65-F5344CB8AC3E}">
        <p14:creationId xmlns:p14="http://schemas.microsoft.com/office/powerpoint/2010/main" val="2116233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66"/>
            <a:ext cx="8229600" cy="1078494"/>
          </a:xfrm>
        </p:spPr>
        <p:txBody>
          <a:bodyPr/>
          <a:lstStyle/>
          <a:p>
            <a:r>
              <a:rPr lang="en-US" dirty="0"/>
              <a:t>Nationalism and Tradition</a:t>
            </a:r>
          </a:p>
        </p:txBody>
      </p:sp>
      <p:sp>
        <p:nvSpPr>
          <p:cNvPr id="3" name="Content Placeholder 2"/>
          <p:cNvSpPr>
            <a:spLocks noGrp="1"/>
          </p:cNvSpPr>
          <p:nvPr>
            <p:ph idx="1"/>
          </p:nvPr>
        </p:nvSpPr>
        <p:spPr>
          <a:xfrm>
            <a:off x="0" y="1200260"/>
            <a:ext cx="8993956" cy="5392465"/>
          </a:xfrm>
          <a:blipFill>
            <a:blip r:embed="rId2">
              <a:alphaModFix amt="44000"/>
            </a:blip>
            <a:stretch>
              <a:fillRect/>
            </a:stretch>
          </a:blipFill>
        </p:spPr>
        <p:txBody>
          <a:bodyPr>
            <a:normAutofit fontScale="92500" lnSpcReduction="20000"/>
          </a:bodyPr>
          <a:lstStyle/>
          <a:p>
            <a:r>
              <a:rPr lang="en-US" b="1" dirty="0"/>
              <a:t>Not just historically marginal groups, but more traditional samurai, some of whom had played a major role in bringing about the change that brought Meiji leaders to power, now  had no place in the new Meiji Japanese nation</a:t>
            </a:r>
          </a:p>
          <a:p>
            <a:r>
              <a:rPr lang="en-US" b="1" dirty="0"/>
              <a:t>The Satsuma Rebellion by the famous samurai SAIGO TAKAMURI initiated by refusal to invade Korea</a:t>
            </a:r>
          </a:p>
          <a:p>
            <a:r>
              <a:rPr lang="en-US" b="1" dirty="0"/>
              <a:t>But better understood as representative of a revolt by a dying breed of traditional samurai</a:t>
            </a:r>
          </a:p>
          <a:p>
            <a:r>
              <a:rPr lang="en-US" b="1" dirty="0"/>
              <a:t>What was happening in Meiji Japan then was a change in the structure of the ruling class, and consequently a change in the dominant ideology</a:t>
            </a:r>
          </a:p>
          <a:p>
            <a:r>
              <a:rPr lang="en-US" b="1" dirty="0"/>
              <a:t>Nationalism was the ideology of this new ruling class</a:t>
            </a:r>
          </a:p>
          <a:p>
            <a:endParaRPr lang="en-US" dirty="0">
              <a:effectLst/>
            </a:endParaRPr>
          </a:p>
          <a:p>
            <a:endParaRPr lang="en-US" dirty="0"/>
          </a:p>
        </p:txBody>
      </p:sp>
    </p:spTree>
    <p:extLst>
      <p:ext uri="{BB962C8B-B14F-4D97-AF65-F5344CB8AC3E}">
        <p14:creationId xmlns:p14="http://schemas.microsoft.com/office/powerpoint/2010/main" val="402447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740"/>
            <a:ext cx="9144000" cy="939333"/>
          </a:xfrm>
        </p:spPr>
        <p:txBody>
          <a:bodyPr>
            <a:normAutofit fontScale="90000"/>
          </a:bodyPr>
          <a:lstStyle/>
          <a:p>
            <a:r>
              <a:rPr lang="en-US" sz="3600" b="1" dirty="0"/>
              <a:t/>
            </a:r>
            <a:br>
              <a:rPr lang="en-US" sz="3600" b="1" dirty="0"/>
            </a:br>
            <a:r>
              <a:rPr lang="en-US" sz="3600" b="1" dirty="0"/>
              <a:t>Meiji Japan to better understand nationalism as an ideology</a:t>
            </a:r>
            <a:r>
              <a:rPr lang="en-US" dirty="0">
                <a:effectLst/>
              </a:rPr>
              <a:t/>
            </a:r>
            <a:br>
              <a:rPr lang="en-US" dirty="0">
                <a:effectLst/>
              </a:rPr>
            </a:br>
            <a:endParaRPr lang="en-US" dirty="0"/>
          </a:p>
        </p:txBody>
      </p:sp>
      <p:sp>
        <p:nvSpPr>
          <p:cNvPr id="3" name="Content Placeholder 2"/>
          <p:cNvSpPr>
            <a:spLocks noGrp="1"/>
          </p:cNvSpPr>
          <p:nvPr>
            <p:ph idx="1"/>
          </p:nvPr>
        </p:nvSpPr>
        <p:spPr>
          <a:xfrm>
            <a:off x="457200" y="1443790"/>
            <a:ext cx="8229600" cy="4682374"/>
          </a:xfrm>
          <a:blipFill>
            <a:blip r:embed="rId2">
              <a:alphaModFix amt="44000"/>
            </a:blip>
            <a:stretch>
              <a:fillRect/>
            </a:stretch>
          </a:blipFill>
        </p:spPr>
        <p:txBody>
          <a:bodyPr>
            <a:normAutofit fontScale="85000" lnSpcReduction="20000"/>
          </a:bodyPr>
          <a:lstStyle/>
          <a:p>
            <a:r>
              <a:rPr lang="en-US" dirty="0"/>
              <a:t>We have talked about nationalism as a modern phenomenon, as  not always-already THERE, but as  created, invented, imagined </a:t>
            </a:r>
          </a:p>
          <a:p>
            <a:r>
              <a:rPr lang="en-US" dirty="0"/>
              <a:t>Japanese history of this period confronts us with a very interesting issue of historical interpretation:  What is the nature of Nationalism in Japan.  It’s a problem difficult to interpret or to resolve easily</a:t>
            </a:r>
            <a:endParaRPr lang="en-US" dirty="0">
              <a:effectLst/>
            </a:endParaRPr>
          </a:p>
          <a:p>
            <a:r>
              <a:rPr lang="en-US" dirty="0">
                <a:effectLst/>
              </a:rPr>
              <a:t>Problem because </a:t>
            </a:r>
            <a:r>
              <a:rPr lang="en-US" dirty="0"/>
              <a:t>in Japan we can see </a:t>
            </a:r>
            <a:r>
              <a:rPr lang="en-US" dirty="0">
                <a:effectLst/>
              </a:rPr>
              <a:t>Nationalism as being used as an Ideology of Control AND, </a:t>
            </a:r>
            <a:r>
              <a:rPr lang="en-US" i="1" dirty="0">
                <a:effectLst/>
              </a:rPr>
              <a:t>simultaneously </a:t>
            </a:r>
            <a:r>
              <a:rPr lang="en-US" dirty="0">
                <a:effectLst/>
              </a:rPr>
              <a:t>Nationalism also as an Ideology of Mobilization</a:t>
            </a:r>
            <a:br>
              <a:rPr lang="en-US" dirty="0">
                <a:effectLst/>
              </a:rPr>
            </a:br>
            <a:r>
              <a:rPr lang="en-US" dirty="0">
                <a:effectLst/>
              </a:rPr>
              <a:t> </a:t>
            </a:r>
          </a:p>
          <a:p>
            <a:endParaRPr lang="en-US" dirty="0"/>
          </a:p>
        </p:txBody>
      </p:sp>
    </p:spTree>
    <p:extLst>
      <p:ext uri="{BB962C8B-B14F-4D97-AF65-F5344CB8AC3E}">
        <p14:creationId xmlns:p14="http://schemas.microsoft.com/office/powerpoint/2010/main" val="3356839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9065"/>
          </a:xfrm>
        </p:spPr>
        <p:txBody>
          <a:bodyPr>
            <a:normAutofit fontScale="90000"/>
          </a:bodyPr>
          <a:lstStyle/>
          <a:p>
            <a:r>
              <a:rPr lang="en-US" dirty="0"/>
              <a:t>Nationalism as Social Control</a:t>
            </a:r>
            <a:r>
              <a:rPr lang="en-US" dirty="0">
                <a:effectLst/>
              </a:rPr>
              <a:t/>
            </a:r>
            <a:br>
              <a:rPr lang="en-US" dirty="0">
                <a:effectLst/>
              </a:rPr>
            </a:br>
            <a:endParaRPr lang="en-US" dirty="0"/>
          </a:p>
        </p:txBody>
      </p:sp>
      <p:sp>
        <p:nvSpPr>
          <p:cNvPr id="3" name="Content Placeholder 2"/>
          <p:cNvSpPr>
            <a:spLocks noGrp="1"/>
          </p:cNvSpPr>
          <p:nvPr>
            <p:ph idx="1"/>
          </p:nvPr>
        </p:nvSpPr>
        <p:spPr>
          <a:xfrm>
            <a:off x="0" y="1043704"/>
            <a:ext cx="9144000" cy="5814296"/>
          </a:xfrm>
          <a:blipFill dpi="0" rotWithShape="1">
            <a:blip r:embed="rId2">
              <a:alphaModFix amt="31000"/>
            </a:blip>
            <a:srcRect/>
            <a:stretch>
              <a:fillRect/>
            </a:stretch>
          </a:blipFill>
        </p:spPr>
        <p:txBody>
          <a:bodyPr>
            <a:normAutofit fontScale="70000" lnSpcReduction="20000"/>
          </a:bodyPr>
          <a:lstStyle/>
          <a:p>
            <a:r>
              <a:rPr lang="en-US" dirty="0"/>
              <a:t>O</a:t>
            </a:r>
            <a:r>
              <a:rPr lang="en-US" b="1" dirty="0"/>
              <a:t>n the hand the development of a nationalist ideology clearly involved the invention of certain traditions by the ruling elite. </a:t>
            </a:r>
          </a:p>
          <a:p>
            <a:r>
              <a:rPr lang="en-US" b="1" dirty="0"/>
              <a:t>It is also evident that the invention of these traditions, and their propagation (as the essence of “Japanese-ness) through speeches, schoolbooks etc. clearly worked to the benefit of the new ruling class and their economic enterprises</a:t>
            </a:r>
            <a:endParaRPr lang="en-US" b="1" dirty="0">
              <a:effectLst/>
            </a:endParaRPr>
          </a:p>
          <a:p>
            <a:r>
              <a:rPr lang="en-US" b="1" dirty="0"/>
              <a:t>The deprivations suffered by small tenant farmers or by sections of the industrial working class, could have led to serious social disruptions, and have had major political consequences. </a:t>
            </a:r>
          </a:p>
          <a:p>
            <a:r>
              <a:rPr lang="en-US" b="1" dirty="0"/>
              <a:t>They could have de-railed the Japanese march towards industrialization and catching up etc.</a:t>
            </a:r>
          </a:p>
          <a:p>
            <a:r>
              <a:rPr lang="en-US" b="1" dirty="0"/>
              <a:t>One way that social and political tensions were diffused, was through appeals to nationalist sentiments and to the newly invented “beautiful traditions” of class harmony</a:t>
            </a:r>
          </a:p>
          <a:p>
            <a:r>
              <a:rPr lang="en-US" b="1" dirty="0"/>
              <a:t> Thus nationalism and its accompanying cultural traditions in Japan can be seen as products of the changing economic contexts </a:t>
            </a:r>
          </a:p>
          <a:p>
            <a:r>
              <a:rPr lang="en-US" b="1" dirty="0">
                <a:highlight>
                  <a:srgbClr val="FFFF00"/>
                </a:highlight>
              </a:rPr>
              <a:t>In this respect then, NATIONALISM becomes an ideology of social control </a:t>
            </a:r>
            <a:endParaRPr lang="en-US" dirty="0">
              <a:highlight>
                <a:srgbClr val="FFFF00"/>
              </a:highlight>
            </a:endParaRPr>
          </a:p>
        </p:txBody>
      </p:sp>
    </p:spTree>
    <p:extLst>
      <p:ext uri="{BB962C8B-B14F-4D97-AF65-F5344CB8AC3E}">
        <p14:creationId xmlns:p14="http://schemas.microsoft.com/office/powerpoint/2010/main" val="2869058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Nationalism as Mobilizing Engine</a:t>
            </a:r>
            <a:r>
              <a:rPr lang="en-US" dirty="0">
                <a:effectLst/>
              </a:rPr>
              <a:t/>
            </a:r>
            <a:br>
              <a:rPr lang="en-US" dirty="0">
                <a:effectLst/>
              </a:rPr>
            </a:br>
            <a:endParaRPr lang="en-US" dirty="0"/>
          </a:p>
        </p:txBody>
      </p:sp>
      <p:sp>
        <p:nvSpPr>
          <p:cNvPr id="3" name="Content Placeholder 2"/>
          <p:cNvSpPr>
            <a:spLocks noGrp="1"/>
          </p:cNvSpPr>
          <p:nvPr>
            <p:ph idx="1"/>
          </p:nvPr>
        </p:nvSpPr>
        <p:spPr>
          <a:xfrm>
            <a:off x="0" y="1165470"/>
            <a:ext cx="9144000" cy="5444650"/>
          </a:xfrm>
          <a:blipFill>
            <a:blip r:embed="rId2">
              <a:alphaModFix amt="31000"/>
            </a:blip>
            <a:stretch>
              <a:fillRect/>
            </a:stretch>
          </a:blipFill>
        </p:spPr>
        <p:txBody>
          <a:bodyPr>
            <a:normAutofit fontScale="85000" lnSpcReduction="10000"/>
          </a:bodyPr>
          <a:lstStyle/>
          <a:p>
            <a:r>
              <a:rPr lang="en-US" dirty="0"/>
              <a:t>But, at the same time, undeniable that much of the rapid change -- including industrialization and rapid development of capitalist enterprises -- </a:t>
            </a:r>
            <a:r>
              <a:rPr lang="en-US" b="1" i="1" dirty="0"/>
              <a:t>was itself occurring under the imperative of the nationalist ideology</a:t>
            </a:r>
          </a:p>
          <a:p>
            <a:r>
              <a:rPr lang="en-US" dirty="0"/>
              <a:t>A REASON that Japan was industrializing rapidly, why the new Meiji leadership encouraged industry, was </a:t>
            </a:r>
            <a:r>
              <a:rPr lang="en-US" b="1" i="1" dirty="0"/>
              <a:t>because</a:t>
            </a:r>
            <a:r>
              <a:rPr lang="en-US" dirty="0"/>
              <a:t> of their nationalist aspirations, </a:t>
            </a:r>
            <a:r>
              <a:rPr lang="en-US" b="1" dirty="0"/>
              <a:t>to catch up with the west</a:t>
            </a:r>
            <a:r>
              <a:rPr lang="en-US" dirty="0"/>
              <a:t>, and to revoke the humiliating unequal treaties, to be treated as equals in international dealings. </a:t>
            </a:r>
          </a:p>
          <a:p>
            <a:r>
              <a:rPr lang="en-US" dirty="0"/>
              <a:t>Thus, it COULD be argued, </a:t>
            </a:r>
            <a:r>
              <a:rPr lang="en-US" b="1" i="1" dirty="0"/>
              <a:t>that rather than nationalism being the product of changing circumstances and the tool of the ruling class, the new economic circumstances, were themselves the products of nationalism</a:t>
            </a:r>
            <a:endParaRPr lang="en-US" dirty="0">
              <a:effectLst/>
            </a:endParaRPr>
          </a:p>
          <a:p>
            <a:endParaRPr lang="en-US" dirty="0"/>
          </a:p>
        </p:txBody>
      </p:sp>
    </p:spTree>
    <p:extLst>
      <p:ext uri="{BB962C8B-B14F-4D97-AF65-F5344CB8AC3E}">
        <p14:creationId xmlns:p14="http://schemas.microsoft.com/office/powerpoint/2010/main" val="3124214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95888"/>
          </a:xfrm>
          <a:blipFill dpi="0" rotWithShape="1">
            <a:blip r:embed="rId2">
              <a:alphaModFix amt="31000"/>
            </a:blip>
            <a:srcRect/>
            <a:stretch>
              <a:fillRect t="-32000"/>
            </a:stretch>
          </a:blipFill>
        </p:spPr>
        <p:txBody>
          <a:bodyPr/>
          <a:lstStyle/>
          <a:p>
            <a:r>
              <a:rPr lang="en-US" dirty="0"/>
              <a:t>Cop Out instead of a Conclusion?</a:t>
            </a:r>
          </a:p>
        </p:txBody>
      </p:sp>
      <p:sp>
        <p:nvSpPr>
          <p:cNvPr id="3" name="Content Placeholder 2"/>
          <p:cNvSpPr>
            <a:spLocks noGrp="1"/>
          </p:cNvSpPr>
          <p:nvPr>
            <p:ph idx="1"/>
          </p:nvPr>
        </p:nvSpPr>
        <p:spPr>
          <a:xfrm>
            <a:off x="0" y="1235049"/>
            <a:ext cx="9144000" cy="5622951"/>
          </a:xfrm>
          <a:blipFill dpi="0" rotWithShape="1">
            <a:blip r:embed="rId3">
              <a:alphaModFix amt="23000"/>
            </a:blip>
            <a:srcRect/>
            <a:stretch>
              <a:fillRect t="-32000"/>
            </a:stretch>
          </a:blipFill>
        </p:spPr>
        <p:txBody>
          <a:bodyPr>
            <a:normAutofit fontScale="62500" lnSpcReduction="20000"/>
          </a:bodyPr>
          <a:lstStyle/>
          <a:p>
            <a:r>
              <a:rPr lang="en-US" dirty="0"/>
              <a:t>Reality, in most historical cases, somewhere in between</a:t>
            </a:r>
          </a:p>
          <a:p>
            <a:r>
              <a:rPr lang="en-US" dirty="0"/>
              <a:t>Ideology, in this case nationalism, is both the product as well as cause of the contexts. </a:t>
            </a:r>
          </a:p>
          <a:p>
            <a:r>
              <a:rPr lang="en-US" dirty="0"/>
              <a:t>Need this more complex explanation so as to  take into understand that</a:t>
            </a:r>
          </a:p>
          <a:p>
            <a:pPr lvl="1"/>
            <a:r>
              <a:rPr lang="en-US" dirty="0"/>
              <a:t> many of the national traditions were invented in Japan (as in MOST parts of the world!!) </a:t>
            </a:r>
          </a:p>
          <a:p>
            <a:pPr lvl="1"/>
            <a:r>
              <a:rPr lang="en-US" dirty="0"/>
              <a:t>They were so invented to serve interests of some classes better or more than others</a:t>
            </a:r>
          </a:p>
          <a:p>
            <a:pPr lvl="1"/>
            <a:r>
              <a:rPr lang="en-US" dirty="0"/>
              <a:t>But inventions are not total FABRICATIONS. </a:t>
            </a:r>
          </a:p>
          <a:p>
            <a:r>
              <a:rPr lang="en-US" dirty="0"/>
              <a:t>The sort of traditions that were propagated in Japan did reflect (albeit in an exaggerated manner) some social reality. </a:t>
            </a:r>
          </a:p>
          <a:p>
            <a:r>
              <a:rPr lang="en-US" dirty="0"/>
              <a:t>This explains why these inventions did appeal to common people who believe in them, and why some of the most </a:t>
            </a:r>
            <a:r>
              <a:rPr lang="en-US" dirty="0" err="1"/>
              <a:t>hard-line</a:t>
            </a:r>
            <a:r>
              <a:rPr lang="en-US" dirty="0"/>
              <a:t> nationalists came from outside of the government</a:t>
            </a:r>
          </a:p>
          <a:p>
            <a:r>
              <a:rPr lang="en-US" dirty="0"/>
              <a:t>This understanding of nationalism helps to explain why so many Japanese people  worked so hard and deprived themselves for the greater glory of Japan, and why they denounced and hounded critics of nationalism and those they saw as anti-national. (See </a:t>
            </a:r>
            <a:r>
              <a:rPr lang="en-US" dirty="0" err="1"/>
              <a:t>pg</a:t>
            </a:r>
            <a:r>
              <a:rPr lang="en-US" dirty="0"/>
              <a:t> 130, e.g.)</a:t>
            </a:r>
          </a:p>
          <a:p>
            <a:r>
              <a:rPr lang="en-US" dirty="0"/>
              <a:t>Nationalism is complex and we are still far from understanding all the reasons for its appeal</a:t>
            </a:r>
            <a:endParaRPr lang="en-US" dirty="0">
              <a:effectLst/>
            </a:endParaRPr>
          </a:p>
          <a:p>
            <a:endParaRPr lang="en-US" dirty="0">
              <a:effectLst/>
            </a:endParaRPr>
          </a:p>
          <a:p>
            <a:endParaRPr lang="en-US" dirty="0"/>
          </a:p>
        </p:txBody>
      </p:sp>
    </p:spTree>
    <p:extLst>
      <p:ext uri="{BB962C8B-B14F-4D97-AF65-F5344CB8AC3E}">
        <p14:creationId xmlns:p14="http://schemas.microsoft.com/office/powerpoint/2010/main" val="1083155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3855"/>
          </a:xfrm>
        </p:spPr>
        <p:txBody>
          <a:bodyPr>
            <a:normAutofit fontScale="90000"/>
          </a:bodyPr>
          <a:lstStyle/>
          <a:p>
            <a:r>
              <a:rPr lang="en-US" dirty="0"/>
              <a:t>Nationalism as ideology </a:t>
            </a:r>
            <a:r>
              <a:rPr lang="en-US" dirty="0">
                <a:effectLst/>
              </a:rPr>
              <a:t/>
            </a:r>
            <a:br>
              <a:rPr lang="en-US" dirty="0">
                <a:effectLst/>
              </a:rPr>
            </a:br>
            <a:endParaRPr lang="en-US" dirty="0"/>
          </a:p>
        </p:txBody>
      </p:sp>
      <p:sp>
        <p:nvSpPr>
          <p:cNvPr id="3" name="Content Placeholder 2"/>
          <p:cNvSpPr>
            <a:spLocks noGrp="1"/>
          </p:cNvSpPr>
          <p:nvPr>
            <p:ph idx="1"/>
          </p:nvPr>
        </p:nvSpPr>
        <p:spPr>
          <a:xfrm>
            <a:off x="121775" y="1078494"/>
            <a:ext cx="9022225" cy="5618602"/>
          </a:xfrm>
          <a:blipFill>
            <a:blip r:embed="rId2">
              <a:alphaModFix amt="31000"/>
            </a:blip>
            <a:stretch>
              <a:fillRect/>
            </a:stretch>
          </a:blipFill>
        </p:spPr>
        <p:txBody>
          <a:bodyPr>
            <a:normAutofit fontScale="85000" lnSpcReduction="20000"/>
          </a:bodyPr>
          <a:lstStyle/>
          <a:p>
            <a:r>
              <a:rPr lang="en-US" sz="4100" dirty="0"/>
              <a:t>An ideology BOTH of MOBILIZATION and of SOCIAL CONTROL</a:t>
            </a:r>
            <a:endParaRPr lang="en-US" sz="4100" dirty="0">
              <a:effectLst/>
            </a:endParaRPr>
          </a:p>
          <a:p>
            <a:pPr marL="0" indent="0">
              <a:buNone/>
            </a:pPr>
            <a:endParaRPr lang="en-US" dirty="0">
              <a:effectLst/>
            </a:endParaRPr>
          </a:p>
          <a:p>
            <a:r>
              <a:rPr lang="en-US" dirty="0"/>
              <a:t>We will try to understand nationalism not as a given, but as something that has to be created, enabled, imagined, and propagated, by closely looking at Meiji Japan</a:t>
            </a:r>
          </a:p>
          <a:p>
            <a:pPr lvl="1"/>
            <a:r>
              <a:rPr lang="en-US" dirty="0"/>
              <a:t> (Reference, Benedict Anderson </a:t>
            </a:r>
            <a:r>
              <a:rPr lang="en-US" i="1" dirty="0"/>
              <a:t>Imagined Communities</a:t>
            </a:r>
            <a:r>
              <a:rPr lang="en-US" dirty="0"/>
              <a:t>, and earlier slides on the subject)</a:t>
            </a:r>
          </a:p>
          <a:p>
            <a:pPr marL="457200" lvl="1" indent="0">
              <a:buNone/>
            </a:pPr>
            <a:endParaRPr lang="en-US" dirty="0">
              <a:effectLst/>
            </a:endParaRPr>
          </a:p>
          <a:p>
            <a:r>
              <a:rPr lang="en-US" dirty="0"/>
              <a:t>We will look at nationalism as an </a:t>
            </a:r>
            <a:r>
              <a:rPr lang="en-US" b="1" dirty="0"/>
              <a:t>IDEOLOGY,</a:t>
            </a:r>
            <a:r>
              <a:rPr lang="en-US" dirty="0"/>
              <a:t> a set of ideas that work both to liberate “Japan” from perceived oppression (compete with West), AND ALSO, an ideology which works to the benefit of some, much more than it does others. </a:t>
            </a:r>
          </a:p>
          <a:p>
            <a:pPr lvl="1"/>
            <a:r>
              <a:rPr lang="en-US" dirty="0"/>
              <a:t>“Janus-faced” nature of nationalism</a:t>
            </a:r>
            <a:endParaRPr lang="en-US" dirty="0">
              <a:effectLst/>
            </a:endParaRPr>
          </a:p>
          <a:p>
            <a:pPr marL="0" indent="0">
              <a:buNone/>
            </a:pPr>
            <a:endParaRPr lang="en-US" dirty="0">
              <a:effectLst/>
            </a:endParaRPr>
          </a:p>
          <a:p>
            <a:endParaRPr lang="en-US" dirty="0"/>
          </a:p>
        </p:txBody>
      </p:sp>
    </p:spTree>
    <p:extLst>
      <p:ext uri="{BB962C8B-B14F-4D97-AF65-F5344CB8AC3E}">
        <p14:creationId xmlns:p14="http://schemas.microsoft.com/office/powerpoint/2010/main" val="1635185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GENDER, AND NATION</a:t>
            </a:r>
          </a:p>
        </p:txBody>
      </p:sp>
      <p:sp>
        <p:nvSpPr>
          <p:cNvPr id="3" name="Content Placeholder 2"/>
          <p:cNvSpPr>
            <a:spLocks noGrp="1"/>
          </p:cNvSpPr>
          <p:nvPr>
            <p:ph idx="1"/>
          </p:nvPr>
        </p:nvSpPr>
        <p:spPr>
          <a:xfrm>
            <a:off x="457200" y="1600200"/>
            <a:ext cx="8229600" cy="5062106"/>
          </a:xfrm>
          <a:blipFill>
            <a:blip r:embed="rId2">
              <a:alphaModFix amt="31000"/>
            </a:blip>
            <a:stretch>
              <a:fillRect/>
            </a:stretch>
          </a:blipFill>
        </p:spPr>
        <p:txBody>
          <a:bodyPr>
            <a:normAutofit fontScale="92500" lnSpcReduction="20000"/>
          </a:bodyPr>
          <a:lstStyle/>
          <a:p>
            <a:r>
              <a:rPr lang="en-US" dirty="0"/>
              <a:t>Lecture will focus on a theme </a:t>
            </a:r>
            <a:r>
              <a:rPr lang="en-US" b="1" i="1" dirty="0"/>
              <a:t>implicit</a:t>
            </a:r>
            <a:r>
              <a:rPr lang="en-US" dirty="0"/>
              <a:t> but not EXPLICIT in the textbook</a:t>
            </a:r>
          </a:p>
          <a:p>
            <a:pPr marL="0" indent="0">
              <a:buNone/>
            </a:pPr>
            <a:endParaRPr lang="en-US" dirty="0">
              <a:effectLst/>
            </a:endParaRPr>
          </a:p>
          <a:p>
            <a:r>
              <a:rPr lang="en-US" dirty="0"/>
              <a:t>I want to highlight social distinctions, especially GENDER and CLASS as we talk about Nationalism. </a:t>
            </a:r>
            <a:r>
              <a:rPr lang="en-US" dirty="0">
                <a:effectLst/>
              </a:rPr>
              <a:t/>
            </a:r>
            <a:br>
              <a:rPr lang="en-US" dirty="0">
                <a:effectLst/>
              </a:rPr>
            </a:br>
            <a:endParaRPr lang="en-US" dirty="0">
              <a:effectLst/>
            </a:endParaRPr>
          </a:p>
          <a:p>
            <a:r>
              <a:rPr lang="en-US" dirty="0"/>
              <a:t>So, we will seek to understand modernization of Japan in the context of Nationalism</a:t>
            </a:r>
          </a:p>
          <a:p>
            <a:endParaRPr lang="en-US" dirty="0"/>
          </a:p>
          <a:p>
            <a:r>
              <a:rPr lang="en-US" i="1" dirty="0"/>
              <a:t>And </a:t>
            </a:r>
            <a:r>
              <a:rPr lang="en-US" dirty="0"/>
              <a:t>evaluate Japanese nationalism by looking the differential impacts along CLASS and also GENDER, of Japanese modernization </a:t>
            </a:r>
            <a:endParaRPr lang="en-US" dirty="0">
              <a:effectLst/>
            </a:endParaRPr>
          </a:p>
          <a:p>
            <a:endParaRPr lang="en-US" dirty="0"/>
          </a:p>
        </p:txBody>
      </p:sp>
    </p:spTree>
    <p:extLst>
      <p:ext uri="{BB962C8B-B14F-4D97-AF65-F5344CB8AC3E}">
        <p14:creationId xmlns:p14="http://schemas.microsoft.com/office/powerpoint/2010/main" val="1961425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1098"/>
          </a:xfrm>
        </p:spPr>
        <p:txBody>
          <a:bodyPr>
            <a:normAutofit fontScale="90000"/>
          </a:bodyPr>
          <a:lstStyle/>
          <a:p>
            <a:r>
              <a:rPr lang="en-US" dirty="0"/>
              <a:t>Historical Specificity</a:t>
            </a:r>
            <a:r>
              <a:rPr lang="en-US" dirty="0">
                <a:effectLst/>
              </a:rPr>
              <a:t/>
            </a:r>
            <a:br>
              <a:rPr lang="en-US" dirty="0">
                <a:effectLst/>
              </a:rPr>
            </a:br>
            <a:r>
              <a:rPr lang="en-US" dirty="0">
                <a:effectLst/>
              </a:rPr>
              <a:t>of Japanese Nationalism </a:t>
            </a:r>
            <a:endParaRPr lang="en-US" dirty="0"/>
          </a:p>
        </p:txBody>
      </p:sp>
      <p:sp>
        <p:nvSpPr>
          <p:cNvPr id="3" name="Content Placeholder 2"/>
          <p:cNvSpPr>
            <a:spLocks noGrp="1"/>
          </p:cNvSpPr>
          <p:nvPr>
            <p:ph idx="1"/>
          </p:nvPr>
        </p:nvSpPr>
        <p:spPr>
          <a:xfrm>
            <a:off x="0" y="1217654"/>
            <a:ext cx="9011352" cy="5640346"/>
          </a:xfrm>
          <a:blipFill>
            <a:blip r:embed="rId2">
              <a:alphaModFix amt="31000"/>
            </a:blip>
            <a:stretch>
              <a:fillRect/>
            </a:stretch>
          </a:blipFill>
        </p:spPr>
        <p:txBody>
          <a:bodyPr>
            <a:normAutofit fontScale="77500" lnSpcReduction="20000"/>
          </a:bodyPr>
          <a:lstStyle/>
          <a:p>
            <a:r>
              <a:rPr lang="en-US" dirty="0"/>
              <a:t>Nationalist catch up vision:  Economic changes, industrialization and westernization part of desire to “catch-up”</a:t>
            </a:r>
          </a:p>
          <a:p>
            <a:pPr marL="0" indent="0">
              <a:buNone/>
            </a:pPr>
            <a:endParaRPr lang="en-US" dirty="0">
              <a:effectLst/>
            </a:endParaRPr>
          </a:p>
          <a:p>
            <a:r>
              <a:rPr lang="en-US" dirty="0"/>
              <a:t>CONTEXT</a:t>
            </a:r>
          </a:p>
          <a:p>
            <a:pPr lvl="1"/>
            <a:r>
              <a:rPr lang="en-US" dirty="0"/>
              <a:t>In India nationalism develop WITHIN colonial rule, while British still rule India, thus took a particular sort of trajectory</a:t>
            </a:r>
          </a:p>
          <a:p>
            <a:pPr marL="457200" lvl="1" indent="0">
              <a:buNone/>
            </a:pPr>
            <a:endParaRPr lang="en-US" dirty="0">
              <a:effectLst/>
            </a:endParaRPr>
          </a:p>
          <a:p>
            <a:r>
              <a:rPr lang="en-US" dirty="0"/>
              <a:t>In Japan Nationalism develops in COMPETITION with west, this allows it to take shape that it does</a:t>
            </a:r>
          </a:p>
          <a:p>
            <a:endParaRPr lang="en-US" dirty="0"/>
          </a:p>
          <a:p>
            <a:r>
              <a:rPr lang="en-US" dirty="0"/>
              <a:t>The changes that made Japan an industrialized and “modern” state had so much to do with historical conjuncture, the timing of the western intervention that allowed Japan the political freedom to make the changes the leadership felt they needed</a:t>
            </a:r>
          </a:p>
          <a:p>
            <a:pPr marL="0" indent="0">
              <a:buNone/>
            </a:pPr>
            <a:endParaRPr lang="en-US" dirty="0"/>
          </a:p>
          <a:p>
            <a:r>
              <a:rPr lang="en-US" dirty="0"/>
              <a:t>Contrast with the Indian example brings that out quite clearly. </a:t>
            </a:r>
            <a:endParaRPr lang="en-US" dirty="0">
              <a:effectLst/>
            </a:endParaRPr>
          </a:p>
          <a:p>
            <a:endParaRPr lang="en-US" dirty="0"/>
          </a:p>
        </p:txBody>
      </p:sp>
    </p:spTree>
    <p:extLst>
      <p:ext uri="{BB962C8B-B14F-4D97-AF65-F5344CB8AC3E}">
        <p14:creationId xmlns:p14="http://schemas.microsoft.com/office/powerpoint/2010/main" val="2469274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0172"/>
          </a:xfrm>
        </p:spPr>
        <p:txBody>
          <a:bodyPr>
            <a:normAutofit fontScale="90000"/>
          </a:bodyPr>
          <a:lstStyle/>
          <a:p>
            <a:r>
              <a:rPr lang="en-US" dirty="0"/>
              <a:t/>
            </a:r>
            <a:br>
              <a:rPr lang="en-US" dirty="0"/>
            </a:br>
            <a:r>
              <a:rPr lang="en-US" dirty="0"/>
              <a:t>Nature of Japanese Nationalism</a:t>
            </a:r>
            <a:r>
              <a:rPr lang="en-US" dirty="0">
                <a:effectLst/>
              </a:rPr>
              <a:t/>
            </a:r>
            <a:br>
              <a:rPr lang="en-US" dirty="0">
                <a:effectLst/>
              </a:rPr>
            </a:br>
            <a:endParaRPr lang="en-US" dirty="0"/>
          </a:p>
        </p:txBody>
      </p:sp>
      <p:sp>
        <p:nvSpPr>
          <p:cNvPr id="3" name="Content Placeholder 2"/>
          <p:cNvSpPr>
            <a:spLocks noGrp="1"/>
          </p:cNvSpPr>
          <p:nvPr>
            <p:ph idx="1"/>
          </p:nvPr>
        </p:nvSpPr>
        <p:spPr>
          <a:xfrm>
            <a:off x="0" y="800172"/>
            <a:ext cx="9144000" cy="6057828"/>
          </a:xfrm>
          <a:blipFill>
            <a:blip r:embed="rId2">
              <a:alphaModFix amt="31000"/>
            </a:blip>
            <a:stretch>
              <a:fillRect/>
            </a:stretch>
          </a:blipFill>
        </p:spPr>
        <p:txBody>
          <a:bodyPr>
            <a:normAutofit fontScale="62500" lnSpcReduction="20000"/>
          </a:bodyPr>
          <a:lstStyle/>
          <a:p>
            <a:r>
              <a:rPr lang="en-US" dirty="0"/>
              <a:t>More overt westernization than India or China, but not without share of ambivalence towards the west</a:t>
            </a:r>
          </a:p>
          <a:p>
            <a:pPr lvl="1"/>
            <a:r>
              <a:rPr lang="en-US" dirty="0"/>
              <a:t> JOI never quite goes away, and </a:t>
            </a:r>
            <a:r>
              <a:rPr lang="en-US" dirty="0" err="1"/>
              <a:t>Kaikoku</a:t>
            </a:r>
            <a:r>
              <a:rPr lang="en-US" dirty="0"/>
              <a:t> too, strategic... not to forget. Catch up vision</a:t>
            </a:r>
          </a:p>
          <a:p>
            <a:pPr marL="514350" indent="-457200"/>
            <a:r>
              <a:rPr lang="en-US" dirty="0"/>
              <a:t>Retains control of state</a:t>
            </a:r>
            <a:r>
              <a:rPr lang="en-US" dirty="0">
                <a:effectLst/>
              </a:rPr>
              <a:t/>
            </a:r>
            <a:br>
              <a:rPr lang="en-US" dirty="0">
                <a:effectLst/>
              </a:rPr>
            </a:br>
            <a:endParaRPr lang="en-US" dirty="0">
              <a:effectLst/>
            </a:endParaRPr>
          </a:p>
          <a:p>
            <a:r>
              <a:rPr lang="en-US" dirty="0"/>
              <a:t>Perhaps because of that, Japanese nationalism and modernization </a:t>
            </a:r>
            <a:r>
              <a:rPr lang="en-US" b="1" dirty="0"/>
              <a:t>IS A REVOLUTION FROM ABOVE</a:t>
            </a:r>
          </a:p>
          <a:p>
            <a:pPr lvl="1"/>
            <a:r>
              <a:rPr lang="en-US" dirty="0"/>
              <a:t>Yuan Shi Kai tries this in China and Indian nationalist leadership too, prior to Gandhi</a:t>
            </a:r>
            <a:r>
              <a:rPr lang="en-US" dirty="0">
                <a:effectLst/>
              </a:rPr>
              <a:t/>
            </a:r>
            <a:br>
              <a:rPr lang="en-US" dirty="0">
                <a:effectLst/>
              </a:rPr>
            </a:br>
            <a:endParaRPr lang="en-US" dirty="0">
              <a:effectLst/>
            </a:endParaRPr>
          </a:p>
          <a:p>
            <a:r>
              <a:rPr lang="en-US" dirty="0"/>
              <a:t>One example, the way that relations within the family were imagined. See details about </a:t>
            </a:r>
            <a:r>
              <a:rPr lang="en-US" dirty="0" err="1"/>
              <a:t>Fukuzawa</a:t>
            </a:r>
            <a:r>
              <a:rPr lang="en-US" dirty="0"/>
              <a:t> family (pg. 83) and the change in position of women.  Change initiated by the patriarchs, FROM ABOVE, and NOT a grassroots feminist movement</a:t>
            </a:r>
          </a:p>
          <a:p>
            <a:pPr lvl="1"/>
            <a:r>
              <a:rPr lang="en-US" dirty="0"/>
              <a:t>When change becomes threatening, then ensure no far reaching change in those aspects of family life</a:t>
            </a:r>
          </a:p>
          <a:p>
            <a:r>
              <a:rPr lang="en-US" dirty="0">
                <a:effectLst/>
              </a:rPr>
              <a:t>This </a:t>
            </a:r>
            <a:r>
              <a:rPr lang="en-US" dirty="0"/>
              <a:t>typifies one element of Japanese nationalism, although there is popular participation, for most part Meiji nationalism is nationalism from above</a:t>
            </a:r>
            <a:r>
              <a:rPr lang="en-US" dirty="0">
                <a:effectLst/>
              </a:rPr>
              <a:t/>
            </a:r>
            <a:br>
              <a:rPr lang="en-US" dirty="0">
                <a:effectLst/>
              </a:rPr>
            </a:br>
            <a:endParaRPr lang="en-US" dirty="0">
              <a:effectLst/>
            </a:endParaRPr>
          </a:p>
          <a:p>
            <a:r>
              <a:rPr lang="en-US" dirty="0"/>
              <a:t>Plays an important role in future shape of the modern nation-state in Japan</a:t>
            </a:r>
            <a:endParaRPr lang="en-US" b="1" dirty="0"/>
          </a:p>
          <a:p>
            <a:r>
              <a:rPr lang="en-US" b="1" dirty="0"/>
              <a:t>Comparatively, a very different kind of change, emerging in India, and eventually in China giving both of those nation-states a totally different trajectory</a:t>
            </a:r>
            <a:endParaRPr lang="en-US" dirty="0">
              <a:effectLst/>
            </a:endParaRPr>
          </a:p>
          <a:p>
            <a:endParaRPr lang="en-US" dirty="0"/>
          </a:p>
        </p:txBody>
      </p:sp>
    </p:spTree>
    <p:extLst>
      <p:ext uri="{BB962C8B-B14F-4D97-AF65-F5344CB8AC3E}">
        <p14:creationId xmlns:p14="http://schemas.microsoft.com/office/powerpoint/2010/main" val="4150277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8645"/>
          </a:xfrm>
        </p:spPr>
        <p:txBody>
          <a:bodyPr>
            <a:normAutofit fontScale="90000"/>
          </a:bodyPr>
          <a:lstStyle/>
          <a:p>
            <a:r>
              <a:rPr lang="en-US" dirty="0"/>
              <a:t>Nationalism and the Japanese STATE</a:t>
            </a:r>
            <a:r>
              <a:rPr lang="en-US" dirty="0">
                <a:effectLst/>
              </a:rPr>
              <a:t/>
            </a:r>
            <a:br>
              <a:rPr lang="en-US" dirty="0">
                <a:effectLst/>
              </a:rPr>
            </a:br>
            <a:endParaRPr lang="en-US" dirty="0"/>
          </a:p>
        </p:txBody>
      </p:sp>
      <p:sp>
        <p:nvSpPr>
          <p:cNvPr id="3" name="Content Placeholder 2"/>
          <p:cNvSpPr>
            <a:spLocks noGrp="1"/>
          </p:cNvSpPr>
          <p:nvPr>
            <p:ph idx="1"/>
          </p:nvPr>
        </p:nvSpPr>
        <p:spPr>
          <a:xfrm>
            <a:off x="0" y="817568"/>
            <a:ext cx="9011352" cy="5914318"/>
          </a:xfrm>
          <a:blipFill>
            <a:blip r:embed="rId2">
              <a:alphaModFix amt="31000"/>
            </a:blip>
            <a:stretch>
              <a:fillRect/>
            </a:stretch>
          </a:blipFill>
        </p:spPr>
        <p:txBody>
          <a:bodyPr>
            <a:normAutofit fontScale="70000" lnSpcReduction="20000"/>
          </a:bodyPr>
          <a:lstStyle/>
          <a:p>
            <a:r>
              <a:rPr lang="en-US" dirty="0"/>
              <a:t>A central role played by the Japanese State in initiating nationalism/modernization  from above</a:t>
            </a:r>
          </a:p>
          <a:p>
            <a:r>
              <a:rPr lang="en-US" dirty="0"/>
              <a:t>A modern state emerges with the new Constitution where sections of the common people given some say in workings of the state </a:t>
            </a:r>
            <a:endParaRPr lang="en-US" dirty="0">
              <a:effectLst/>
            </a:endParaRPr>
          </a:p>
          <a:p>
            <a:r>
              <a:rPr lang="en-US" dirty="0"/>
              <a:t>The most evident example of the working of this modern state was in the development of a modern meritocratic bureaucracy</a:t>
            </a:r>
          </a:p>
          <a:p>
            <a:r>
              <a:rPr lang="en-US" dirty="0"/>
              <a:t>With bureaucracy, state becoming increasingly intrusive (see long quote, pg. 125) </a:t>
            </a:r>
          </a:p>
          <a:p>
            <a:r>
              <a:rPr lang="en-US" dirty="0"/>
              <a:t>Not only therefore did Meiji Japan do away with the various semi autonomous domains, but instituted inaugurated a regime of bureaucratic power  to reach far into everyday concerns of Japanese people</a:t>
            </a:r>
            <a:endParaRPr lang="en-US" dirty="0">
              <a:effectLst/>
            </a:endParaRPr>
          </a:p>
          <a:p>
            <a:r>
              <a:rPr lang="en-US" dirty="0"/>
              <a:t>Unlike the colonial Indian state, this new modern Japanese state was able to successfully deploy a new ideology to justify its activities, and this was the ideology of nationalism</a:t>
            </a:r>
            <a:endParaRPr lang="en-US" dirty="0">
              <a:effectLst/>
            </a:endParaRPr>
          </a:p>
          <a:p>
            <a:r>
              <a:rPr lang="en-US" dirty="0"/>
              <a:t>The state therefore in a way CREATES nationalism through mobilization, education, propaganda, through </a:t>
            </a:r>
            <a:r>
              <a:rPr lang="en-US" b="1" i="1" dirty="0"/>
              <a:t>invention of traditions </a:t>
            </a:r>
            <a:r>
              <a:rPr lang="en-US" dirty="0"/>
              <a:t>like harmony between worker and owner, state and subject, through putting together modern nationalist imagery and traditional ideas, through Shinto state religion</a:t>
            </a:r>
          </a:p>
        </p:txBody>
      </p:sp>
    </p:spTree>
    <p:extLst>
      <p:ext uri="{BB962C8B-B14F-4D97-AF65-F5344CB8AC3E}">
        <p14:creationId xmlns:p14="http://schemas.microsoft.com/office/powerpoint/2010/main" val="1479196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9171" y="1304630"/>
            <a:ext cx="8698217" cy="1687320"/>
          </a:xfrm>
          <a:blipFill>
            <a:blip r:embed="rId2">
              <a:alphaModFix amt="24000"/>
            </a:blip>
            <a:stretch>
              <a:fillRect/>
            </a:stretch>
          </a:blipFill>
        </p:spPr>
        <p:txBody>
          <a:bodyPr>
            <a:normAutofit fontScale="90000"/>
          </a:bodyPr>
          <a:lstStyle/>
          <a:p>
            <a:r>
              <a:rPr lang="en-US" dirty="0">
                <a:effectLst/>
              </a:rPr>
              <a:t/>
            </a:r>
            <a:br>
              <a:rPr lang="en-US" dirty="0">
                <a:effectLst/>
              </a:rPr>
            </a:br>
            <a:r>
              <a:rPr lang="en-US" dirty="0">
                <a:effectLst/>
              </a:rPr>
              <a:t/>
            </a:r>
            <a:br>
              <a:rPr lang="en-US" dirty="0">
                <a:effectLst/>
              </a:rPr>
            </a:br>
            <a:r>
              <a:rPr lang="en-US" b="1" dirty="0"/>
              <a:t>Class, Gender, and Nation in Meiji Japan </a:t>
            </a:r>
            <a:r>
              <a:rPr lang="en-US" dirty="0"/>
              <a:t> </a:t>
            </a:r>
            <a:r>
              <a:rPr lang="en-US" dirty="0">
                <a:effectLst/>
              </a:rPr>
              <a:t/>
            </a:r>
            <a:br>
              <a:rPr lang="en-US" dirty="0">
                <a:effectLst/>
              </a:rPr>
            </a:br>
            <a:r>
              <a:rPr lang="en-US" dirty="0">
                <a:effectLst/>
              </a:rPr>
              <a:t/>
            </a:r>
            <a:br>
              <a:rPr lang="en-US" dirty="0">
                <a:effectLst/>
              </a:rPr>
            </a:br>
            <a:r>
              <a:rPr lang="en-US" dirty="0">
                <a:effectLst/>
              </a:rPr>
              <a:t/>
            </a:r>
            <a:br>
              <a:rPr lang="en-US" dirty="0">
                <a:effectLst/>
              </a:rPr>
            </a:br>
            <a:endParaRPr lang="en-US" dirty="0"/>
          </a:p>
        </p:txBody>
      </p:sp>
      <p:sp>
        <p:nvSpPr>
          <p:cNvPr id="5" name="Subtitle 4"/>
          <p:cNvSpPr>
            <a:spLocks noGrp="1"/>
          </p:cNvSpPr>
          <p:nvPr>
            <p:ph type="subTitle" idx="1"/>
          </p:nvPr>
        </p:nvSpPr>
        <p:spPr>
          <a:xfrm>
            <a:off x="-141402" y="2903457"/>
            <a:ext cx="8978789" cy="4044098"/>
          </a:xfrm>
          <a:blipFill>
            <a:blip r:embed="rId2">
              <a:alphaModFix amt="24000"/>
            </a:blip>
            <a:stretch>
              <a:fillRect/>
            </a:stretch>
          </a:blipFill>
        </p:spPr>
        <p:txBody>
          <a:bodyPr>
            <a:normAutofit/>
          </a:bodyPr>
          <a:lstStyle/>
          <a:p>
            <a:r>
              <a:rPr lang="en-US" b="1" i="1" dirty="0"/>
              <a:t>QUI BONO?  </a:t>
            </a:r>
            <a:r>
              <a:rPr lang="en-US" b="1" dirty="0"/>
              <a:t>Whom did new Meiji state / Nationalism really benefit? </a:t>
            </a:r>
          </a:p>
          <a:p>
            <a:r>
              <a:rPr lang="en-US" b="1" dirty="0"/>
              <a:t>	All Japanese people, harmoniously working together for the greater good of Japan, as the Meiji leaders claimed?  </a:t>
            </a:r>
          </a:p>
        </p:txBody>
      </p:sp>
    </p:spTree>
    <p:extLst>
      <p:ext uri="{BB962C8B-B14F-4D97-AF65-F5344CB8AC3E}">
        <p14:creationId xmlns:p14="http://schemas.microsoft.com/office/powerpoint/2010/main" val="3224271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75" y="274638"/>
            <a:ext cx="9022225" cy="943016"/>
          </a:xfrm>
        </p:spPr>
        <p:txBody>
          <a:bodyPr>
            <a:noAutofit/>
          </a:bodyPr>
          <a:lstStyle/>
          <a:p>
            <a:r>
              <a:rPr lang="en-US" sz="3600" dirty="0"/>
              <a:t>Asking Questions about Class, Gender and Nation</a:t>
            </a:r>
          </a:p>
        </p:txBody>
      </p:sp>
      <p:sp>
        <p:nvSpPr>
          <p:cNvPr id="3" name="Content Placeholder 2"/>
          <p:cNvSpPr>
            <a:spLocks noGrp="1"/>
          </p:cNvSpPr>
          <p:nvPr>
            <p:ph idx="1"/>
          </p:nvPr>
        </p:nvSpPr>
        <p:spPr>
          <a:xfrm>
            <a:off x="0" y="1443789"/>
            <a:ext cx="9144000" cy="5414211"/>
          </a:xfrm>
          <a:blipFill dpi="0" rotWithShape="1">
            <a:blip r:embed="rId2">
              <a:alphaModFix amt="44000"/>
            </a:blip>
            <a:srcRect/>
            <a:stretch>
              <a:fillRect/>
            </a:stretch>
          </a:blipFill>
        </p:spPr>
        <p:txBody>
          <a:bodyPr>
            <a:normAutofit fontScale="92500" lnSpcReduction="10000"/>
          </a:bodyPr>
          <a:lstStyle/>
          <a:p>
            <a:r>
              <a:rPr lang="en-US" dirty="0"/>
              <a:t>Some sections of the Japanese population, and the leaders  did well as </a:t>
            </a:r>
            <a:r>
              <a:rPr lang="en-US" b="1" dirty="0"/>
              <a:t>Japan emerged as a major industrial and military power through the end of the 19th and early 20</a:t>
            </a:r>
            <a:r>
              <a:rPr lang="en-US" b="1" baseline="30000" dirty="0"/>
              <a:t>th</a:t>
            </a:r>
            <a:r>
              <a:rPr lang="en-US" b="1" dirty="0"/>
              <a:t> C.</a:t>
            </a:r>
            <a:r>
              <a:rPr lang="en-US" dirty="0"/>
              <a:t> </a:t>
            </a:r>
            <a:endParaRPr lang="en-US" dirty="0">
              <a:effectLst/>
            </a:endParaRPr>
          </a:p>
          <a:p>
            <a:r>
              <a:rPr lang="en-US" dirty="0"/>
              <a:t>But </a:t>
            </a:r>
            <a:r>
              <a:rPr lang="en-US" b="1" i="1" dirty="0"/>
              <a:t>how about the women working in the factories, as </a:t>
            </a:r>
            <a:r>
              <a:rPr lang="en-US" b="1" i="1" dirty="0" err="1"/>
              <a:t>reelers</a:t>
            </a:r>
            <a:r>
              <a:rPr lang="en-US" b="1" i="1" dirty="0"/>
              <a:t>, under horrible conditions ? </a:t>
            </a:r>
          </a:p>
          <a:p>
            <a:r>
              <a:rPr lang="en-US" b="1" i="1" dirty="0"/>
              <a:t>How about the subsistence farmers, who were being deprived of their holdings? </a:t>
            </a:r>
          </a:p>
          <a:p>
            <a:r>
              <a:rPr lang="en-US" b="1" i="1" dirty="0"/>
              <a:t>How about women as a whole, who were denied a vote in the 1889 constitution? </a:t>
            </a:r>
          </a:p>
          <a:p>
            <a:r>
              <a:rPr lang="en-US" dirty="0"/>
              <a:t>How much were THESE people part of the Japanese nation that the leaders claimed they were working for? </a:t>
            </a:r>
            <a:endParaRPr lang="en-US" dirty="0">
              <a:effectLst/>
            </a:endParaRPr>
          </a:p>
          <a:p>
            <a:endParaRPr lang="en-US" dirty="0"/>
          </a:p>
        </p:txBody>
      </p:sp>
    </p:spTree>
    <p:extLst>
      <p:ext uri="{BB962C8B-B14F-4D97-AF65-F5344CB8AC3E}">
        <p14:creationId xmlns:p14="http://schemas.microsoft.com/office/powerpoint/2010/main" val="1543626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0831"/>
          </a:xfrm>
        </p:spPr>
        <p:txBody>
          <a:bodyPr/>
          <a:lstStyle/>
          <a:p>
            <a:r>
              <a:rPr lang="en-US" dirty="0"/>
              <a:t>Class and Nation</a:t>
            </a:r>
          </a:p>
        </p:txBody>
      </p:sp>
      <p:sp>
        <p:nvSpPr>
          <p:cNvPr id="3" name="Content Placeholder 2"/>
          <p:cNvSpPr>
            <a:spLocks noGrp="1"/>
          </p:cNvSpPr>
          <p:nvPr>
            <p:ph idx="1"/>
          </p:nvPr>
        </p:nvSpPr>
        <p:spPr>
          <a:xfrm>
            <a:off x="0" y="1287234"/>
            <a:ext cx="9144000" cy="5570766"/>
          </a:xfrm>
          <a:blipFill>
            <a:blip r:embed="rId2">
              <a:alphaModFix amt="44000"/>
            </a:blip>
            <a:stretch>
              <a:fillRect/>
            </a:stretch>
          </a:blipFill>
        </p:spPr>
        <p:txBody>
          <a:bodyPr>
            <a:normAutofit fontScale="70000" lnSpcReduction="20000"/>
          </a:bodyPr>
          <a:lstStyle/>
          <a:p>
            <a:r>
              <a:rPr lang="en-US" dirty="0"/>
              <a:t>Meiji Japan came about after economic changes  where rich peasants and merchants start doing well. Changes that the Meiji governments introduced, help these sorts of men more than others </a:t>
            </a:r>
            <a:r>
              <a:rPr lang="en-US" dirty="0" smtClean="0"/>
              <a:t>(think </a:t>
            </a:r>
            <a:r>
              <a:rPr lang="en-US" dirty="0" err="1"/>
              <a:t>Saigo</a:t>
            </a:r>
            <a:r>
              <a:rPr lang="en-US" dirty="0"/>
              <a:t> </a:t>
            </a:r>
            <a:r>
              <a:rPr lang="en-US" dirty="0" err="1" smtClean="0"/>
              <a:t>Takamuri</a:t>
            </a:r>
            <a:r>
              <a:rPr lang="en-US" smtClean="0"/>
              <a:t> resentment)</a:t>
            </a:r>
            <a:endParaRPr lang="en-US" dirty="0">
              <a:effectLst/>
            </a:endParaRPr>
          </a:p>
          <a:p>
            <a:r>
              <a:rPr lang="en-US" b="1" dirty="0"/>
              <a:t>Changes in land tax in Meiji Japan led to an increase in number of tenant farmers, more tenants = fewer landowners.  </a:t>
            </a:r>
          </a:p>
          <a:p>
            <a:r>
              <a:rPr lang="en-US" b="1" dirty="0"/>
              <a:t>This happened as merchants and richer peasants able to buy up or squeeze out small-holding subsistence farmers</a:t>
            </a:r>
            <a:endParaRPr lang="en-US" dirty="0">
              <a:effectLst/>
            </a:endParaRPr>
          </a:p>
          <a:p>
            <a:r>
              <a:rPr lang="en-US" dirty="0"/>
              <a:t>Rich peasants and merchants also in the best position to take advantage of new economic climate where entrepreneurs were  encouraged by the state to invest in industry</a:t>
            </a:r>
          </a:p>
          <a:p>
            <a:r>
              <a:rPr lang="en-US" dirty="0"/>
              <a:t>Industry needs workers, and early workers were women from poorest families, many who had lost lands!</a:t>
            </a:r>
          </a:p>
          <a:p>
            <a:r>
              <a:rPr lang="en-US" dirty="0"/>
              <a:t> Another class that benefitted was the educated class</a:t>
            </a:r>
          </a:p>
          <a:p>
            <a:r>
              <a:rPr lang="en-US" dirty="0"/>
              <a:t>The sort of modernization that Meiji regime introduced, including legal equality, meritocracy, protection of private property, promoting entrepreneurial endeavors,  help to consolidate the power of these classes, but left others out in the cold </a:t>
            </a:r>
            <a:endParaRPr lang="en-US" dirty="0">
              <a:effectLst/>
            </a:endParaRPr>
          </a:p>
          <a:p>
            <a:endParaRPr lang="en-US" dirty="0"/>
          </a:p>
        </p:txBody>
      </p:sp>
    </p:spTree>
    <p:extLst>
      <p:ext uri="{BB962C8B-B14F-4D97-AF65-F5344CB8AC3E}">
        <p14:creationId xmlns:p14="http://schemas.microsoft.com/office/powerpoint/2010/main" val="550326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TotalTime>
  <Words>1853</Words>
  <Application>Microsoft Office PowerPoint</Application>
  <PresentationFormat>On-screen Show (4:3)</PresentationFormat>
  <Paragraphs>101</Paragraphs>
  <Slides>14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MEIJI NATIONALISM </vt:lpstr>
      <vt:lpstr>Nationalism as ideology  </vt:lpstr>
      <vt:lpstr>CLASS, GENDER, AND NATION</vt:lpstr>
      <vt:lpstr>Historical Specificity of Japanese Nationalism </vt:lpstr>
      <vt:lpstr> Nature of Japanese Nationalism </vt:lpstr>
      <vt:lpstr>Nationalism and the Japanese STATE </vt:lpstr>
      <vt:lpstr>  Class, Gender, and Nation in Meiji Japan     </vt:lpstr>
      <vt:lpstr>Asking Questions about Class, Gender and Nation</vt:lpstr>
      <vt:lpstr>Class and Nation</vt:lpstr>
      <vt:lpstr>Nationalism and Tradition</vt:lpstr>
      <vt:lpstr> Meiji Japan to better understand nationalism as an ideology </vt:lpstr>
      <vt:lpstr>Nationalism as Social Control </vt:lpstr>
      <vt:lpstr>Nationalism as Mobilizing Engine </vt:lpstr>
      <vt:lpstr>Cop Out instead of a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MEIJI NATIONALISM</dc:title>
  <dc:creator>Sanjay Joshi</dc:creator>
  <cp:lastModifiedBy>Sanjay Joshi</cp:lastModifiedBy>
  <cp:revision>19</cp:revision>
  <dcterms:created xsi:type="dcterms:W3CDTF">2016-04-07T04:19:09Z</dcterms:created>
  <dcterms:modified xsi:type="dcterms:W3CDTF">2024-04-02T16:27:33Z</dcterms:modified>
</cp:coreProperties>
</file>