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8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4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3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6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5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3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1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2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FAEFD-8A97-4EC4-AE47-634C545B4A4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2A4A-5B7A-4BE5-9656-5B1A230A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osq94oCl_M&amp;list=PLBDA2E52FB1EF80C9&amp;index=3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osq94oCl_M?list=PLBDA2E52FB1EF80C9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ukiyo-e.org/mfa/images/sc15077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1/1a/Yukichi_Fukuzawa_1891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MEIJI JAPAN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Third Case Study of Nationalism, or</a:t>
            </a:r>
          </a:p>
          <a:p>
            <a:r>
              <a:rPr lang="en-US" sz="3200" b="0" i="0" u="none" strike="noStrike" baseline="0" dirty="0"/>
              <a:t>“the most remarkable transformations ever undergone by any people in so short a time”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38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4320"/>
            <a:ext cx="12192000" cy="1319349"/>
          </a:xfrm>
        </p:spPr>
        <p:txBody>
          <a:bodyPr/>
          <a:lstStyle/>
          <a:p>
            <a:r>
              <a:rPr lang="en-US" dirty="0"/>
              <a:t>Difference/ Similarities with Other Asian Nationalisms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582"/>
            <a:ext cx="12435840" cy="6113417"/>
          </a:xfr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b="0" i="0" u="none" strike="noStrike" baseline="0" dirty="0"/>
              <a:t>Japan becomes a major industrial and military power by the end of the 19</a:t>
            </a:r>
            <a:r>
              <a:rPr lang="en-US" b="0" i="0" u="none" strike="noStrike" baseline="30000" dirty="0"/>
              <a:t>th</a:t>
            </a:r>
            <a:r>
              <a:rPr lang="en-US" b="0" i="0" u="none" strike="noStrike" baseline="0" dirty="0"/>
              <a:t> C.</a:t>
            </a:r>
            <a:r>
              <a:rPr lang="en-US" b="0" i="0" u="none" strike="noStrike" dirty="0"/>
              <a:t> </a:t>
            </a:r>
          </a:p>
          <a:p>
            <a:pPr lvl="1"/>
            <a:r>
              <a:rPr lang="en-US" b="0" i="0" u="none" strike="noStrike" baseline="0" dirty="0"/>
              <a:t>India is still 50 years away from even independence</a:t>
            </a:r>
          </a:p>
          <a:p>
            <a:pPr lvl="1"/>
            <a:r>
              <a:rPr lang="en-US" b="0" i="0" u="none" strike="noStrike" baseline="0" dirty="0"/>
              <a:t>China is struggling to establish a nationalist government</a:t>
            </a:r>
          </a:p>
          <a:p>
            <a:r>
              <a:rPr lang="en-US" b="0" i="0" u="none" strike="noStrike" baseline="0" dirty="0"/>
              <a:t>Japan becomes the symbol of violent militarist Nationalism in Asia</a:t>
            </a:r>
          </a:p>
          <a:p>
            <a:pPr lvl="1"/>
            <a:r>
              <a:rPr lang="en-US" b="0" i="0" u="none" strike="noStrike" baseline="0" dirty="0"/>
              <a:t>Indian nationalism comes to be associated with non violence (more on this later)</a:t>
            </a:r>
          </a:p>
          <a:p>
            <a:pPr lvl="1"/>
            <a:r>
              <a:rPr lang="en-US" b="0" i="0" u="none" strike="noStrike" baseline="0" dirty="0"/>
              <a:t>China moves to communist nationalism (more on this later)</a:t>
            </a:r>
          </a:p>
          <a:p>
            <a:r>
              <a:rPr lang="en-US" b="0" i="0" u="none" strike="noStrike" baseline="0" dirty="0"/>
              <a:t>BUT at least at two levels we can see parallels in the nationalist projects</a:t>
            </a:r>
          </a:p>
          <a:p>
            <a:r>
              <a:rPr lang="en-US" b="0" i="0" u="none" strike="noStrike" baseline="0" dirty="0"/>
              <a:t>India China and Japan ALL </a:t>
            </a:r>
            <a:r>
              <a:rPr lang="en-US" b="1" i="0" u="none" strike="noStrike" baseline="0" dirty="0"/>
              <a:t>exhibit  a degree of ambiguity towards modernity</a:t>
            </a:r>
            <a:r>
              <a:rPr lang="en-US" b="0" i="0" u="none" strike="noStrike" baseline="0" dirty="0"/>
              <a:t>, despite their very different experiences,</a:t>
            </a:r>
          </a:p>
          <a:p>
            <a:r>
              <a:rPr lang="en-US" b="0" i="0" u="none" strike="noStrike" baseline="0" dirty="0"/>
              <a:t>And, in </a:t>
            </a:r>
            <a:r>
              <a:rPr lang="en-US" b="1" i="0" u="none" strike="noStrike" baseline="0" dirty="0"/>
              <a:t>ALL THREE cases, nationalism becomes a project both of popular MOBILIZATION but also popular CONTROL</a:t>
            </a:r>
            <a:endParaRPr lang="en-US" b="0" i="0" u="none" strike="noStrike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5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7566"/>
            <a:ext cx="10515600" cy="1319350"/>
          </a:xfrm>
        </p:spPr>
        <p:txBody>
          <a:bodyPr/>
          <a:lstStyle/>
          <a:p>
            <a:r>
              <a:rPr lang="en-US" dirty="0"/>
              <a:t>Historical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770708"/>
            <a:ext cx="11769634" cy="6087291"/>
          </a:xfr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See Crash Course on </a:t>
            </a:r>
            <a:r>
              <a:rPr lang="en-US" dirty="0">
                <a:hlinkClick r:id="rId3"/>
              </a:rPr>
              <a:t>Nationalism and start of the Meiji Restoration</a:t>
            </a:r>
            <a:endParaRPr lang="en-US" dirty="0"/>
          </a:p>
          <a:p>
            <a:r>
              <a:rPr lang="en-US" dirty="0"/>
              <a:t>Go back to earlier slides on Japan</a:t>
            </a:r>
          </a:p>
          <a:p>
            <a:r>
              <a:rPr lang="en-US" b="0" i="0" u="none" strike="noStrike" baseline="0" dirty="0"/>
              <a:t>Internal and External causes</a:t>
            </a:r>
          </a:p>
          <a:p>
            <a:r>
              <a:rPr lang="en-US" dirty="0"/>
              <a:t>INTERNAL</a:t>
            </a:r>
            <a:endParaRPr lang="en-US" b="0" i="0" u="none" strike="noStrike" baseline="0" dirty="0"/>
          </a:p>
          <a:p>
            <a:pPr lvl="1"/>
            <a:r>
              <a:rPr lang="en-US" b="0" i="0" u="none" strike="noStrike" baseline="0" dirty="0"/>
              <a:t>Changing Role of Samurai</a:t>
            </a:r>
          </a:p>
          <a:p>
            <a:pPr lvl="1"/>
            <a:r>
              <a:rPr lang="en-US" dirty="0"/>
              <a:t>Economic Changes</a:t>
            </a:r>
          </a:p>
          <a:p>
            <a:pPr lvl="1"/>
            <a:r>
              <a:rPr lang="en-US" b="0" i="0" u="none" strike="noStrike" baseline="0" dirty="0"/>
              <a:t> Daimyo of </a:t>
            </a:r>
            <a:r>
              <a:rPr lang="en-US" dirty="0" err="1"/>
              <a:t>C</a:t>
            </a:r>
            <a:r>
              <a:rPr lang="en-US" b="0" i="0" u="none" strike="noStrike" baseline="0" dirty="0" err="1"/>
              <a:t>hoshu</a:t>
            </a:r>
            <a:r>
              <a:rPr lang="en-US" b="0" i="0" u="none" strike="noStrike" baseline="0" dirty="0"/>
              <a:t> and Satsuma</a:t>
            </a:r>
          </a:p>
          <a:p>
            <a:r>
              <a:rPr lang="en-US" dirty="0"/>
              <a:t>EXTERNAL</a:t>
            </a:r>
            <a:endParaRPr lang="en-US" b="0" i="0" u="none" strike="noStrike" baseline="0" dirty="0"/>
          </a:p>
          <a:p>
            <a:pPr lvl="1"/>
            <a:r>
              <a:rPr lang="en-US" b="0" i="0" u="none" strike="noStrike" baseline="0" dirty="0"/>
              <a:t>Perry and ultimatum</a:t>
            </a:r>
          </a:p>
          <a:p>
            <a:pPr lvl="1"/>
            <a:r>
              <a:rPr lang="en-US" b="0" i="0" u="none" strike="noStrike" baseline="0" dirty="0"/>
              <a:t>Unequal treaties</a:t>
            </a:r>
          </a:p>
          <a:p>
            <a:pPr lvl="1"/>
            <a:r>
              <a:rPr lang="en-US" dirty="0"/>
              <a:t>Westernization and ambiguity</a:t>
            </a:r>
          </a:p>
        </p:txBody>
      </p:sp>
    </p:spTree>
    <p:extLst>
      <p:ext uri="{BB962C8B-B14F-4D97-AF65-F5344CB8AC3E}">
        <p14:creationId xmlns:p14="http://schemas.microsoft.com/office/powerpoint/2010/main" val="325055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61D4-7C11-41E6-3EAA-3B984640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Course: 4:46-11:19</a:t>
            </a:r>
          </a:p>
        </p:txBody>
      </p:sp>
      <p:pic>
        <p:nvPicPr>
          <p:cNvPr id="4" name="Online Media 3" title="Samurai, Daimyo, Matthew Perry, and Nationalism: Crash Course World History #34">
            <a:hlinkClick r:id="" action="ppaction://media"/>
            <a:extLst>
              <a:ext uri="{FF2B5EF4-FFF2-40B4-BE49-F238E27FC236}">
                <a16:creationId xmlns:a16="http://schemas.microsoft.com/office/drawing/2014/main" id="{1145BAB7-8F71-7389-D010-AEE8A65037D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6468"/>
          </a:xfrm>
        </p:spPr>
        <p:txBody>
          <a:bodyPr/>
          <a:lstStyle/>
          <a:p>
            <a:r>
              <a:rPr lang="en-US" dirty="0"/>
              <a:t>Outline	/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6470"/>
            <a:ext cx="12192000" cy="5721530"/>
          </a:xfr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dirty="0"/>
              <a:t>Changes:  Some Central Features</a:t>
            </a:r>
          </a:p>
          <a:p>
            <a:r>
              <a:rPr lang="en-US" sz="4000" dirty="0"/>
              <a:t>CAUSES:  A major focus</a:t>
            </a:r>
          </a:p>
          <a:p>
            <a:r>
              <a:rPr lang="en-US" sz="4000" dirty="0"/>
              <a:t>Next Lecture: NATURE of changes: Connections with Nationalism</a:t>
            </a:r>
          </a:p>
        </p:txBody>
      </p:sp>
    </p:spTree>
    <p:extLst>
      <p:ext uri="{BB962C8B-B14F-4D97-AF65-F5344CB8AC3E}">
        <p14:creationId xmlns:p14="http://schemas.microsoft.com/office/powerpoint/2010/main" val="263757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9005"/>
            <a:ext cx="10515600" cy="1384662"/>
          </a:xfrm>
        </p:spPr>
        <p:txBody>
          <a:bodyPr/>
          <a:lstStyle/>
          <a:p>
            <a:r>
              <a:rPr lang="en-US" dirty="0"/>
              <a:t>Changes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" y="796834"/>
            <a:ext cx="11808823" cy="6061166"/>
          </a:xfr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b="1" dirty="0"/>
              <a:t>ECONOMIC</a:t>
            </a:r>
            <a:r>
              <a:rPr lang="en-US" dirty="0"/>
              <a:t>:  Certainly the most striking.  Foundations of Japan’s emergence and continued presence as a world economic power in Meiji era changes. T</a:t>
            </a:r>
            <a:r>
              <a:rPr lang="en-US" b="0" i="0" u="none" strike="noStrike" baseline="0" dirty="0"/>
              <a:t>he state took a very active role in promoting industrial enterprises and provided</a:t>
            </a:r>
            <a:r>
              <a:rPr lang="en-US" b="0" i="0" u="none" strike="noStrike" dirty="0"/>
              <a:t> technica</a:t>
            </a:r>
            <a:r>
              <a:rPr lang="en-US" b="0" i="0" u="none" strike="noStrike" baseline="0" dirty="0"/>
              <a:t>l and commercial infrastructure for emergence of modern industry </a:t>
            </a:r>
            <a:endParaRPr lang="en-US" dirty="0"/>
          </a:p>
          <a:p>
            <a:r>
              <a:rPr lang="en-US" b="1" dirty="0"/>
              <a:t>CULTURAL-SOCIAL</a:t>
            </a:r>
            <a:r>
              <a:rPr lang="en-US" dirty="0"/>
              <a:t> Almost as important, some argue that economic transformations not possible without cultural shifts (others argue the exact opposite!)</a:t>
            </a:r>
          </a:p>
          <a:p>
            <a:pPr lvl="1"/>
            <a:r>
              <a:rPr lang="en-US" b="1" i="0" u="none" strike="noStrike" baseline="0" dirty="0"/>
              <a:t>the cult of westernization</a:t>
            </a:r>
            <a:r>
              <a:rPr lang="en-US" b="0" i="0" u="none" strike="noStrike" baseline="0" dirty="0"/>
              <a:t>, emulation of everything from top-hats to beef eating, from railways to </a:t>
            </a:r>
            <a:r>
              <a:rPr lang="en-US" b="0" i="0" u="none" strike="noStrike" baseline="0" dirty="0">
                <a:hlinkClick r:id="rId3"/>
              </a:rPr>
              <a:t>the ROKUMEIKAN</a:t>
            </a:r>
            <a:r>
              <a:rPr lang="en-US" b="0" i="0" u="none" strike="noStrike" baseline="0" dirty="0"/>
              <a:t> </a:t>
            </a:r>
            <a:r>
              <a:rPr lang="en-US" b="0" i="0" u="none" strike="noStrike" dirty="0"/>
              <a:t>indicated </a:t>
            </a:r>
            <a:r>
              <a:rPr lang="en-US" b="0" i="0" u="none" strike="noStrike" baseline="0" dirty="0"/>
              <a:t>major change in outlook of Japanese leadership</a:t>
            </a:r>
          </a:p>
          <a:p>
            <a:pPr lvl="1"/>
            <a:r>
              <a:rPr lang="en-US" dirty="0"/>
              <a:t>IWAKURA MISSION </a:t>
            </a:r>
            <a:r>
              <a:rPr lang="en-US" b="0" i="0" u="none" strike="noStrike" baseline="0" dirty="0"/>
              <a:t>stayed away TWO YEARS to complete observations in Europe and US at a time when the new regime was in its infancy -- unthinkable in the pre-Meiji period</a:t>
            </a:r>
          </a:p>
          <a:p>
            <a:pPr lvl="1"/>
            <a:r>
              <a:rPr lang="en-US" b="1" i="0" u="none" strike="noStrike" baseline="0" dirty="0"/>
              <a:t>Changes in the social hierarchy</a:t>
            </a:r>
            <a:r>
              <a:rPr lang="en-US" dirty="0"/>
              <a:t>: R</a:t>
            </a:r>
            <a:r>
              <a:rPr lang="en-US" b="0" i="0" u="none" strike="noStrike" baseline="0" dirty="0"/>
              <a:t>emoval of formal legal discrimination, end of legal and symbolic privileges of the samurai -- by the samurai themselves</a:t>
            </a:r>
          </a:p>
          <a:p>
            <a:pPr lvl="1"/>
            <a:r>
              <a:rPr lang="en-US" b="0" i="0" u="none" strike="noStrike" baseline="0" dirty="0"/>
              <a:t> </a:t>
            </a:r>
            <a:r>
              <a:rPr lang="en-US" b="1" i="0" u="none" strike="noStrike" baseline="0" dirty="0"/>
              <a:t>Domestically: the attempts to change family life and the position of women in society</a:t>
            </a:r>
          </a:p>
          <a:p>
            <a:r>
              <a:rPr lang="en-US" b="0" i="0" u="none" strike="noStrike" baseline="0" dirty="0"/>
              <a:t>All of these (and others</a:t>
            </a:r>
            <a:r>
              <a:rPr lang="en-US" b="0" i="0" u="none" strike="noStrike" dirty="0"/>
              <a:t> that you  should </a:t>
            </a:r>
            <a:r>
              <a:rPr lang="en-US" dirty="0"/>
              <a:t>read about!) </a:t>
            </a:r>
            <a:r>
              <a:rPr lang="en-US" b="0" i="0" u="none" strike="noStrike" baseline="0" dirty="0"/>
              <a:t>were significant changes in Japanese society,</a:t>
            </a:r>
            <a:r>
              <a:rPr lang="en-US" b="0" i="0" u="none" strike="noStrike" dirty="0"/>
              <a:t> economy, and culture</a:t>
            </a:r>
            <a:endParaRPr lang="en-US" b="0" i="0" u="none" strike="noStrike" baseline="0" dirty="0"/>
          </a:p>
          <a:p>
            <a:pPr lvl="1"/>
            <a:endParaRPr lang="en-US" b="0" i="0" u="none" strike="noStrike" baseline="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1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809897"/>
          </a:xfrm>
        </p:spPr>
        <p:txBody>
          <a:bodyPr/>
          <a:lstStyle/>
          <a:p>
            <a:r>
              <a:rPr lang="en-US" dirty="0"/>
              <a:t>Causes (general)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852160"/>
          </a:xfr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r>
              <a:rPr lang="en-US" b="1" dirty="0"/>
              <a:t>NO SINGLE CAUSE EXPLANATIONS POSSIBLE:  For this, or any other significant historical phenomena.  Often the result of LAZY or CASUAL thinking</a:t>
            </a:r>
          </a:p>
          <a:p>
            <a:pPr lvl="1"/>
            <a:r>
              <a:rPr lang="en-US" b="0" i="0" u="none" strike="noStrike" baseline="0" dirty="0"/>
              <a:t>To explain changes as a result of Japan’s “inherent” adaptability, any essential cultural trait of the Japanese people, </a:t>
            </a:r>
            <a:r>
              <a:rPr lang="en-US" b="1" i="0" u="none" strike="noStrike" baseline="0" dirty="0"/>
              <a:t>or even solely</a:t>
            </a:r>
            <a:r>
              <a:rPr lang="en-US" b="0" i="0" u="none" strike="noStrike" baseline="0" dirty="0"/>
              <a:t> as a result of the western impact, is WRONG.  </a:t>
            </a:r>
            <a:r>
              <a:rPr lang="en-US" b="1" i="1" u="none" strike="noStrike" baseline="0" dirty="0"/>
              <a:t>Of course</a:t>
            </a:r>
            <a:r>
              <a:rPr lang="en-US" b="1" i="1" u="none" strike="noStrike" dirty="0"/>
              <a:t> </a:t>
            </a:r>
            <a:r>
              <a:rPr lang="en-US" b="1" i="1" u="none" strike="noStrike" baseline="0" dirty="0"/>
              <a:t>Japanese history, culture, and impact of the west had SOMETHING to do with the changes</a:t>
            </a:r>
            <a:r>
              <a:rPr lang="en-US" b="0" i="0" u="none" strike="noStrike" baseline="0" dirty="0"/>
              <a:t>; BUT</a:t>
            </a:r>
            <a:r>
              <a:rPr lang="en-US" b="0" i="0" u="none" strike="noStrike" dirty="0"/>
              <a:t> </a:t>
            </a:r>
            <a:r>
              <a:rPr lang="en-US" b="0" i="0" u="none" strike="noStrike" baseline="0" dirty="0"/>
              <a:t>none of them SINGLY can explain the changes, we have to look for MULTI CAUSAL explanations, to look at historical CONJUNCTURES</a:t>
            </a:r>
          </a:p>
          <a:p>
            <a:pPr lvl="1"/>
            <a:r>
              <a:rPr lang="en-US" b="0" i="0" u="none" strike="noStrike" baseline="0" dirty="0"/>
              <a:t>looking closely at the causes of the rapid and far reaching changes in the Meiji era, ironically, does show up major continuities with the earlier period of Japanese history  </a:t>
            </a:r>
          </a:p>
          <a:p>
            <a:r>
              <a:rPr lang="en-US" b="0" i="0" u="none" strike="noStrike" baseline="0" dirty="0"/>
              <a:t>The small size of Japan, and (compared to India and China) the relative cultural homogeneity of its population allowed policies </a:t>
            </a:r>
            <a:r>
              <a:rPr lang="en-US" b="1" i="0" u="none" strike="noStrike" baseline="0" dirty="0"/>
              <a:t>originating at the top</a:t>
            </a:r>
            <a:r>
              <a:rPr lang="en-US" b="0" i="0" u="none" strike="noStrike" baseline="0" dirty="0"/>
              <a:t> to be implemented at different levels </a:t>
            </a:r>
          </a:p>
          <a:p>
            <a:r>
              <a:rPr lang="en-US" b="0" i="0" u="none" strike="noStrike" baseline="0" dirty="0"/>
              <a:t>A </a:t>
            </a:r>
            <a:r>
              <a:rPr lang="en-US" b="1" i="0" u="none" strike="noStrike" baseline="0" dirty="0"/>
              <a:t>tradition of borrowing</a:t>
            </a:r>
            <a:r>
              <a:rPr lang="en-US" b="0" i="0" u="none" strike="noStrike" baseline="0" dirty="0"/>
              <a:t> from outside the islands, e.g. from the Chinese, may  have allowed for </a:t>
            </a:r>
            <a:r>
              <a:rPr lang="en-US" dirty="0"/>
              <a:t>e</a:t>
            </a:r>
            <a:r>
              <a:rPr lang="en-US" b="0" i="0" u="none" strike="noStrike" baseline="0" dirty="0"/>
              <a:t>asier borrowing from the west  </a:t>
            </a:r>
          </a:p>
          <a:p>
            <a:r>
              <a:rPr lang="en-US" b="0" i="0" u="none" strike="noStrike" baseline="0" dirty="0"/>
              <a:t>But these by themselves do not explain WHY such far reaching changes occurred</a:t>
            </a:r>
          </a:p>
          <a:p>
            <a:endParaRPr lang="en-US" b="0" i="0" u="none" strike="noStrike" baseline="0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1454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en-US" dirty="0"/>
              <a:t>Causes (earlier history)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582"/>
            <a:ext cx="12096206" cy="6113417"/>
          </a:xfr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>
            <a:normAutofit fontScale="92500" lnSpcReduction="10000"/>
          </a:bodyPr>
          <a:lstStyle/>
          <a:p>
            <a:r>
              <a:rPr lang="en-US" b="0" i="0" u="none" strike="noStrike" baseline="0" dirty="0"/>
              <a:t>The </a:t>
            </a:r>
            <a:r>
              <a:rPr lang="en-US" b="1" i="0" u="none" strike="noStrike" baseline="0" dirty="0"/>
              <a:t>age of the new leadership</a:t>
            </a:r>
            <a:r>
              <a:rPr lang="en-US" b="0" i="0" u="none" strike="noStrike" baseline="0" dirty="0"/>
              <a:t>, average around 30, certainly played a part in the change.  </a:t>
            </a:r>
          </a:p>
          <a:p>
            <a:r>
              <a:rPr lang="en-US" dirty="0"/>
              <a:t>But </a:t>
            </a:r>
            <a:r>
              <a:rPr lang="en-US" b="0" i="0" u="none" strike="noStrike" baseline="0" dirty="0"/>
              <a:t>the changes that took place in Meiji Japan in fact </a:t>
            </a:r>
            <a:r>
              <a:rPr lang="en-US" b="1" i="0" u="none" strike="noStrike" baseline="0" dirty="0"/>
              <a:t>had roots in the history of Japan of an earlier period</a:t>
            </a:r>
            <a:endParaRPr lang="en-US" dirty="0"/>
          </a:p>
          <a:p>
            <a:pPr lvl="1"/>
            <a:r>
              <a:rPr lang="en-US" b="0" i="0" u="none" strike="noStrike" baseline="0" dirty="0"/>
              <a:t>Lower Samurai undergoing transformations almost throughout the Tokugawa period, and struggling to find a place for themselves.  </a:t>
            </a:r>
          </a:p>
          <a:p>
            <a:pPr lvl="1"/>
            <a:r>
              <a:rPr lang="en-US" dirty="0"/>
              <a:t>Thus, </a:t>
            </a:r>
            <a:r>
              <a:rPr lang="en-US" i="1" dirty="0"/>
              <a:t>u</a:t>
            </a:r>
            <a:r>
              <a:rPr lang="en-US" b="0" i="1" u="none" strike="noStrike" baseline="0" dirty="0"/>
              <a:t>nlike the Chinese scholar-gentry for example</a:t>
            </a:r>
            <a:r>
              <a:rPr lang="en-US" b="0" i="0" u="none" strike="noStrike" baseline="0" dirty="0"/>
              <a:t>, </a:t>
            </a:r>
            <a:r>
              <a:rPr lang="en-US" b="1" i="1" u="none" strike="noStrike" baseline="0" dirty="0"/>
              <a:t>they had little stake in the perpetuation of the old order.</a:t>
            </a:r>
            <a:r>
              <a:rPr lang="en-US" b="1" u="none" strike="noStrike" baseline="0" dirty="0"/>
              <a:t> Thus </a:t>
            </a:r>
            <a:r>
              <a:rPr lang="en-US" b="0" i="0" u="none" strike="noStrike" baseline="0" dirty="0"/>
              <a:t>able to depart radically from the traditions of the past. Writings such as those of </a:t>
            </a:r>
            <a:r>
              <a:rPr lang="en-US" b="0" i="0" u="none" strike="noStrike" baseline="0" dirty="0">
                <a:hlinkClick r:id="rId3"/>
              </a:rPr>
              <a:t>FUKUZAWA YUKICHI</a:t>
            </a:r>
            <a:r>
              <a:rPr lang="en-US" b="0" i="0" u="none" strike="noStrike" dirty="0">
                <a:hlinkClick r:id="rId3"/>
              </a:rPr>
              <a:t> </a:t>
            </a:r>
            <a:r>
              <a:rPr lang="en-US" b="0" i="0" u="none" strike="noStrike" dirty="0"/>
              <a:t>advocating wholesale westernization appealed to them.  </a:t>
            </a:r>
            <a:r>
              <a:rPr lang="en-US" b="0" i="0" u="none" strike="noStrike" dirty="0" err="1"/>
              <a:t>Yukichi</a:t>
            </a:r>
            <a:r>
              <a:rPr lang="en-US" b="0" i="0" u="none" strike="noStrike" dirty="0"/>
              <a:t> was a translator and official for the TOKUGAWA regime</a:t>
            </a:r>
          </a:p>
          <a:p>
            <a:pPr lvl="1"/>
            <a:r>
              <a:rPr lang="en-US" b="0" i="0" u="none" strike="noStrike" baseline="0" dirty="0"/>
              <a:t>SCHOOLS were a major agent fore changes that took place in Japan in the </a:t>
            </a:r>
            <a:r>
              <a:rPr lang="en-US" dirty="0"/>
              <a:t>Meiji era</a:t>
            </a:r>
            <a:r>
              <a:rPr lang="en-US" b="0" i="0" u="none" strike="noStrike" baseline="0" dirty="0"/>
              <a:t>: western culture, technology, lifestyles, industrial discipline were all imparted by the school system, but this too, was anticipated in great measure by Tokugawa</a:t>
            </a:r>
            <a:r>
              <a:rPr lang="en-US" b="0" i="0" u="none" strike="noStrike" dirty="0"/>
              <a:t> era</a:t>
            </a:r>
            <a:r>
              <a:rPr lang="en-US" b="0" i="0" u="none" strike="noStrike" baseline="0" dirty="0"/>
              <a:t> developments.  </a:t>
            </a:r>
            <a:r>
              <a:rPr lang="en-US" b="1" i="0" u="none" strike="noStrike" baseline="0" dirty="0"/>
              <a:t>Please read details </a:t>
            </a:r>
            <a:r>
              <a:rPr lang="en-US" b="1" dirty="0"/>
              <a:t>from the textbook</a:t>
            </a:r>
          </a:p>
          <a:p>
            <a:pPr lvl="1"/>
            <a:r>
              <a:rPr lang="en-US" b="0" i="0" u="none" strike="noStrike" baseline="0" dirty="0"/>
              <a:t>Economic changes that took place in Meiji Japan were products of a consciously-directed state economic policy.  But state policies</a:t>
            </a:r>
            <a:r>
              <a:rPr lang="en-US" b="0" i="0" u="none" strike="noStrike" dirty="0"/>
              <a:t> could not have worked without </a:t>
            </a:r>
            <a:r>
              <a:rPr lang="en-US" b="0" i="0" u="none" strike="noStrike" baseline="0" dirty="0"/>
              <a:t>people like the merchants and </a:t>
            </a:r>
            <a:r>
              <a:rPr lang="en-US" b="0" i="0" u="none" strike="noStrike" baseline="0" dirty="0" err="1"/>
              <a:t>Gono</a:t>
            </a:r>
            <a:r>
              <a:rPr lang="en-US" b="0" i="0" u="none" strike="noStrike" baseline="0" dirty="0"/>
              <a:t> who HAD prior</a:t>
            </a:r>
            <a:r>
              <a:rPr lang="en-US" b="0" i="0" u="none" strike="noStrike" dirty="0"/>
              <a:t> </a:t>
            </a:r>
            <a:r>
              <a:rPr lang="en-US" b="0" i="0" u="none" strike="noStrike" baseline="0" dirty="0"/>
              <a:t>economic experience in a market-economy. Commerce</a:t>
            </a:r>
            <a:r>
              <a:rPr lang="en-US" b="0" i="0" u="none" strike="noStrike" dirty="0"/>
              <a:t> and </a:t>
            </a:r>
            <a:r>
              <a:rPr lang="en-US" b="0" i="0" u="none" strike="noStrike" baseline="0" dirty="0"/>
              <a:t>commodity production (producing for the market) in cottage industries, allowed a class of Japanese to participate in the new industrial and commercial economy of the Meiji period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8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8090"/>
          </a:xfrm>
        </p:spPr>
        <p:txBody>
          <a:bodyPr/>
          <a:lstStyle/>
          <a:p>
            <a:r>
              <a:rPr lang="en-US" dirty="0"/>
              <a:t>Causes (western impact)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01336"/>
            <a:ext cx="12057017" cy="5956663"/>
          </a:xfrm>
          <a:blipFill>
            <a:blip r:embed="rId2">
              <a:alphaModFix amt="4000"/>
            </a:blip>
            <a:stretch>
              <a:fillRect/>
            </a:stretch>
          </a:blipFill>
        </p:spPr>
        <p:txBody>
          <a:bodyPr>
            <a:normAutofit fontScale="85000" lnSpcReduction="20000"/>
          </a:bodyPr>
          <a:lstStyle/>
          <a:p>
            <a:r>
              <a:rPr lang="en-US" b="0" i="0" u="none" strike="noStrike" baseline="0" dirty="0"/>
              <a:t>Ahistorical to speculate</a:t>
            </a:r>
            <a:r>
              <a:rPr lang="en-US" b="1" i="1" u="none" strike="noStrike" baseline="0" dirty="0"/>
              <a:t> if </a:t>
            </a:r>
            <a:r>
              <a:rPr lang="en-US" b="0" i="0" u="none" strike="noStrike" baseline="0" dirty="0"/>
              <a:t>NO western intervention.  some trends toward a market economy.  But, Japanese economy developed at the rate</a:t>
            </a:r>
            <a:r>
              <a:rPr lang="en-US" b="0" i="0" u="none" strike="noStrike" dirty="0"/>
              <a:t> </a:t>
            </a:r>
            <a:r>
              <a:rPr lang="en-US" b="0" i="0" u="none" strike="noStrike" baseline="0" dirty="0"/>
              <a:t>and extent to which it did in the Meiji era precisely BECAUSE of the western intervention</a:t>
            </a:r>
          </a:p>
          <a:p>
            <a:r>
              <a:rPr lang="en-US" b="0" i="0" u="none" strike="noStrike" baseline="0" dirty="0"/>
              <a:t>Japanese leaders borrowed, bought, or leased the latest in western technology, took major steps towards </a:t>
            </a:r>
            <a:r>
              <a:rPr lang="en-US" b="1" i="0" u="none" strike="noStrike" baseline="0" dirty="0"/>
              <a:t>competing with the western powers who had imposed the humiliating unequal treaties on Japan.   </a:t>
            </a:r>
            <a:r>
              <a:rPr lang="en-US" b="0" i="0" u="none" strike="noStrike" baseline="0" dirty="0"/>
              <a:t>THUS clearly the </a:t>
            </a:r>
            <a:r>
              <a:rPr lang="en-US" b="1" i="0" u="none" strike="noStrike" baseline="0" dirty="0"/>
              <a:t>second cause of the transformations that took place in the Meiji rea have to be traced to the impact of the west</a:t>
            </a:r>
          </a:p>
          <a:p>
            <a:r>
              <a:rPr lang="en-US" b="0" i="0" u="none" strike="noStrike" baseline="0" dirty="0"/>
              <a:t>Though </a:t>
            </a:r>
            <a:r>
              <a:rPr lang="en-US" dirty="0"/>
              <a:t>reading </a:t>
            </a:r>
            <a:r>
              <a:rPr lang="en-US" b="0" i="0" u="none" strike="noStrike" baseline="0" dirty="0"/>
              <a:t>FUKUZAWA, looking at the way and extent to which Japanese society adopted western norms, lifestyles, and ideas suggests that ALL Japanese eagerly accepted all that was western because they thought </a:t>
            </a:r>
            <a:r>
              <a:rPr lang="en-US" dirty="0"/>
              <a:t>it a better alternative</a:t>
            </a:r>
            <a:r>
              <a:rPr lang="en-US" b="0" i="0" u="none" strike="noStrike" baseline="0" dirty="0"/>
              <a:t>, </a:t>
            </a:r>
            <a:r>
              <a:rPr lang="en-US" b="1" i="1" u="none" strike="noStrike" baseline="0" dirty="0"/>
              <a:t>Westernization of Japan has to be seen in the context of COMPETITION with the west, as a means of catching up</a:t>
            </a:r>
          </a:p>
          <a:p>
            <a:r>
              <a:rPr lang="en-US" b="0" i="0" u="none" strike="noStrike" baseline="0" dirty="0"/>
              <a:t>Aim was not so much the westernizing Japan as of making Japan stronger and able to OVETHROW the west.  </a:t>
            </a:r>
          </a:p>
          <a:p>
            <a:r>
              <a:rPr lang="en-US" b="0" i="0" u="none" strike="noStrike" baseline="0" dirty="0"/>
              <a:t>Paradoxical, but have to understand </a:t>
            </a:r>
            <a:r>
              <a:rPr lang="en-US" b="1" i="0" u="none" strike="noStrike" baseline="0" dirty="0"/>
              <a:t>Japanese westernization</a:t>
            </a:r>
            <a:r>
              <a:rPr lang="en-US" b="0" i="0" u="none" strike="noStrike" baseline="0" dirty="0"/>
              <a:t> in the context of an emerging </a:t>
            </a:r>
            <a:r>
              <a:rPr lang="en-US" b="1" i="0" u="none" strike="noStrike" baseline="0" dirty="0"/>
              <a:t>NATIONALISM</a:t>
            </a:r>
            <a:r>
              <a:rPr lang="en-US" b="0" i="0" u="none" strike="noStrike" baseline="0" dirty="0"/>
              <a:t>. </a:t>
            </a:r>
            <a:r>
              <a:rPr lang="en-US" dirty="0"/>
              <a:t>Most </a:t>
            </a:r>
            <a:r>
              <a:rPr lang="en-US" b="0" i="0" u="none" strike="noStrike" baseline="0" dirty="0"/>
              <a:t>evident in the ECONOMIC policies (“CATCH UP VISION” in Chapter 7)</a:t>
            </a:r>
          </a:p>
          <a:p>
            <a:r>
              <a:rPr lang="en-US" b="1" i="0" u="none" strike="noStrike" baseline="0" dirty="0"/>
              <a:t>Far from being totally enamored of the west, Japanese officials recognized the nature of western imperialism, and worked to create a state where they could compete on EQUAL terms with the western powers.  Knowing that they could not compete militarily as yet, they set about </a:t>
            </a:r>
            <a:r>
              <a:rPr lang="en-US" b="1" i="0" u="none" strike="noStrike" baseline="0"/>
              <a:t>transforming Japanese </a:t>
            </a:r>
            <a:r>
              <a:rPr lang="en-US" b="1" i="0" u="none" strike="noStrike" baseline="0" dirty="0"/>
              <a:t>society so that they could at some point do so</a:t>
            </a:r>
            <a:endParaRPr lang="en-US" b="0" i="0" u="none" strike="noStrike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88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1155</Words>
  <Application>Microsoft Office PowerPoint</Application>
  <PresentationFormat>Widescreen</PresentationFormat>
  <Paragraphs>60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MEIJI JAPAN</vt:lpstr>
      <vt:lpstr>Difference/ Similarities with Other Asian Nationalisms</vt:lpstr>
      <vt:lpstr>Historical Context</vt:lpstr>
      <vt:lpstr>Crash Course: 4:46-11:19</vt:lpstr>
      <vt:lpstr>Outline / Plan</vt:lpstr>
      <vt:lpstr>Changes </vt:lpstr>
      <vt:lpstr>Causes (general)</vt:lpstr>
      <vt:lpstr>Causes (earlier history)</vt:lpstr>
      <vt:lpstr>Causes (western impact)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MEIJI JAPAN</dc:title>
  <dc:creator>Sanjay Joshi</dc:creator>
  <cp:lastModifiedBy>Sanjay Joshi</cp:lastModifiedBy>
  <cp:revision>17</cp:revision>
  <dcterms:created xsi:type="dcterms:W3CDTF">2016-04-04T21:56:23Z</dcterms:created>
  <dcterms:modified xsi:type="dcterms:W3CDTF">2023-03-29T17:18:06Z</dcterms:modified>
</cp:coreProperties>
</file>