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72" r:id="rId4"/>
    <p:sldId id="257" r:id="rId5"/>
    <p:sldId id="258" r:id="rId6"/>
    <p:sldId id="259" r:id="rId7"/>
    <p:sldId id="274" r:id="rId8"/>
    <p:sldId id="273" r:id="rId9"/>
    <p:sldId id="271" r:id="rId10"/>
    <p:sldId id="276" r:id="rId11"/>
    <p:sldId id="284" r:id="rId12"/>
    <p:sldId id="297" r:id="rId13"/>
    <p:sldId id="275" r:id="rId14"/>
    <p:sldId id="296" r:id="rId15"/>
    <p:sldId id="292" r:id="rId16"/>
    <p:sldId id="293" r:id="rId17"/>
    <p:sldId id="294" r:id="rId18"/>
    <p:sldId id="295" r:id="rId19"/>
    <p:sldId id="291" r:id="rId20"/>
    <p:sldId id="281" r:id="rId21"/>
    <p:sldId id="285" r:id="rId22"/>
    <p:sldId id="286" r:id="rId23"/>
    <p:sldId id="283" r:id="rId24"/>
    <p:sldId id="287"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379C-2752-48FC-A613-57D06F8B4E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60BE43-51CA-4711-AA02-337A07190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CEBBB8-0F24-4C30-B5E6-E513F6E508A8}"/>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5" name="Footer Placeholder 4">
            <a:extLst>
              <a:ext uri="{FF2B5EF4-FFF2-40B4-BE49-F238E27FC236}">
                <a16:creationId xmlns:a16="http://schemas.microsoft.com/office/drawing/2014/main" id="{47099E14-2AA6-4043-867C-3B628F192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3202B-579B-4052-A458-51B6962500BE}"/>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203648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B5B3-8379-477A-8A34-FFC3772A4A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D9B370-F30A-432A-ACD4-9AEEAB2D9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3E65E-51D8-48BC-B491-348D18024BA9}"/>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5" name="Footer Placeholder 4">
            <a:extLst>
              <a:ext uri="{FF2B5EF4-FFF2-40B4-BE49-F238E27FC236}">
                <a16:creationId xmlns:a16="http://schemas.microsoft.com/office/drawing/2014/main" id="{CC8A799A-7236-4852-9A69-12374F21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BE325-3B15-419E-8E02-4C5C25435C0C}"/>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345588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E58F1-2725-4D66-94BE-337D145C70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E5F163-9A6B-46A5-A418-226181D473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299B9-745C-49F9-A61E-44C0C0B64E07}"/>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5" name="Footer Placeholder 4">
            <a:extLst>
              <a:ext uri="{FF2B5EF4-FFF2-40B4-BE49-F238E27FC236}">
                <a16:creationId xmlns:a16="http://schemas.microsoft.com/office/drawing/2014/main" id="{CBCAE373-7B61-44C2-9497-1579E4879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6281B-0F66-4B82-96F7-E8758B9D69C2}"/>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55862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C0E4-0369-4767-818E-026E5D814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DCF81-3B35-47C1-92AD-6F8E481216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4A064-05A4-4CFE-9AAD-F1B35F9CA2CB}"/>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5" name="Footer Placeholder 4">
            <a:extLst>
              <a:ext uri="{FF2B5EF4-FFF2-40B4-BE49-F238E27FC236}">
                <a16:creationId xmlns:a16="http://schemas.microsoft.com/office/drawing/2014/main" id="{DA20A42D-B8C7-45CF-B72B-FD9347C31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C4E47-F41E-4A97-98BE-7760429E1159}"/>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381774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CBC3-7D5E-4ECC-B2D7-DBA99D4225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D7C45-DB5A-4D7B-8707-1E819612E8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752A88-496A-4CC2-A2EB-B8D1ACA5CD47}"/>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5" name="Footer Placeholder 4">
            <a:extLst>
              <a:ext uri="{FF2B5EF4-FFF2-40B4-BE49-F238E27FC236}">
                <a16:creationId xmlns:a16="http://schemas.microsoft.com/office/drawing/2014/main" id="{CBCF9F83-A074-4BF5-B970-5B761AA6A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E3D15-650E-40D2-BB25-4115F15AAE38}"/>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151465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A7FE-D98B-4A52-979D-F6592C740B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84E3C-ACCD-4916-BD3F-79A8EE8CD3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B55ACB-518F-4C5D-B12A-0573E9D59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979D65-8C14-42DF-9523-36882025343C}"/>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6" name="Footer Placeholder 5">
            <a:extLst>
              <a:ext uri="{FF2B5EF4-FFF2-40B4-BE49-F238E27FC236}">
                <a16:creationId xmlns:a16="http://schemas.microsoft.com/office/drawing/2014/main" id="{5D058250-9517-4990-A6DB-83439208F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F58CB-06CF-4B95-93F0-C2E080A49AD1}"/>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175111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6D40-48ED-4C3D-A0BC-FCA907A295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796323-8A96-465A-819C-66BC414856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BCCFF-225A-4D34-A7F7-70661C6834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D0CA3-010C-4848-A371-FC3C268C9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FB68AB-FF68-4B50-BF73-4E57CD22B4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38AB12-5880-44C1-A924-AFFF43BCFD55}"/>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8" name="Footer Placeholder 7">
            <a:extLst>
              <a:ext uri="{FF2B5EF4-FFF2-40B4-BE49-F238E27FC236}">
                <a16:creationId xmlns:a16="http://schemas.microsoft.com/office/drawing/2014/main" id="{F295F610-17A3-4491-BA93-21F35DD2A8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8A2791-01A2-4B0F-B20C-5E51C29DC7B1}"/>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13365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C7B4-B8E0-470D-9A7E-7B351C300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4CE508-740F-4859-BA97-AA62ACFA2A32}"/>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4" name="Footer Placeholder 3">
            <a:extLst>
              <a:ext uri="{FF2B5EF4-FFF2-40B4-BE49-F238E27FC236}">
                <a16:creationId xmlns:a16="http://schemas.microsoft.com/office/drawing/2014/main" id="{7E47C9C8-DC4B-45FD-9C70-76137008D4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3227EF-DC22-4C06-98F2-E2C85B157B01}"/>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140835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E27446-3F1E-40C4-BBB5-963C1F93B2AE}"/>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3" name="Footer Placeholder 2">
            <a:extLst>
              <a:ext uri="{FF2B5EF4-FFF2-40B4-BE49-F238E27FC236}">
                <a16:creationId xmlns:a16="http://schemas.microsoft.com/office/drawing/2014/main" id="{7FFFA798-3451-4E18-A16E-3FD57CD9BE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F0E3C7-194B-4727-AAB0-D52031F20417}"/>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98766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4B9E-EB77-482E-8DA5-B31FC9FF8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007E7-8AFE-4B46-8522-38CE347B7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C22C01-F189-45D8-A499-07FA77E98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600E5-216B-4B0F-956D-3D0AE1581F50}"/>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6" name="Footer Placeholder 5">
            <a:extLst>
              <a:ext uri="{FF2B5EF4-FFF2-40B4-BE49-F238E27FC236}">
                <a16:creationId xmlns:a16="http://schemas.microsoft.com/office/drawing/2014/main" id="{8A541216-DBB4-46C4-9C34-7B60BC35F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33B76-1FFC-496F-A115-2B47B5839FB8}"/>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390212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DAE0-B7BC-4DC7-9562-2A6A99E3D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64B08B-5683-4570-BCF9-874E50754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0ED250-C99E-430A-B4AE-5564C6410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D04D4-530F-4BBD-85BD-FF619BAFAA6D}"/>
              </a:ext>
            </a:extLst>
          </p:cNvPr>
          <p:cNvSpPr>
            <a:spLocks noGrp="1"/>
          </p:cNvSpPr>
          <p:nvPr>
            <p:ph type="dt" sz="half" idx="10"/>
          </p:nvPr>
        </p:nvSpPr>
        <p:spPr/>
        <p:txBody>
          <a:bodyPr/>
          <a:lstStyle/>
          <a:p>
            <a:fld id="{7CDA3299-F3EC-47C0-BEFA-3874964BEFEC}" type="datetimeFigureOut">
              <a:rPr lang="en-US" smtClean="0"/>
              <a:t>4/24/2024</a:t>
            </a:fld>
            <a:endParaRPr lang="en-US"/>
          </a:p>
        </p:txBody>
      </p:sp>
      <p:sp>
        <p:nvSpPr>
          <p:cNvPr id="6" name="Footer Placeholder 5">
            <a:extLst>
              <a:ext uri="{FF2B5EF4-FFF2-40B4-BE49-F238E27FC236}">
                <a16:creationId xmlns:a16="http://schemas.microsoft.com/office/drawing/2014/main" id="{007388D9-16CA-46F8-8970-F51775A68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35392-162C-49F4-8611-CF61FD050057}"/>
              </a:ext>
            </a:extLst>
          </p:cNvPr>
          <p:cNvSpPr>
            <a:spLocks noGrp="1"/>
          </p:cNvSpPr>
          <p:nvPr>
            <p:ph type="sldNum" sz="quarter" idx="12"/>
          </p:nvPr>
        </p:nvSpPr>
        <p:spPr/>
        <p:txBody>
          <a:bodyPr/>
          <a:lstStyle/>
          <a:p>
            <a:fld id="{5D95A9FF-EC12-4C83-94E6-CD7B292A250D}" type="slidenum">
              <a:rPr lang="en-US" smtClean="0"/>
              <a:t>‹#›</a:t>
            </a:fld>
            <a:endParaRPr lang="en-US"/>
          </a:p>
        </p:txBody>
      </p:sp>
    </p:spTree>
    <p:extLst>
      <p:ext uri="{BB962C8B-B14F-4D97-AF65-F5344CB8AC3E}">
        <p14:creationId xmlns:p14="http://schemas.microsoft.com/office/powerpoint/2010/main" val="1167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74000" b="-7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83455-0DAE-4E0D-B49F-4272813AE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ACAEF9-886A-4124-84A3-763638305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D4B35-9BAD-4D78-A926-DF82F3B8E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A3299-F3EC-47C0-BEFA-3874964BEFEC}" type="datetimeFigureOut">
              <a:rPr lang="en-US" smtClean="0"/>
              <a:t>4/24/2024</a:t>
            </a:fld>
            <a:endParaRPr lang="en-US"/>
          </a:p>
        </p:txBody>
      </p:sp>
      <p:sp>
        <p:nvSpPr>
          <p:cNvPr id="5" name="Footer Placeholder 4">
            <a:extLst>
              <a:ext uri="{FF2B5EF4-FFF2-40B4-BE49-F238E27FC236}">
                <a16:creationId xmlns:a16="http://schemas.microsoft.com/office/drawing/2014/main" id="{0946BA4A-21DA-46D3-874A-1433FA50F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241DDB-CB4C-4983-9136-E9C595A19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5A9FF-EC12-4C83-94E6-CD7B292A250D}" type="slidenum">
              <a:rPr lang="en-US" smtClean="0"/>
              <a:t>‹#›</a:t>
            </a:fld>
            <a:endParaRPr lang="en-US"/>
          </a:p>
        </p:txBody>
      </p:sp>
    </p:spTree>
    <p:extLst>
      <p:ext uri="{BB962C8B-B14F-4D97-AF65-F5344CB8AC3E}">
        <p14:creationId xmlns:p14="http://schemas.microsoft.com/office/powerpoint/2010/main" val="285150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onomist.com/the-economist-explains/2023/01/31/who-is-gautam-adani" TargetMode="External"/><Relationship Id="rId2" Type="http://schemas.openxmlformats.org/officeDocument/2006/relationships/hyperlink" Target="https://www.nytimes.com/2023/01/30/business/dealbook/adani-short-seller-hindenburg.html" TargetMode="External"/><Relationship Id="rId1" Type="http://schemas.openxmlformats.org/officeDocument/2006/relationships/slideLayout" Target="../slideLayouts/slideLayout2.xml"/><Relationship Id="rId5" Type="http://schemas.openxmlformats.org/officeDocument/2006/relationships/hyperlink" Target="https://thewire.in/politics/who-paid-modis-chartered-flight-bills-asks-congress" TargetMode="External"/><Relationship Id="rId4" Type="http://schemas.openxmlformats.org/officeDocument/2006/relationships/hyperlink" Target="https://thewire.in/wp-content/uploads/2017/10/Modi.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pr.org/sections/thetwo-way/2015/02/20/387822916/modis-fancy-pinstripe-suit-lands-694-000-at-auction" TargetMode="External"/><Relationship Id="rId2" Type="http://schemas.openxmlformats.org/officeDocument/2006/relationships/hyperlink" Target="https://www.bbc.com/news/blogs-news-from-elsewhere-30981763"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earch?rlz=1C1CHBF_enUS824US824&amp;sxsrf=ALeKk02rmsFCMhPMwljSMe5CVBzsaupz0Q:1618474716356&amp;source=univ&amp;tbm=isch&amp;q=shaheen+bagh+protest&amp;sa=X&amp;ved=2ahUKEwiogq-U6P_vAhWBsp4KHdUuDyIQiR56BAgsEAI&amp;biw=1536&amp;bih=666" TargetMode="External"/><Relationship Id="rId2" Type="http://schemas.openxmlformats.org/officeDocument/2006/relationships/hyperlink" Target="https://www.opendemocracy.net/en/openindia/india-populist-nationalism-popular-constitutionalis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bc.com/news/world-asia-india-609813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41AD-88B0-4D7D-A7B2-162B46990348}"/>
              </a:ext>
            </a:extLst>
          </p:cNvPr>
          <p:cNvSpPr>
            <a:spLocks noGrp="1"/>
          </p:cNvSpPr>
          <p:nvPr>
            <p:ph type="ctrTitle"/>
          </p:nvPr>
        </p:nvSpPr>
        <p:spPr/>
        <p:txBody>
          <a:bodyPr/>
          <a:lstStyle/>
          <a:p>
            <a:r>
              <a:rPr lang="en-US" dirty="0"/>
              <a:t>Modi’s India	</a:t>
            </a:r>
          </a:p>
        </p:txBody>
      </p:sp>
      <p:sp>
        <p:nvSpPr>
          <p:cNvPr id="3" name="Subtitle 2">
            <a:extLst>
              <a:ext uri="{FF2B5EF4-FFF2-40B4-BE49-F238E27FC236}">
                <a16:creationId xmlns:a16="http://schemas.microsoft.com/office/drawing/2014/main" id="{D082E27F-F451-4554-9E0E-E32A258BA583}"/>
              </a:ext>
            </a:extLst>
          </p:cNvPr>
          <p:cNvSpPr>
            <a:spLocks noGrp="1"/>
          </p:cNvSpPr>
          <p:nvPr>
            <p:ph type="subTitle" idx="1"/>
          </p:nvPr>
        </p:nvSpPr>
        <p:spPr/>
        <p:txBody>
          <a:bodyPr>
            <a:normAutofit/>
          </a:bodyPr>
          <a:lstStyle/>
          <a:p>
            <a:r>
              <a:rPr lang="en-US" sz="3600" dirty="0"/>
              <a:t> “High(?)lights” and Potential Consequences</a:t>
            </a:r>
          </a:p>
        </p:txBody>
      </p:sp>
    </p:spTree>
    <p:extLst>
      <p:ext uri="{BB962C8B-B14F-4D97-AF65-F5344CB8AC3E}">
        <p14:creationId xmlns:p14="http://schemas.microsoft.com/office/powerpoint/2010/main" val="394287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789F-12EC-4EF3-A7C0-21122632A2D3}"/>
              </a:ext>
            </a:extLst>
          </p:cNvPr>
          <p:cNvSpPr>
            <a:spLocks noGrp="1"/>
          </p:cNvSpPr>
          <p:nvPr>
            <p:ph type="title"/>
          </p:nvPr>
        </p:nvSpPr>
        <p:spPr/>
        <p:txBody>
          <a:bodyPr/>
          <a:lstStyle/>
          <a:p>
            <a:r>
              <a:rPr lang="en-US" dirty="0"/>
              <a:t>Citizenship Amendment Act December 2019</a:t>
            </a:r>
          </a:p>
        </p:txBody>
      </p:sp>
      <p:sp>
        <p:nvSpPr>
          <p:cNvPr id="3" name="Content Placeholder 2">
            <a:extLst>
              <a:ext uri="{FF2B5EF4-FFF2-40B4-BE49-F238E27FC236}">
                <a16:creationId xmlns:a16="http://schemas.microsoft.com/office/drawing/2014/main" id="{6AE0DDCB-5317-4D59-89BD-D4EA6818AD71}"/>
              </a:ext>
            </a:extLst>
          </p:cNvPr>
          <p:cNvSpPr>
            <a:spLocks noGrp="1"/>
          </p:cNvSpPr>
          <p:nvPr>
            <p:ph idx="1"/>
          </p:nvPr>
        </p:nvSpPr>
        <p:spPr>
          <a:xfrm>
            <a:off x="0" y="1825624"/>
            <a:ext cx="11353800" cy="5097689"/>
          </a:xfrm>
        </p:spPr>
        <p:txBody>
          <a:bodyPr>
            <a:normAutofit/>
          </a:bodyPr>
          <a:lstStyle/>
          <a:p>
            <a:r>
              <a:rPr lang="en-US" dirty="0"/>
              <a:t>Citizenship Amendment Act (CAA) Passed on Dec. 11, 2019, effective Jan. 2020, fast-tracks citizenship of Hindu, Sikh, Buddhist, Jain, </a:t>
            </a:r>
            <a:r>
              <a:rPr lang="en-US" dirty="0" err="1"/>
              <a:t>Parsi</a:t>
            </a:r>
            <a:r>
              <a:rPr lang="en-US" dirty="0"/>
              <a:t> and Christian immigrants from Afghanistan, Pakistan and Bangladesh who arrived in India before 2015. </a:t>
            </a:r>
            <a:r>
              <a:rPr lang="en-US" b="1" dirty="0"/>
              <a:t>However, it excludes Muslims</a:t>
            </a:r>
          </a:p>
          <a:p>
            <a:r>
              <a:rPr lang="en-US" b="1" dirty="0"/>
              <a:t>First time religion introduced as criteria of citizenship</a:t>
            </a:r>
          </a:p>
          <a:p>
            <a:r>
              <a:rPr lang="en-US" dirty="0"/>
              <a:t>CAA is closely connected with a proposed NRC, National Register of Citizens, where ALL people in the country will have to PROVE that they are citizens.  Though </a:t>
            </a:r>
            <a:r>
              <a:rPr lang="en-US" dirty="0" err="1"/>
              <a:t>Govt</a:t>
            </a:r>
            <a:r>
              <a:rPr lang="en-US" dirty="0"/>
              <a:t> denies it, the Home Minister Amit Shah had clearly said it was going to follow a chronology, where CAA would be followed by an NRC, allowing all Hindu immigrants to be given citizenship. The Muslims who could not prove citizenship, would be deemed “ illegal immigrants” and deported</a:t>
            </a:r>
          </a:p>
          <a:p>
            <a:endParaRPr lang="en-US" dirty="0"/>
          </a:p>
        </p:txBody>
      </p:sp>
    </p:spTree>
    <p:extLst>
      <p:ext uri="{BB962C8B-B14F-4D97-AF65-F5344CB8AC3E}">
        <p14:creationId xmlns:p14="http://schemas.microsoft.com/office/powerpoint/2010/main" val="146377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78A0-3D0A-4D9C-9AFD-202A349240A2}"/>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“love jihad”</a:t>
            </a:r>
            <a:endParaRPr lang="en-US" dirty="0"/>
          </a:p>
        </p:txBody>
      </p:sp>
      <p:sp>
        <p:nvSpPr>
          <p:cNvPr id="3" name="Content Placeholder 2">
            <a:extLst>
              <a:ext uri="{FF2B5EF4-FFF2-40B4-BE49-F238E27FC236}">
                <a16:creationId xmlns:a16="http://schemas.microsoft.com/office/drawing/2014/main" id="{56F3FFEB-2D94-491A-BD78-B0ACEAC0B886}"/>
              </a:ext>
            </a:extLst>
          </p:cNvPr>
          <p:cNvSpPr>
            <a:spLocks noGrp="1"/>
          </p:cNvSpPr>
          <p:nvPr>
            <p:ph idx="1"/>
          </p:nvPr>
        </p:nvSpPr>
        <p:spPr>
          <a:xfrm>
            <a:off x="108065" y="1338349"/>
            <a:ext cx="12065440" cy="5451173"/>
          </a:xfrm>
        </p:spPr>
        <p:txBody>
          <a:bodyPr>
            <a:normAutofit fontScale="85000" lnSpcReduction="10000"/>
          </a:bodyPr>
          <a:lstStyle/>
          <a:p>
            <a:r>
              <a:rPr lang="en-US" sz="2800" b="0" i="0" u="none" strike="noStrike" baseline="0" dirty="0"/>
              <a:t> </a:t>
            </a:r>
            <a:r>
              <a:rPr lang="en-US" dirty="0"/>
              <a:t>November 2020 India’s largest state by population passed the </a:t>
            </a:r>
            <a:r>
              <a:rPr lang="en-US" b="1" dirty="0"/>
              <a:t>Prohibition of Unlawful Religious Conversion</a:t>
            </a:r>
            <a:r>
              <a:rPr lang="en-US" dirty="0"/>
              <a:t> Act prohibiting any religious conversion for marriage, </a:t>
            </a:r>
            <a:r>
              <a:rPr lang="en-US" b="1" i="1" dirty="0"/>
              <a:t>even if it is with the consent of the individual … </a:t>
            </a:r>
            <a:r>
              <a:rPr lang="en-US" sz="3100" b="1" i="1" dirty="0"/>
              <a:t>except when prior sanction is obtained from the state</a:t>
            </a:r>
            <a:endParaRPr lang="en-US" sz="3100" dirty="0"/>
          </a:p>
          <a:p>
            <a:r>
              <a:rPr lang="en-US" dirty="0"/>
              <a:t>The law followed a national outcry against what Hindu nationalist groups called </a:t>
            </a:r>
            <a:r>
              <a:rPr lang="en-US" b="1" dirty="0"/>
              <a:t>“love jihad”</a:t>
            </a:r>
          </a:p>
          <a:p>
            <a:r>
              <a:rPr lang="en-US" dirty="0"/>
              <a:t>Started with protests </a:t>
            </a:r>
            <a:r>
              <a:rPr lang="en-US" b="1" dirty="0"/>
              <a:t>by a fringe even among Hindu nationalists </a:t>
            </a:r>
            <a:r>
              <a:rPr lang="en-US" dirty="0"/>
              <a:t>who believed there was an organized conspiracy by Muslims to marry and convert Hindu women to Islam.  Equated to an armed “jihad” by Muslims, then taken up by more “respectable” members of the BJP</a:t>
            </a:r>
          </a:p>
          <a:p>
            <a:r>
              <a:rPr lang="en-US" sz="2800" b="0" i="0" u="none" strike="noStrike" baseline="0" dirty="0"/>
              <a:t>Through this Hindu nationalists try to control </a:t>
            </a:r>
            <a:r>
              <a:rPr lang="en-US" sz="2800" b="1" i="1" u="none" strike="noStrike" baseline="0" dirty="0"/>
              <a:t>two of the most intimate aspects of people’s being</a:t>
            </a:r>
            <a:r>
              <a:rPr lang="en-US" sz="2800" b="0" i="0" u="none" strike="noStrike" baseline="0" dirty="0"/>
              <a:t>: love and faith</a:t>
            </a:r>
          </a:p>
          <a:p>
            <a:r>
              <a:rPr lang="en-US" sz="2800" b="0" i="0" u="none" strike="noStrike" baseline="0" dirty="0" err="1"/>
              <a:t>Tanika</a:t>
            </a:r>
            <a:r>
              <a:rPr lang="en-US" sz="2800" b="0" i="0" u="none" strike="noStrike" baseline="0" dirty="0"/>
              <a:t> Sarkar, “it entirely exonerates Hindus from all charges of fraud, allurement or intimidation when they convert people from another community. </a:t>
            </a:r>
            <a:r>
              <a:rPr lang="en-US" sz="2800" b="1" i="0" u="none" strike="noStrike" baseline="0" dirty="0"/>
              <a:t>For in the case of shifting from another faith to Hinduism, conversion ceases to be conversion. It will be defined as “homecoming” or </a:t>
            </a:r>
            <a:r>
              <a:rPr lang="en-US" sz="2800" b="1" i="0" u="none" strike="noStrike" baseline="0" dirty="0" err="1"/>
              <a:t>ghar</a:t>
            </a:r>
            <a:r>
              <a:rPr lang="en-US" sz="2800" b="1" i="0" u="none" strike="noStrike" baseline="0" dirty="0"/>
              <a:t> </a:t>
            </a:r>
            <a:r>
              <a:rPr lang="en-US" sz="2800" b="1" i="0" u="none" strike="noStrike" baseline="0" dirty="0" err="1"/>
              <a:t>wapsi</a:t>
            </a:r>
            <a:r>
              <a:rPr lang="en-US" sz="2800" b="1" i="0" u="none" strike="noStrike" baseline="0" dirty="0"/>
              <a:t>  – returning to one’s authentic roots, one’s true faith.”</a:t>
            </a:r>
          </a:p>
          <a:p>
            <a:r>
              <a:rPr lang="en-US" sz="2800" b="0" i="0" u="none" strike="noStrike" baseline="0" dirty="0"/>
              <a:t>The only real historical comparison Sarkar can make is to Nazi Germany’s Nuremburg Laws of 1935</a:t>
            </a:r>
          </a:p>
          <a:p>
            <a:endParaRPr lang="en-US" sz="2800" b="0" i="0" u="none" strike="noStrike" baseline="0" dirty="0"/>
          </a:p>
          <a:p>
            <a:endParaRPr lang="en-US" sz="2800" b="0" i="0" u="none" strike="noStrike" baseline="0" dirty="0"/>
          </a:p>
          <a:p>
            <a:endParaRPr lang="en-US" sz="2800" b="0" i="0" u="none" strike="noStrike" baseline="0" dirty="0"/>
          </a:p>
          <a:p>
            <a:endParaRPr lang="en-US" dirty="0"/>
          </a:p>
        </p:txBody>
      </p:sp>
    </p:spTree>
    <p:extLst>
      <p:ext uri="{BB962C8B-B14F-4D97-AF65-F5344CB8AC3E}">
        <p14:creationId xmlns:p14="http://schemas.microsoft.com/office/powerpoint/2010/main" val="40028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6756-182B-4566-88E9-E6820A75A430}"/>
              </a:ext>
            </a:extLst>
          </p:cNvPr>
          <p:cNvSpPr>
            <a:spLocks noGrp="1"/>
          </p:cNvSpPr>
          <p:nvPr>
            <p:ph type="title"/>
          </p:nvPr>
        </p:nvSpPr>
        <p:spPr/>
        <p:txBody>
          <a:bodyPr/>
          <a:lstStyle/>
          <a:p>
            <a:r>
              <a:rPr lang="en-US" dirty="0"/>
              <a:t>Social Media</a:t>
            </a:r>
          </a:p>
        </p:txBody>
      </p:sp>
      <p:sp>
        <p:nvSpPr>
          <p:cNvPr id="3" name="Content Placeholder 2">
            <a:extLst>
              <a:ext uri="{FF2B5EF4-FFF2-40B4-BE49-F238E27FC236}">
                <a16:creationId xmlns:a16="http://schemas.microsoft.com/office/drawing/2014/main" id="{D52B8472-058F-441F-9719-B41837029982}"/>
              </a:ext>
            </a:extLst>
          </p:cNvPr>
          <p:cNvSpPr>
            <a:spLocks noGrp="1"/>
          </p:cNvSpPr>
          <p:nvPr>
            <p:ph idx="1"/>
          </p:nvPr>
        </p:nvSpPr>
        <p:spPr>
          <a:xfrm>
            <a:off x="838200" y="1825624"/>
            <a:ext cx="10591800" cy="4891059"/>
          </a:xfrm>
        </p:spPr>
        <p:txBody>
          <a:bodyPr/>
          <a:lstStyle/>
          <a:p>
            <a:r>
              <a:rPr lang="en-US" dirty="0"/>
              <a:t>Adept at use of social media, recall Mishra from last class</a:t>
            </a:r>
          </a:p>
          <a:p>
            <a:pPr lvl="1"/>
            <a:r>
              <a:rPr lang="en-US" dirty="0"/>
              <a:t>Mr. Modi is preternaturally alert to the fact that the smartphone’s screen is pulling hundreds of millions of Indians, who have barely emerged from illiteracy, into a wonderland of fantasy and myth… Mr. Modi uninhibitedly participates …in digital media’s quasi-egalitarian culture of exhibitionism. </a:t>
            </a:r>
          </a:p>
          <a:p>
            <a:r>
              <a:rPr lang="en-US" dirty="0" err="1"/>
              <a:t>Nachiketa</a:t>
            </a:r>
            <a:r>
              <a:rPr lang="en-US" dirty="0"/>
              <a:t> Joshi informs us of how widespread the reach of Hindutva has become in the realm of digital popular culture, particularly with the rise of “H-Pop”</a:t>
            </a:r>
          </a:p>
          <a:p>
            <a:pPr lvl="1"/>
            <a:r>
              <a:rPr lang="en-US" dirty="0"/>
              <a:t>Gives a new commercial opportunity to perhaps fading singers</a:t>
            </a:r>
          </a:p>
          <a:p>
            <a:pPr lvl="1"/>
            <a:r>
              <a:rPr lang="en-US" dirty="0"/>
              <a:t>Allows for a new, brash and in-your-face anti-Muslim to prosper</a:t>
            </a:r>
          </a:p>
          <a:p>
            <a:r>
              <a:rPr lang="en-US" dirty="0"/>
              <a:t>Regardless of outcomes of 2024, this genie is going to be impossible to bottle up again in a hurry</a:t>
            </a:r>
          </a:p>
        </p:txBody>
      </p:sp>
    </p:spTree>
    <p:extLst>
      <p:ext uri="{BB962C8B-B14F-4D97-AF65-F5344CB8AC3E}">
        <p14:creationId xmlns:p14="http://schemas.microsoft.com/office/powerpoint/2010/main" val="208454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741D-6BAB-4947-835B-D10A35832C4D}"/>
              </a:ext>
            </a:extLst>
          </p:cNvPr>
          <p:cNvSpPr>
            <a:spLocks noGrp="1"/>
          </p:cNvSpPr>
          <p:nvPr>
            <p:ph type="title"/>
          </p:nvPr>
        </p:nvSpPr>
        <p:spPr/>
        <p:txBody>
          <a:bodyPr/>
          <a:lstStyle/>
          <a:p>
            <a:r>
              <a:rPr lang="en-US" dirty="0" err="1"/>
              <a:t>Ayodhya</a:t>
            </a:r>
            <a:r>
              <a:rPr lang="en-US" dirty="0"/>
              <a:t> Judgement Nov 2019</a:t>
            </a:r>
          </a:p>
        </p:txBody>
      </p:sp>
      <p:sp>
        <p:nvSpPr>
          <p:cNvPr id="3" name="Content Placeholder 2">
            <a:extLst>
              <a:ext uri="{FF2B5EF4-FFF2-40B4-BE49-F238E27FC236}">
                <a16:creationId xmlns:a16="http://schemas.microsoft.com/office/drawing/2014/main" id="{FD96F240-0B5D-41EA-9752-F8E1096C0047}"/>
              </a:ext>
            </a:extLst>
          </p:cNvPr>
          <p:cNvSpPr>
            <a:spLocks noGrp="1"/>
          </p:cNvSpPr>
          <p:nvPr>
            <p:ph idx="1"/>
          </p:nvPr>
        </p:nvSpPr>
        <p:spPr>
          <a:xfrm>
            <a:off x="-304800" y="1825625"/>
            <a:ext cx="11658600" cy="4888684"/>
          </a:xfrm>
        </p:spPr>
        <p:txBody>
          <a:bodyPr>
            <a:normAutofit/>
          </a:bodyPr>
          <a:lstStyle/>
          <a:p>
            <a:r>
              <a:rPr lang="en-US" dirty="0"/>
              <a:t>Destruction of the </a:t>
            </a:r>
            <a:r>
              <a:rPr lang="en-US" dirty="0" err="1"/>
              <a:t>Babri</a:t>
            </a:r>
            <a:r>
              <a:rPr lang="en-US" dirty="0"/>
              <a:t> Mosque in December 1992 did not resolve dispute at </a:t>
            </a:r>
            <a:r>
              <a:rPr lang="en-US" dirty="0" err="1"/>
              <a:t>Ayodhya</a:t>
            </a:r>
            <a:endParaRPr lang="en-US" dirty="0"/>
          </a:p>
          <a:p>
            <a:r>
              <a:rPr lang="en-US" dirty="0"/>
              <a:t>Matter was before the court, and the Supreme Court in November 2019 declared a judgement favoring Hindus and opened the way for legally constructing a Hindu temple there</a:t>
            </a:r>
          </a:p>
          <a:p>
            <a:r>
              <a:rPr lang="en-US" dirty="0"/>
              <a:t>This, despite acknowledging that the destruction of the </a:t>
            </a:r>
            <a:r>
              <a:rPr lang="en-US" dirty="0" err="1"/>
              <a:t>Babri</a:t>
            </a:r>
            <a:r>
              <a:rPr lang="en-US" dirty="0"/>
              <a:t> mosque was an illegal act the court ruled that there was better evidence favoring the building of a temple there</a:t>
            </a:r>
          </a:p>
          <a:p>
            <a:r>
              <a:rPr lang="en-US" dirty="0"/>
              <a:t>In complete defiance of convention, the then Chief Justice of India </a:t>
            </a:r>
            <a:r>
              <a:rPr lang="en-US" dirty="0" err="1"/>
              <a:t>Ranjan</a:t>
            </a:r>
            <a:r>
              <a:rPr lang="en-US" dirty="0"/>
              <a:t> </a:t>
            </a:r>
            <a:r>
              <a:rPr lang="en-US" dirty="0" err="1"/>
              <a:t>Gogoi</a:t>
            </a:r>
            <a:r>
              <a:rPr lang="en-US" dirty="0"/>
              <a:t> was nominated to the upper house of Parliament by the ruling party less than six months after presiding over this verdict</a:t>
            </a:r>
          </a:p>
          <a:p>
            <a:endParaRPr lang="en-US" dirty="0"/>
          </a:p>
        </p:txBody>
      </p:sp>
    </p:spTree>
    <p:extLst>
      <p:ext uri="{BB962C8B-B14F-4D97-AF65-F5344CB8AC3E}">
        <p14:creationId xmlns:p14="http://schemas.microsoft.com/office/powerpoint/2010/main" val="249692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32" y="500061"/>
            <a:ext cx="10507133" cy="1328739"/>
          </a:xfrm>
        </p:spPr>
        <p:txBody>
          <a:bodyPr/>
          <a:lstStyle/>
          <a:p>
            <a:r>
              <a:rPr lang="en-US" dirty="0"/>
              <a:t>Inauguration of the </a:t>
            </a:r>
            <a:r>
              <a:rPr lang="en-US" dirty="0" err="1"/>
              <a:t>Ayodhya</a:t>
            </a:r>
            <a:r>
              <a:rPr lang="en-US" dirty="0"/>
              <a:t> Temple</a:t>
            </a:r>
          </a:p>
        </p:txBody>
      </p:sp>
      <p:sp>
        <p:nvSpPr>
          <p:cNvPr id="3" name="Content Placeholder 2"/>
          <p:cNvSpPr>
            <a:spLocks noGrp="1"/>
          </p:cNvSpPr>
          <p:nvPr>
            <p:ph idx="1"/>
          </p:nvPr>
        </p:nvSpPr>
        <p:spPr>
          <a:xfrm>
            <a:off x="-473825" y="1634068"/>
            <a:ext cx="12146625" cy="5564754"/>
          </a:xfrm>
        </p:spPr>
        <p:txBody>
          <a:bodyPr/>
          <a:lstStyle/>
          <a:p>
            <a:r>
              <a:rPr lang="en-US" dirty="0"/>
              <a:t>On Jan 22, 2024, shortly before elections were announced in India, Modi himself inaugurated the “rebuilt” Ram temple in </a:t>
            </a:r>
            <a:r>
              <a:rPr lang="en-US" dirty="0" err="1"/>
              <a:t>Ayodha</a:t>
            </a:r>
            <a:endParaRPr lang="en-US" dirty="0"/>
          </a:p>
          <a:p>
            <a:r>
              <a:rPr lang="en-US" dirty="0"/>
              <a:t>Event celebrated with great fanfare across the </a:t>
            </a:r>
          </a:p>
          <a:p>
            <a:pPr marL="0" indent="0">
              <a:buNone/>
            </a:pPr>
            <a:r>
              <a:rPr lang="en-US" dirty="0"/>
              <a:t>country, as a day of national liberation with</a:t>
            </a:r>
          </a:p>
          <a:p>
            <a:pPr marL="0" indent="0">
              <a:buNone/>
            </a:pPr>
            <a:r>
              <a:rPr lang="en-US" dirty="0"/>
              <a:t>some states even declared it a holiday</a:t>
            </a:r>
          </a:p>
          <a:p>
            <a:pPr lvl="1"/>
            <a:r>
              <a:rPr lang="en-US" dirty="0"/>
              <a:t>Do note the solo framing of Modi, though</a:t>
            </a:r>
          </a:p>
          <a:p>
            <a:r>
              <a:rPr lang="en-US" dirty="0"/>
              <a:t>This, despite the fact that the temple was still</a:t>
            </a:r>
          </a:p>
          <a:p>
            <a:pPr marL="0" indent="0">
              <a:buNone/>
            </a:pPr>
            <a:r>
              <a:rPr lang="en-US" dirty="0"/>
              <a:t>incomplete. Scriptures don’t allow for worship at a</a:t>
            </a:r>
          </a:p>
          <a:p>
            <a:pPr marL="0" indent="0">
              <a:buNone/>
            </a:pPr>
            <a:r>
              <a:rPr lang="en-US" dirty="0"/>
              <a:t>temple until the building is complete</a:t>
            </a:r>
          </a:p>
          <a:p>
            <a:r>
              <a:rPr lang="en-US" dirty="0"/>
              <a:t>Elections were clearly on his mind</a:t>
            </a:r>
          </a:p>
        </p:txBody>
      </p:sp>
      <p:pic>
        <p:nvPicPr>
          <p:cNvPr id="4" name="Picture 3"/>
          <p:cNvPicPr>
            <a:picLocks noChangeAspect="1"/>
          </p:cNvPicPr>
          <p:nvPr/>
        </p:nvPicPr>
        <p:blipFill>
          <a:blip r:embed="rId2"/>
          <a:stretch>
            <a:fillRect/>
          </a:stretch>
        </p:blipFill>
        <p:spPr>
          <a:xfrm>
            <a:off x="7053163" y="2040698"/>
            <a:ext cx="4865171" cy="2724496"/>
          </a:xfrm>
          <a:prstGeom prst="rect">
            <a:avLst/>
          </a:prstGeom>
        </p:spPr>
      </p:pic>
      <p:pic>
        <p:nvPicPr>
          <p:cNvPr id="5" name="Picture 4"/>
          <p:cNvPicPr>
            <a:picLocks noChangeAspect="1"/>
          </p:cNvPicPr>
          <p:nvPr/>
        </p:nvPicPr>
        <p:blipFill>
          <a:blip r:embed="rId3"/>
          <a:stretch>
            <a:fillRect/>
          </a:stretch>
        </p:blipFill>
        <p:spPr>
          <a:xfrm>
            <a:off x="7476066" y="4349493"/>
            <a:ext cx="3496733" cy="2332294"/>
          </a:xfrm>
          <a:prstGeom prst="rect">
            <a:avLst/>
          </a:prstGeom>
        </p:spPr>
      </p:pic>
    </p:spTree>
    <p:extLst>
      <p:ext uri="{BB962C8B-B14F-4D97-AF65-F5344CB8AC3E}">
        <p14:creationId xmlns:p14="http://schemas.microsoft.com/office/powerpoint/2010/main" val="108581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02BB-5047-7FB8-CE69-C86B758652B8}"/>
              </a:ext>
            </a:extLst>
          </p:cNvPr>
          <p:cNvSpPr>
            <a:spLocks noGrp="1"/>
          </p:cNvSpPr>
          <p:nvPr>
            <p:ph type="title"/>
          </p:nvPr>
        </p:nvSpPr>
        <p:spPr/>
        <p:txBody>
          <a:bodyPr/>
          <a:lstStyle/>
          <a:p>
            <a:r>
              <a:rPr lang="en-US" dirty="0"/>
              <a:t>Modi and Democratic Institutions</a:t>
            </a:r>
          </a:p>
        </p:txBody>
      </p:sp>
      <p:sp>
        <p:nvSpPr>
          <p:cNvPr id="3" name="Content Placeholder 2">
            <a:extLst>
              <a:ext uri="{FF2B5EF4-FFF2-40B4-BE49-F238E27FC236}">
                <a16:creationId xmlns:a16="http://schemas.microsoft.com/office/drawing/2014/main" id="{6DA4473D-5624-1001-CB6D-0F970C44B1DE}"/>
              </a:ext>
            </a:extLst>
          </p:cNvPr>
          <p:cNvSpPr>
            <a:spLocks noGrp="1"/>
          </p:cNvSpPr>
          <p:nvPr>
            <p:ph idx="1"/>
          </p:nvPr>
        </p:nvSpPr>
        <p:spPr>
          <a:xfrm>
            <a:off x="-88777" y="1535838"/>
            <a:ext cx="11442577" cy="5415378"/>
          </a:xfrm>
        </p:spPr>
        <p:txBody>
          <a:bodyPr/>
          <a:lstStyle/>
          <a:p>
            <a:r>
              <a:rPr lang="en-US" dirty="0"/>
              <a:t>Modi’s authoritarian impulses evident even when he was Chief Minister of Gujarat</a:t>
            </a:r>
          </a:p>
          <a:p>
            <a:r>
              <a:rPr lang="en-US" dirty="0"/>
              <a:t>His response to protests has been to go around institutions rather than work with them (think Indira Gandhi)</a:t>
            </a:r>
          </a:p>
          <a:p>
            <a:r>
              <a:rPr lang="en-US" dirty="0"/>
              <a:t>With the media in his pocket, little national opposition, and use of state institutions to intimidate critical voices, Modi’s government has been able to be the only voice people hear</a:t>
            </a:r>
          </a:p>
          <a:p>
            <a:r>
              <a:rPr lang="en-US" dirty="0"/>
              <a:t>Rahul Gandhi, son of Rajiv, Indira’s grandson, was portrayed as a privileged dynast out of touch with reality</a:t>
            </a:r>
          </a:p>
          <a:p>
            <a:r>
              <a:rPr lang="en-US" dirty="0"/>
              <a:t>Rahul’s decision to undertake a 4000 km journey on foot (called the </a:t>
            </a:r>
            <a:r>
              <a:rPr lang="en-US" i="1" dirty="0"/>
              <a:t>Bharat Jodo Yatra </a:t>
            </a:r>
            <a:r>
              <a:rPr lang="en-US" dirty="0"/>
              <a:t>[Unite India Journey]) from the southern tip of India to Kashmir in the north changed his image (Sept 2022 to Jan 2023)</a:t>
            </a:r>
          </a:p>
          <a:p>
            <a:pPr marL="0" indent="0">
              <a:buNone/>
            </a:pPr>
            <a:endParaRPr lang="en-US" dirty="0"/>
          </a:p>
        </p:txBody>
      </p:sp>
    </p:spTree>
    <p:extLst>
      <p:ext uri="{BB962C8B-B14F-4D97-AF65-F5344CB8AC3E}">
        <p14:creationId xmlns:p14="http://schemas.microsoft.com/office/powerpoint/2010/main" val="37622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C1A0-518E-24D2-B748-7FCE6037D785}"/>
              </a:ext>
            </a:extLst>
          </p:cNvPr>
          <p:cNvSpPr>
            <a:spLocks noGrp="1"/>
          </p:cNvSpPr>
          <p:nvPr>
            <p:ph type="title"/>
          </p:nvPr>
        </p:nvSpPr>
        <p:spPr/>
        <p:txBody>
          <a:bodyPr/>
          <a:lstStyle/>
          <a:p>
            <a:r>
              <a:rPr lang="en-US" dirty="0"/>
              <a:t>A Populist Drifting to Authoritarianism (redux)</a:t>
            </a:r>
          </a:p>
        </p:txBody>
      </p:sp>
      <p:sp>
        <p:nvSpPr>
          <p:cNvPr id="3" name="Content Placeholder 2">
            <a:extLst>
              <a:ext uri="{FF2B5EF4-FFF2-40B4-BE49-F238E27FC236}">
                <a16:creationId xmlns:a16="http://schemas.microsoft.com/office/drawing/2014/main" id="{B04230FF-3870-0DA2-4D90-1848FB3FA0B2}"/>
              </a:ext>
            </a:extLst>
          </p:cNvPr>
          <p:cNvSpPr>
            <a:spLocks noGrp="1"/>
          </p:cNvSpPr>
          <p:nvPr>
            <p:ph idx="1"/>
          </p:nvPr>
        </p:nvSpPr>
        <p:spPr>
          <a:xfrm>
            <a:off x="-1" y="1340528"/>
            <a:ext cx="11967099" cy="5370989"/>
          </a:xfrm>
        </p:spPr>
        <p:txBody>
          <a:bodyPr>
            <a:normAutofit lnSpcReduction="10000"/>
          </a:bodyPr>
          <a:lstStyle/>
          <a:p>
            <a:r>
              <a:rPr lang="en-US" dirty="0"/>
              <a:t>Post </a:t>
            </a:r>
            <a:r>
              <a:rPr lang="en-US" i="1" dirty="0"/>
              <a:t>yatra</a:t>
            </a:r>
            <a:r>
              <a:rPr lang="en-US" dirty="0"/>
              <a:t> Rahul brought the issue of corruption to public attention, using the </a:t>
            </a:r>
            <a:r>
              <a:rPr lang="en-US" dirty="0" err="1">
                <a:hlinkClick r:id="rId2"/>
              </a:rPr>
              <a:t>Hindenberg</a:t>
            </a:r>
            <a:r>
              <a:rPr lang="en-US" dirty="0">
                <a:hlinkClick r:id="rId2"/>
              </a:rPr>
              <a:t> group’s report on Gautam Adani</a:t>
            </a:r>
            <a:r>
              <a:rPr lang="en-US" dirty="0"/>
              <a:t> calling it  the “</a:t>
            </a:r>
            <a:r>
              <a:rPr lang="en-US" dirty="0">
                <a:hlinkClick r:id="rId3"/>
              </a:rPr>
              <a:t>largest con in corporate history</a:t>
            </a:r>
            <a:r>
              <a:rPr lang="en-US" dirty="0"/>
              <a:t>”(Adani group lost almost $100 BILLION in market value as a result)</a:t>
            </a:r>
          </a:p>
          <a:p>
            <a:r>
              <a:rPr lang="en-US" dirty="0"/>
              <a:t>Adani meteoric rise from modest beginnings to the wealthiest man in India, one of the richest in the world, after his </a:t>
            </a:r>
            <a:r>
              <a:rPr lang="en-US" dirty="0">
                <a:hlinkClick r:id="rId4"/>
              </a:rPr>
              <a:t>close associations with Modi</a:t>
            </a:r>
            <a:r>
              <a:rPr lang="en-US" dirty="0"/>
              <a:t> had </a:t>
            </a:r>
            <a:r>
              <a:rPr lang="en-US" dirty="0">
                <a:hlinkClick r:id="rId5"/>
              </a:rPr>
              <a:t>always been a matter of suspicion</a:t>
            </a:r>
            <a:endParaRPr lang="en-US" dirty="0"/>
          </a:p>
          <a:p>
            <a:r>
              <a:rPr lang="en-US" dirty="0"/>
              <a:t>The entire opposition, led by Rahul, demanded a JPC (joint parliamentary committee) into Adani’s finances</a:t>
            </a:r>
          </a:p>
          <a:p>
            <a:r>
              <a:rPr lang="en-US" dirty="0"/>
              <a:t>Modi’s response was to use the courts to have Rahul Gandhi disqualified from Parliament! An INC Chief Minister (CM) of the tribal state of Jharkhand arrested and jailed in January 2024. Arvind </a:t>
            </a:r>
            <a:r>
              <a:rPr lang="en-US" dirty="0" err="1"/>
              <a:t>Kejriwal</a:t>
            </a:r>
            <a:r>
              <a:rPr lang="en-US" dirty="0"/>
              <a:t>, CM of Delhi, jailed March 21</a:t>
            </a:r>
            <a:r>
              <a:rPr lang="en-US" baseline="30000" dirty="0"/>
              <a:t>st</a:t>
            </a:r>
            <a:r>
              <a:rPr lang="en-US" dirty="0"/>
              <a:t>, 2024 even as he was campaigning for the national elections.</a:t>
            </a:r>
          </a:p>
        </p:txBody>
      </p:sp>
    </p:spTree>
    <p:extLst>
      <p:ext uri="{BB962C8B-B14F-4D97-AF65-F5344CB8AC3E}">
        <p14:creationId xmlns:p14="http://schemas.microsoft.com/office/powerpoint/2010/main" val="3160793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02AC-EA64-42DC-8C58-D25044C047F7}"/>
              </a:ext>
            </a:extLst>
          </p:cNvPr>
          <p:cNvSpPr>
            <a:spLocks noGrp="1"/>
          </p:cNvSpPr>
          <p:nvPr>
            <p:ph type="title"/>
          </p:nvPr>
        </p:nvSpPr>
        <p:spPr/>
        <p:txBody>
          <a:bodyPr/>
          <a:lstStyle/>
          <a:p>
            <a:r>
              <a:rPr lang="en-US" dirty="0"/>
              <a:t>Potential Consequences	</a:t>
            </a:r>
          </a:p>
        </p:txBody>
      </p:sp>
      <p:sp>
        <p:nvSpPr>
          <p:cNvPr id="3" name="Content Placeholder 2">
            <a:extLst>
              <a:ext uri="{FF2B5EF4-FFF2-40B4-BE49-F238E27FC236}">
                <a16:creationId xmlns:a16="http://schemas.microsoft.com/office/drawing/2014/main" id="{D69B2D9E-9C6C-46EC-AD99-EDD2A2995D57}"/>
              </a:ext>
            </a:extLst>
          </p:cNvPr>
          <p:cNvSpPr>
            <a:spLocks noGrp="1"/>
          </p:cNvSpPr>
          <p:nvPr>
            <p:ph idx="1"/>
          </p:nvPr>
        </p:nvSpPr>
        <p:spPr>
          <a:xfrm>
            <a:off x="95250" y="1295400"/>
            <a:ext cx="12096750" cy="5486400"/>
          </a:xfrm>
        </p:spPr>
        <p:txBody>
          <a:bodyPr/>
          <a:lstStyle/>
          <a:p>
            <a:r>
              <a:rPr lang="en-US" dirty="0"/>
              <a:t>Nehruvian or Gandhian Secularism was a way of managing India’s immense diversity</a:t>
            </a:r>
          </a:p>
          <a:p>
            <a:r>
              <a:rPr lang="en-US" dirty="0"/>
              <a:t>Rejecting it could lead to strains, demands for break up</a:t>
            </a:r>
          </a:p>
          <a:p>
            <a:r>
              <a:rPr lang="en-US" dirty="0"/>
              <a:t>The only option then would be authoritarianism</a:t>
            </a:r>
          </a:p>
          <a:p>
            <a:r>
              <a:rPr lang="en-US" dirty="0"/>
              <a:t>RSS ideology not  averse to authoritarianism</a:t>
            </a:r>
          </a:p>
          <a:p>
            <a:r>
              <a:rPr lang="en-US" dirty="0"/>
              <a:t>Intolerance of dissent already evident whether in Jamia or JNU attacks, arrests of Bhima Koregaon activists, or social media attacks on “anti nationals” labelled as  part of the “</a:t>
            </a:r>
            <a:r>
              <a:rPr lang="en-US" dirty="0" err="1"/>
              <a:t>tukde</a:t>
            </a:r>
            <a:r>
              <a:rPr lang="en-US" dirty="0"/>
              <a:t> </a:t>
            </a:r>
            <a:r>
              <a:rPr lang="en-US" dirty="0" err="1"/>
              <a:t>tukde</a:t>
            </a:r>
            <a:r>
              <a:rPr lang="en-US" dirty="0"/>
              <a:t> gang”  -- those determined to break India into pieces</a:t>
            </a:r>
          </a:p>
          <a:p>
            <a:r>
              <a:rPr lang="en-US" dirty="0"/>
              <a:t>Hence people look to history and worry about India’s future after this sort of “ethnic democracy” populism</a:t>
            </a:r>
          </a:p>
          <a:p>
            <a:r>
              <a:rPr lang="en-US" dirty="0"/>
              <a:t>Beyond India too, the growing global confidence of the regime is leading to extra judicial strikes against the “enemies of India” – in Pakistan</a:t>
            </a:r>
            <a:r>
              <a:rPr lang="en-US"/>
              <a:t>, Canada and the USA</a:t>
            </a:r>
            <a:endParaRPr lang="en-US" dirty="0"/>
          </a:p>
        </p:txBody>
      </p:sp>
    </p:spTree>
    <p:extLst>
      <p:ext uri="{BB962C8B-B14F-4D97-AF65-F5344CB8AC3E}">
        <p14:creationId xmlns:p14="http://schemas.microsoft.com/office/powerpoint/2010/main" val="2464225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A8A920-DE2A-4340-BBFF-E01ABEC0D406}"/>
              </a:ext>
            </a:extLst>
          </p:cNvPr>
          <p:cNvPicPr>
            <a:picLocks noChangeAspect="1"/>
          </p:cNvPicPr>
          <p:nvPr/>
        </p:nvPicPr>
        <p:blipFill>
          <a:blip r:embed="rId2"/>
          <a:stretch>
            <a:fillRect/>
          </a:stretch>
        </p:blipFill>
        <p:spPr>
          <a:xfrm>
            <a:off x="1341783" y="-93473"/>
            <a:ext cx="9730407" cy="6887817"/>
          </a:xfrm>
          <a:prstGeom prst="rect">
            <a:avLst/>
          </a:prstGeom>
        </p:spPr>
      </p:pic>
    </p:spTree>
    <p:extLst>
      <p:ext uri="{BB962C8B-B14F-4D97-AF65-F5344CB8AC3E}">
        <p14:creationId xmlns:p14="http://schemas.microsoft.com/office/powerpoint/2010/main" val="290739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Recommended Readings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413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Modi and Nehru</a:t>
            </a:r>
          </a:p>
        </p:txBody>
      </p:sp>
      <p:sp>
        <p:nvSpPr>
          <p:cNvPr id="3" name="Content Placeholder 2"/>
          <p:cNvSpPr>
            <a:spLocks noGrp="1"/>
          </p:cNvSpPr>
          <p:nvPr>
            <p:ph idx="1"/>
          </p:nvPr>
        </p:nvSpPr>
        <p:spPr>
          <a:xfrm>
            <a:off x="357447" y="1825625"/>
            <a:ext cx="10996353" cy="5032375"/>
          </a:xfrm>
        </p:spPr>
        <p:txBody>
          <a:bodyPr>
            <a:normAutofit fontScale="92500"/>
          </a:bodyPr>
          <a:lstStyle/>
          <a:p>
            <a:r>
              <a:rPr lang="en-US" dirty="0"/>
              <a:t>Nehru’s </a:t>
            </a:r>
            <a:r>
              <a:rPr lang="en-US" dirty="0" err="1"/>
              <a:t>pseudonomic</a:t>
            </a:r>
            <a:r>
              <a:rPr lang="en-US" dirty="0"/>
              <a:t> auto-critique vs Modi’s narcissism</a:t>
            </a:r>
          </a:p>
          <a:p>
            <a:pPr lvl="1"/>
            <a:r>
              <a:rPr lang="en-US" dirty="0"/>
              <a:t>Refers to himself in third person</a:t>
            </a:r>
          </a:p>
          <a:p>
            <a:pPr lvl="1"/>
            <a:r>
              <a:rPr lang="en-US" dirty="0"/>
              <a:t>His multiple changes of clothes</a:t>
            </a:r>
          </a:p>
          <a:p>
            <a:pPr lvl="1"/>
            <a:r>
              <a:rPr lang="en-US" dirty="0"/>
              <a:t>Wore a suit </a:t>
            </a:r>
            <a:r>
              <a:rPr lang="en-US" dirty="0">
                <a:hlinkClick r:id="rId2"/>
              </a:rPr>
              <a:t>with his own name woven in</a:t>
            </a:r>
            <a:r>
              <a:rPr lang="en-US" dirty="0"/>
              <a:t>*</a:t>
            </a:r>
          </a:p>
          <a:p>
            <a:pPr lvl="1"/>
            <a:endParaRPr lang="en-US" dirty="0"/>
          </a:p>
          <a:p>
            <a:pPr lvl="1"/>
            <a:r>
              <a:rPr lang="en-US" dirty="0"/>
              <a:t>Cultivation of democratic institutions </a:t>
            </a:r>
          </a:p>
          <a:p>
            <a:pPr marL="457200" lvl="1" indent="0">
              <a:buNone/>
            </a:pPr>
            <a:r>
              <a:rPr lang="en-US" dirty="0"/>
              <a:t>versus undermining them</a:t>
            </a:r>
          </a:p>
          <a:p>
            <a:pPr marL="457200" lvl="1" indent="0">
              <a:buNone/>
            </a:pPr>
            <a:endParaRPr lang="en-US" dirty="0"/>
          </a:p>
          <a:p>
            <a:pPr lvl="1"/>
            <a:r>
              <a:rPr lang="en-US" dirty="0"/>
              <a:t>Necessity for inclusive diversity in a complex society such as India?  North-South; Hindu-Muslim; Rich-Poor; Men-Women; </a:t>
            </a:r>
            <a:r>
              <a:rPr lang="en-US" dirty="0" err="1"/>
              <a:t>Savarna</a:t>
            </a:r>
            <a:r>
              <a:rPr lang="en-US" dirty="0"/>
              <a:t>-Dalit; OBC-Forward </a:t>
            </a:r>
            <a:r>
              <a:rPr lang="en-US" dirty="0" err="1"/>
              <a:t>etc</a:t>
            </a:r>
            <a:r>
              <a:rPr lang="en-US" dirty="0"/>
              <a:t> </a:t>
            </a:r>
            <a:r>
              <a:rPr lang="en-US" dirty="0" err="1"/>
              <a:t>etc</a:t>
            </a:r>
            <a:endParaRPr lang="en-US" dirty="0"/>
          </a:p>
          <a:p>
            <a:pPr marL="457200" lvl="1" indent="0">
              <a:buNone/>
            </a:pPr>
            <a:r>
              <a:rPr lang="en-US" dirty="0"/>
              <a:t>*</a:t>
            </a:r>
            <a:r>
              <a:rPr lang="en-US" dirty="0">
                <a:hlinkClick r:id="rId3"/>
              </a:rPr>
              <a:t>Modi was given the suit as a gift from a businessman… but … Modi may have run afoul of the very ethical guidelines he endorsed when he took office. </a:t>
            </a:r>
            <a:r>
              <a:rPr lang="en-US" i="1" dirty="0">
                <a:hlinkClick r:id="rId3"/>
              </a:rPr>
              <a:t>Government ministers are not to accept gifts worth more than 5,000 rupees ($80) unless they pay for them.</a:t>
            </a:r>
            <a:r>
              <a:rPr lang="en-US" i="1" dirty="0"/>
              <a:t>  </a:t>
            </a:r>
            <a:r>
              <a:rPr lang="en-US" dirty="0"/>
              <a:t>The suit was later sold at auction to raise money for an environmental project</a:t>
            </a:r>
          </a:p>
        </p:txBody>
      </p:sp>
      <p:pic>
        <p:nvPicPr>
          <p:cNvPr id="5" name="Picture 4"/>
          <p:cNvPicPr>
            <a:picLocks noChangeAspect="1"/>
          </p:cNvPicPr>
          <p:nvPr/>
        </p:nvPicPr>
        <p:blipFill>
          <a:blip r:embed="rId4"/>
          <a:stretch>
            <a:fillRect/>
          </a:stretch>
        </p:blipFill>
        <p:spPr>
          <a:xfrm>
            <a:off x="7207134" y="2252749"/>
            <a:ext cx="3573086" cy="2679814"/>
          </a:xfrm>
          <a:prstGeom prst="rect">
            <a:avLst/>
          </a:prstGeom>
        </p:spPr>
      </p:pic>
    </p:spTree>
    <p:extLst>
      <p:ext uri="{BB962C8B-B14F-4D97-AF65-F5344CB8AC3E}">
        <p14:creationId xmlns:p14="http://schemas.microsoft.com/office/powerpoint/2010/main" val="2013479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0F73-C30C-428C-BBA1-C296C6EA2AA0}"/>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Resisting Hindutva:  Women of </a:t>
            </a:r>
            <a:r>
              <a:rPr kumimoji="0" lang="en-US" sz="4400" b="0" i="0" u="none" strike="noStrike" kern="1200" cap="none" spc="0" normalizeH="0" baseline="0" noProof="0" dirty="0" err="1">
                <a:ln>
                  <a:noFill/>
                </a:ln>
                <a:solidFill>
                  <a:prstClr val="black"/>
                </a:solidFill>
                <a:effectLst/>
                <a:uLnTx/>
                <a:uFillTx/>
                <a:latin typeface="Calibri Light" panose="020F0302020204030204"/>
                <a:ea typeface="+mj-ea"/>
                <a:cs typeface="+mj-cs"/>
              </a:rPr>
              <a:t>Shaheen</a:t>
            </a: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Bagh</a:t>
            </a:r>
            <a:endParaRPr lang="en-US" dirty="0"/>
          </a:p>
        </p:txBody>
      </p:sp>
      <p:sp>
        <p:nvSpPr>
          <p:cNvPr id="3" name="Content Placeholder 2">
            <a:extLst>
              <a:ext uri="{FF2B5EF4-FFF2-40B4-BE49-F238E27FC236}">
                <a16:creationId xmlns:a16="http://schemas.microsoft.com/office/drawing/2014/main" id="{2F31F334-3116-4A8A-AF34-7F2C9723D82A}"/>
              </a:ext>
            </a:extLst>
          </p:cNvPr>
          <p:cNvSpPr>
            <a:spLocks noGrp="1"/>
          </p:cNvSpPr>
          <p:nvPr>
            <p:ph idx="1"/>
          </p:nvPr>
        </p:nvSpPr>
        <p:spPr>
          <a:xfrm>
            <a:off x="133165" y="1331650"/>
            <a:ext cx="12058835" cy="5526350"/>
          </a:xfrm>
        </p:spPr>
        <p:txBody>
          <a:bodyPr>
            <a:normAutofit lnSpcReduction="10000"/>
          </a:bodyPr>
          <a:lstStyle/>
          <a:p>
            <a:r>
              <a:rPr lang="en-US" dirty="0"/>
              <a:t>Rai tells us “</a:t>
            </a:r>
            <a:r>
              <a:rPr lang="en-US" sz="2800" b="0" i="0" u="none" strike="noStrike" baseline="0" dirty="0"/>
              <a:t>Anti CAA protests “resulted in astonishing political spectacles of solidarity – hundreds of people, particularly women, who had never participated in political protests coming out and peacefully occupying public spaces in opposition to this exclusionary and discriminatory law.”</a:t>
            </a:r>
          </a:p>
          <a:p>
            <a:r>
              <a:rPr lang="en-US" dirty="0"/>
              <a:t>Not only protested discriminatory law, but assert civic rights, of dissent and protest</a:t>
            </a:r>
          </a:p>
          <a:p>
            <a:r>
              <a:rPr lang="en-US" dirty="0"/>
              <a:t>Led and coordinated by a group deemed by Hindu Nationalists to be oppressed victims of Muslim culture – Muslim Women</a:t>
            </a:r>
          </a:p>
          <a:p>
            <a:r>
              <a:rPr lang="en-US" dirty="0"/>
              <a:t>From poor or lower middle class backgrounds</a:t>
            </a:r>
          </a:p>
          <a:p>
            <a:r>
              <a:rPr lang="en-US" dirty="0"/>
              <a:t>Appropriation of Nationalist symbols by a community branded as “anti-national” by Hindu Nationalists</a:t>
            </a:r>
          </a:p>
          <a:p>
            <a:pPr lvl="1"/>
            <a:r>
              <a:rPr lang="en-US" dirty="0"/>
              <a:t>See </a:t>
            </a:r>
            <a:r>
              <a:rPr lang="en-US" dirty="0">
                <a:hlinkClick r:id="rId2"/>
              </a:rPr>
              <a:t>images</a:t>
            </a:r>
            <a:r>
              <a:rPr lang="en-US" dirty="0"/>
              <a:t> of MAP cutout, dresses in Indian tricolor, practices of the Nationalist movement, and symbolic readings of the Preamble of the Indian Constitution</a:t>
            </a:r>
          </a:p>
          <a:p>
            <a:pPr lvl="1"/>
            <a:r>
              <a:rPr lang="en-US" dirty="0"/>
              <a:t>Other </a:t>
            </a:r>
            <a:r>
              <a:rPr lang="en-US" dirty="0">
                <a:hlinkClick r:id="rId3"/>
              </a:rPr>
              <a:t>Images from </a:t>
            </a:r>
            <a:r>
              <a:rPr lang="en-US" dirty="0" err="1">
                <a:hlinkClick r:id="rId3"/>
              </a:rPr>
              <a:t>Shaheen</a:t>
            </a:r>
            <a:r>
              <a:rPr lang="en-US" dirty="0">
                <a:hlinkClick r:id="rId3"/>
              </a:rPr>
              <a:t> Bagh Protests</a:t>
            </a:r>
            <a:endParaRPr lang="en-US" dirty="0"/>
          </a:p>
          <a:p>
            <a:endParaRPr lang="en-US" dirty="0"/>
          </a:p>
        </p:txBody>
      </p:sp>
    </p:spTree>
    <p:extLst>
      <p:ext uri="{BB962C8B-B14F-4D97-AF65-F5344CB8AC3E}">
        <p14:creationId xmlns:p14="http://schemas.microsoft.com/office/powerpoint/2010/main" val="4224296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Pushback:  </a:t>
            </a:r>
            <a:r>
              <a:rPr lang="en-US" dirty="0" err="1"/>
              <a:t>Jamia</a:t>
            </a:r>
            <a:r>
              <a:rPr lang="en-US" dirty="0"/>
              <a:t> </a:t>
            </a:r>
            <a:r>
              <a:rPr lang="en-US" dirty="0" err="1"/>
              <a:t>Milia</a:t>
            </a:r>
            <a:r>
              <a:rPr lang="en-US" dirty="0"/>
              <a:t> </a:t>
            </a:r>
          </a:p>
        </p:txBody>
      </p:sp>
      <p:sp>
        <p:nvSpPr>
          <p:cNvPr id="3" name="Content Placeholder 2"/>
          <p:cNvSpPr>
            <a:spLocks noGrp="1"/>
          </p:cNvSpPr>
          <p:nvPr>
            <p:ph sz="half" idx="1"/>
          </p:nvPr>
        </p:nvSpPr>
        <p:spPr>
          <a:xfrm>
            <a:off x="0" y="1532709"/>
            <a:ext cx="6172200" cy="5225142"/>
          </a:xfrm>
        </p:spPr>
        <p:txBody>
          <a:bodyPr>
            <a:normAutofit/>
          </a:bodyPr>
          <a:lstStyle/>
          <a:p>
            <a:r>
              <a:rPr lang="en-US" dirty="0"/>
              <a:t>Women of </a:t>
            </a:r>
            <a:r>
              <a:rPr lang="en-US" dirty="0" err="1"/>
              <a:t>Shaheen</a:t>
            </a:r>
            <a:r>
              <a:rPr lang="en-US" dirty="0"/>
              <a:t> </a:t>
            </a:r>
            <a:r>
              <a:rPr lang="en-US" dirty="0" err="1"/>
              <a:t>Bagh</a:t>
            </a:r>
            <a:r>
              <a:rPr lang="en-US" dirty="0"/>
              <a:t> were moved to protest after seeing the crackdown by the police on students studying at JAMIA MILIA ISLAMIA UNIVERSITY, in their neighborhood</a:t>
            </a:r>
          </a:p>
          <a:p>
            <a:r>
              <a:rPr lang="en-US" dirty="0" err="1"/>
              <a:t>Jamia</a:t>
            </a:r>
            <a:r>
              <a:rPr lang="en-US" dirty="0"/>
              <a:t> is well-regarded University with strong </a:t>
            </a:r>
            <a:r>
              <a:rPr lang="en-US" dirty="0" err="1"/>
              <a:t>programmes</a:t>
            </a:r>
            <a:r>
              <a:rPr lang="en-US" dirty="0"/>
              <a:t> in communications and the humanities</a:t>
            </a:r>
          </a:p>
          <a:p>
            <a:r>
              <a:rPr lang="en-US" dirty="0"/>
              <a:t>Muslim students protested against the CAA and were brutally attacked by the police on December 15, 2019</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853647" y="3619471"/>
            <a:ext cx="3839338" cy="2554905"/>
          </a:xfrm>
          <a:prstGeom prst="rect">
            <a:avLst/>
          </a:prstGeom>
        </p:spPr>
      </p:pic>
      <p:pic>
        <p:nvPicPr>
          <p:cNvPr id="6" name="Picture 5"/>
          <p:cNvPicPr>
            <a:picLocks noChangeAspect="1"/>
          </p:cNvPicPr>
          <p:nvPr/>
        </p:nvPicPr>
        <p:blipFill>
          <a:blip r:embed="rId3"/>
          <a:stretch>
            <a:fillRect/>
          </a:stretch>
        </p:blipFill>
        <p:spPr>
          <a:xfrm>
            <a:off x="6703236" y="1511128"/>
            <a:ext cx="4165061" cy="2190016"/>
          </a:xfrm>
          <a:prstGeom prst="rect">
            <a:avLst/>
          </a:prstGeom>
        </p:spPr>
      </p:pic>
    </p:spTree>
    <p:extLst>
      <p:ext uri="{BB962C8B-B14F-4D97-AF65-F5344CB8AC3E}">
        <p14:creationId xmlns:p14="http://schemas.microsoft.com/office/powerpoint/2010/main" val="2537040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Permitted  Pushback:  JNU</a:t>
            </a:r>
          </a:p>
        </p:txBody>
      </p:sp>
      <p:sp>
        <p:nvSpPr>
          <p:cNvPr id="3" name="Content Placeholder 2"/>
          <p:cNvSpPr>
            <a:spLocks noGrp="1"/>
          </p:cNvSpPr>
          <p:nvPr>
            <p:ph sz="half" idx="1"/>
          </p:nvPr>
        </p:nvSpPr>
        <p:spPr>
          <a:xfrm>
            <a:off x="0" y="1825624"/>
            <a:ext cx="6019800" cy="5032375"/>
          </a:xfrm>
        </p:spPr>
        <p:txBody>
          <a:bodyPr>
            <a:normAutofit lnSpcReduction="10000"/>
          </a:bodyPr>
          <a:lstStyle/>
          <a:p>
            <a:r>
              <a:rPr lang="en-US" dirty="0"/>
              <a:t> </a:t>
            </a:r>
            <a:r>
              <a:rPr lang="en-US" dirty="0" err="1"/>
              <a:t>Samanth</a:t>
            </a:r>
            <a:r>
              <a:rPr lang="en-US" dirty="0"/>
              <a:t> Subramanian article “long read” describes the attack on students at Jawaharlal Nehru University (JNU)</a:t>
            </a:r>
          </a:p>
          <a:p>
            <a:r>
              <a:rPr lang="en-US" dirty="0"/>
              <a:t>Named after the first PM and a bastion of leftist ideology, JNU seen as “the enemy” by Hindu Nationalists</a:t>
            </a:r>
          </a:p>
          <a:p>
            <a:r>
              <a:rPr lang="en-US" dirty="0"/>
              <a:t>January 5, 2020 thugs later identified as belonging to Hindu nationalist organization, brutally attacked students at JNU</a:t>
            </a:r>
          </a:p>
          <a:p>
            <a:r>
              <a:rPr lang="en-US" dirty="0"/>
              <a:t>Police stood by or actively helped attackers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398350" y="1690688"/>
            <a:ext cx="4422405" cy="2325329"/>
          </a:xfrm>
          <a:prstGeom prst="rect">
            <a:avLst/>
          </a:prstGeom>
        </p:spPr>
      </p:pic>
      <p:pic>
        <p:nvPicPr>
          <p:cNvPr id="6" name="Picture 5"/>
          <p:cNvPicPr>
            <a:picLocks noChangeAspect="1"/>
          </p:cNvPicPr>
          <p:nvPr/>
        </p:nvPicPr>
        <p:blipFill>
          <a:blip r:embed="rId3"/>
          <a:stretch>
            <a:fillRect/>
          </a:stretch>
        </p:blipFill>
        <p:spPr>
          <a:xfrm>
            <a:off x="6096000" y="3689577"/>
            <a:ext cx="3197437" cy="2127749"/>
          </a:xfrm>
          <a:prstGeom prst="rect">
            <a:avLst/>
          </a:prstGeom>
        </p:spPr>
      </p:pic>
      <p:pic>
        <p:nvPicPr>
          <p:cNvPr id="7" name="Picture 6"/>
          <p:cNvPicPr>
            <a:picLocks noChangeAspect="1"/>
          </p:cNvPicPr>
          <p:nvPr/>
        </p:nvPicPr>
        <p:blipFill>
          <a:blip r:embed="rId4"/>
          <a:stretch>
            <a:fillRect/>
          </a:stretch>
        </p:blipFill>
        <p:spPr>
          <a:xfrm>
            <a:off x="8886825" y="4893401"/>
            <a:ext cx="2466975" cy="1847850"/>
          </a:xfrm>
          <a:prstGeom prst="rect">
            <a:avLst/>
          </a:prstGeom>
        </p:spPr>
      </p:pic>
    </p:spTree>
    <p:extLst>
      <p:ext uri="{BB962C8B-B14F-4D97-AF65-F5344CB8AC3E}">
        <p14:creationId xmlns:p14="http://schemas.microsoft.com/office/powerpoint/2010/main" val="59730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06E3-C2BF-4D8A-94AB-F1165BE268B0}"/>
              </a:ext>
            </a:extLst>
          </p:cNvPr>
          <p:cNvSpPr>
            <a:spLocks noGrp="1"/>
          </p:cNvSpPr>
          <p:nvPr>
            <p:ph type="title"/>
          </p:nvPr>
        </p:nvSpPr>
        <p:spPr/>
        <p:txBody>
          <a:bodyPr/>
          <a:lstStyle/>
          <a:p>
            <a:r>
              <a:rPr lang="en-US" dirty="0"/>
              <a:t>Love Jihad: Social and Legal Context</a:t>
            </a:r>
          </a:p>
        </p:txBody>
      </p:sp>
      <p:sp>
        <p:nvSpPr>
          <p:cNvPr id="3" name="Content Placeholder 2">
            <a:extLst>
              <a:ext uri="{FF2B5EF4-FFF2-40B4-BE49-F238E27FC236}">
                <a16:creationId xmlns:a16="http://schemas.microsoft.com/office/drawing/2014/main" id="{1C5490F0-2ABB-47A5-B26E-35F2ACE79AFD}"/>
              </a:ext>
            </a:extLst>
          </p:cNvPr>
          <p:cNvSpPr>
            <a:spLocks noGrp="1"/>
          </p:cNvSpPr>
          <p:nvPr>
            <p:ph idx="1"/>
          </p:nvPr>
        </p:nvSpPr>
        <p:spPr>
          <a:xfrm>
            <a:off x="0" y="1576252"/>
            <a:ext cx="12192000" cy="5281748"/>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 India it’s the norm that marriages arranged by family elders, who prefer  partners from the same religion, caste, class, region, linguistic community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new law does not apply to inter-faith marriages under the Special Marriage Act, where both individuals can retain their separate religious identities but to inter-faith marriages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where either the husband or the wife seeks to convert to a different religion to marry under personal laws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Why would they do that?  Because marrying under the special marriages act requires a one-month waiting period, during which parents or families can intervene.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Hence, couples will often choose to convert to one or the other religion and seek to marry their partners of choice</a:t>
            </a:r>
          </a:p>
          <a:p>
            <a:r>
              <a:rPr lang="en-US" sz="2800" b="0" i="0" u="none" strike="noStrike" baseline="0" dirty="0"/>
              <a:t>This ordinance makes that illegal, or at least much more difficult.  </a:t>
            </a:r>
            <a:r>
              <a:rPr lang="en-US" dirty="0"/>
              <a:t>Sarkar: </a:t>
            </a:r>
            <a:r>
              <a:rPr lang="en-US" sz="2800" b="0" i="0" u="none" strike="noStrike" baseline="0" dirty="0"/>
              <a:t>“The ordinance outlaws conversions supposedly based on fraud, coercion and what it strangely calls  “allurement”. </a:t>
            </a:r>
            <a:r>
              <a:rPr lang="en-US" sz="2800" b="1" i="0" u="none" strike="noStrike" baseline="0" dirty="0"/>
              <a:t>The potential convert must apply to the magistrate for permission to convert  and the magistrate – not the person whose faith is at stake – will take the final call on it. </a:t>
            </a:r>
            <a:r>
              <a:rPr lang="en-US" sz="2800" b="0" i="0" u="none" strike="noStrike" baseline="0" dirty="0"/>
              <a:t>The person who is accused of making unlawful conversions will need to prove that he is not guilty of fraud, etc. Once again, </a:t>
            </a:r>
            <a:r>
              <a:rPr lang="en-US" sz="2800" b="1" i="0" u="none" strike="noStrike" baseline="0" dirty="0"/>
              <a:t>the would-be convert’s own religious preference will not possess legal validity</a:t>
            </a:r>
            <a:r>
              <a:rPr lang="en-US" sz="2800" b="0" i="0" u="none" strike="noStrike" baseline="0"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120127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DC07-C61B-4E2F-A602-6B903E4EF378}"/>
              </a:ext>
            </a:extLst>
          </p:cNvPr>
          <p:cNvSpPr>
            <a:spLocks noGrp="1"/>
          </p:cNvSpPr>
          <p:nvPr>
            <p:ph type="title"/>
          </p:nvPr>
        </p:nvSpPr>
        <p:spPr/>
        <p:txBody>
          <a:bodyPr/>
          <a:lstStyle/>
          <a:p>
            <a:r>
              <a:rPr lang="en-US" dirty="0"/>
              <a:t>Jim Crow Hindutva</a:t>
            </a:r>
          </a:p>
        </p:txBody>
      </p:sp>
      <p:sp>
        <p:nvSpPr>
          <p:cNvPr id="3" name="Content Placeholder 2">
            <a:extLst>
              <a:ext uri="{FF2B5EF4-FFF2-40B4-BE49-F238E27FC236}">
                <a16:creationId xmlns:a16="http://schemas.microsoft.com/office/drawing/2014/main" id="{146B4DB0-B807-32E0-61E6-AF542264DCAF}"/>
              </a:ext>
            </a:extLst>
          </p:cNvPr>
          <p:cNvSpPr>
            <a:spLocks noGrp="1"/>
          </p:cNvSpPr>
          <p:nvPr>
            <p:ph idx="1"/>
          </p:nvPr>
        </p:nvSpPr>
        <p:spPr>
          <a:xfrm>
            <a:off x="142043" y="1455938"/>
            <a:ext cx="11211757" cy="4721025"/>
          </a:xfrm>
        </p:spPr>
        <p:txBody>
          <a:bodyPr>
            <a:normAutofit fontScale="92500" lnSpcReduction="20000"/>
          </a:bodyPr>
          <a:lstStyle/>
          <a:p>
            <a:r>
              <a:rPr lang="en-US" dirty="0"/>
              <a:t>Although many have drawn comparisons between Modi’s India and Nazi Germany, Ashutosh Varshney makes a comparison with Jim Crow South</a:t>
            </a:r>
          </a:p>
          <a:p>
            <a:r>
              <a:rPr lang="en-US" dirty="0"/>
              <a:t>Just as white nationalists in the US used legislative powers to disenfranchise African Americans, even as lynchings created a climate of fear in the Jim crow era in the US, in India, Varshney argues:</a:t>
            </a:r>
          </a:p>
          <a:p>
            <a:pPr lvl="1"/>
            <a:r>
              <a:rPr lang="en-US" i="1" dirty="0"/>
              <a:t>Laws are being made to turn Muslims into second-class citizens; mob lynchings and intense hatred are instilling fear; and both law and violence are being combined to prevent religious mixing and deepen communal segregation…. What race was to the American South, </a:t>
            </a:r>
            <a:r>
              <a:rPr lang="en-US" i="1" dirty="0" err="1"/>
              <a:t>ethnicised</a:t>
            </a:r>
            <a:r>
              <a:rPr lang="en-US" i="1" dirty="0"/>
              <a:t> religion is to Hindu nationalists.</a:t>
            </a:r>
          </a:p>
          <a:p>
            <a:pPr lvl="1"/>
            <a:r>
              <a:rPr lang="en-US" i="1" dirty="0"/>
              <a:t>Amended “public safety” laws give the government the power to designate any individual as a terrorist or “anti-national”, imposing preventive detention with uncertain access to courts</a:t>
            </a:r>
          </a:p>
          <a:p>
            <a:pPr lvl="1"/>
            <a:r>
              <a:rPr lang="en-US" i="1" dirty="0"/>
              <a:t>via the Citizenship Amendment Act (CAA), a religious requirement was introduced in citizenship laws, excluding only Muslims</a:t>
            </a:r>
          </a:p>
          <a:p>
            <a:pPr lvl="1"/>
            <a:r>
              <a:rPr lang="en-US" i="1" dirty="0"/>
              <a:t>laws prohibiting interfaith marriages are being passed in BJP-ruled states; and the “love jihad” militia punish Hindu-Muslim personal intermixing. </a:t>
            </a:r>
          </a:p>
        </p:txBody>
      </p:sp>
    </p:spTree>
    <p:extLst>
      <p:ext uri="{BB962C8B-B14F-4D97-AF65-F5344CB8AC3E}">
        <p14:creationId xmlns:p14="http://schemas.microsoft.com/office/powerpoint/2010/main" val="3196398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0CE1-6410-A156-5E6E-4C56FD9C4D8F}"/>
              </a:ext>
            </a:extLst>
          </p:cNvPr>
          <p:cNvSpPr>
            <a:spLocks noGrp="1"/>
          </p:cNvSpPr>
          <p:nvPr>
            <p:ph type="title"/>
          </p:nvPr>
        </p:nvSpPr>
        <p:spPr/>
        <p:txBody>
          <a:bodyPr/>
          <a:lstStyle/>
          <a:p>
            <a:r>
              <a:rPr lang="en-US" dirty="0"/>
              <a:t>A bigot who gets things done?	</a:t>
            </a:r>
          </a:p>
        </p:txBody>
      </p:sp>
      <p:sp>
        <p:nvSpPr>
          <p:cNvPr id="3" name="Content Placeholder 2">
            <a:extLst>
              <a:ext uri="{FF2B5EF4-FFF2-40B4-BE49-F238E27FC236}">
                <a16:creationId xmlns:a16="http://schemas.microsoft.com/office/drawing/2014/main" id="{206AEB61-C441-DBBB-45A1-93D719BF6FA6}"/>
              </a:ext>
            </a:extLst>
          </p:cNvPr>
          <p:cNvSpPr>
            <a:spLocks noGrp="1"/>
          </p:cNvSpPr>
          <p:nvPr>
            <p:ph idx="1"/>
          </p:nvPr>
        </p:nvSpPr>
        <p:spPr>
          <a:xfrm>
            <a:off x="97654" y="1331650"/>
            <a:ext cx="11532094" cy="5526350"/>
          </a:xfrm>
        </p:spPr>
        <p:txBody>
          <a:bodyPr/>
          <a:lstStyle/>
          <a:p>
            <a:r>
              <a:rPr lang="en-US" dirty="0"/>
              <a:t>Nicholas Kristof of the </a:t>
            </a:r>
            <a:r>
              <a:rPr lang="en-US" i="1" dirty="0"/>
              <a:t>New York Times</a:t>
            </a:r>
            <a:r>
              <a:rPr lang="en-US" dirty="0"/>
              <a:t> warns against the dangers of religious fundamentalism unleashed in Modi’s India and the increasing authoritarian polity created under him</a:t>
            </a:r>
          </a:p>
          <a:p>
            <a:pPr lvl="1"/>
            <a:r>
              <a:rPr lang="en-US" dirty="0"/>
              <a:t> Sweden’s V-Dem Institute called India not a democracy but an </a:t>
            </a:r>
            <a:r>
              <a:rPr lang="en-US" b="1" dirty="0"/>
              <a:t>“electoral autocracy” </a:t>
            </a:r>
            <a:r>
              <a:rPr lang="en-US" dirty="0"/>
              <a:t>ranking 108th among 179 countries in its electoral democracy index</a:t>
            </a:r>
          </a:p>
          <a:p>
            <a:r>
              <a:rPr lang="en-US" dirty="0"/>
              <a:t>Kristof disapproves of the cult of personality cultivated by Modu, but concedes his successes in the campaign against open defecation, distribution of gas cylinders, and improving transport infrastructure</a:t>
            </a:r>
          </a:p>
          <a:p>
            <a:pPr lvl="1"/>
            <a:r>
              <a:rPr lang="en-US" dirty="0"/>
              <a:t>Though “what I fear is that the authoritarian, Hindu nationalist Modi is eclipsing the economy-boosting, toilet-building Modi.”</a:t>
            </a:r>
          </a:p>
          <a:p>
            <a:r>
              <a:rPr lang="en-US" dirty="0"/>
              <a:t>Ramachandra Guha pointed out, two years earlier though, that the arrogance, small-mindedness of focusing on short-term popularity, prevents Modi from seeing a bigger picture</a:t>
            </a:r>
          </a:p>
        </p:txBody>
      </p:sp>
    </p:spTree>
    <p:extLst>
      <p:ext uri="{BB962C8B-B14F-4D97-AF65-F5344CB8AC3E}">
        <p14:creationId xmlns:p14="http://schemas.microsoft.com/office/powerpoint/2010/main" val="295248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AECD-8391-421E-A41B-2D1D36DE6B91}"/>
              </a:ext>
            </a:extLst>
          </p:cNvPr>
          <p:cNvSpPr>
            <a:spLocks noGrp="1"/>
          </p:cNvSpPr>
          <p:nvPr>
            <p:ph type="title"/>
          </p:nvPr>
        </p:nvSpPr>
        <p:spPr/>
        <p:txBody>
          <a:bodyPr/>
          <a:lstStyle/>
          <a:p>
            <a:r>
              <a:rPr lang="en-US" dirty="0"/>
              <a:t>Modi Elected PM 2014</a:t>
            </a:r>
          </a:p>
        </p:txBody>
      </p:sp>
      <p:sp>
        <p:nvSpPr>
          <p:cNvPr id="3" name="Content Placeholder 2">
            <a:extLst>
              <a:ext uri="{FF2B5EF4-FFF2-40B4-BE49-F238E27FC236}">
                <a16:creationId xmlns:a16="http://schemas.microsoft.com/office/drawing/2014/main" id="{B9992808-36B6-4275-A397-564AB6FA4273}"/>
              </a:ext>
            </a:extLst>
          </p:cNvPr>
          <p:cNvSpPr>
            <a:spLocks noGrp="1"/>
          </p:cNvSpPr>
          <p:nvPr>
            <p:ph idx="1"/>
          </p:nvPr>
        </p:nvSpPr>
        <p:spPr>
          <a:xfrm>
            <a:off x="152399" y="1333500"/>
            <a:ext cx="12125325" cy="5524499"/>
          </a:xfrm>
        </p:spPr>
        <p:txBody>
          <a:bodyPr>
            <a:normAutofit/>
          </a:bodyPr>
          <a:lstStyle/>
          <a:p>
            <a:r>
              <a:rPr lang="en-US" dirty="0"/>
              <a:t>Reputation, Godhra violence, </a:t>
            </a:r>
          </a:p>
          <a:p>
            <a:r>
              <a:rPr lang="en-US" dirty="0"/>
              <a:t>But runs on platform of economic development</a:t>
            </a:r>
          </a:p>
          <a:p>
            <a:r>
              <a:rPr lang="en-US" i="1" dirty="0" err="1"/>
              <a:t>Sabka</a:t>
            </a:r>
            <a:r>
              <a:rPr lang="en-US" i="1" dirty="0"/>
              <a:t> </a:t>
            </a:r>
            <a:r>
              <a:rPr lang="en-US" i="1" dirty="0" err="1"/>
              <a:t>saath</a:t>
            </a:r>
            <a:r>
              <a:rPr lang="en-US" i="1" dirty="0"/>
              <a:t>, </a:t>
            </a:r>
            <a:r>
              <a:rPr lang="en-US" i="1" dirty="0" err="1"/>
              <a:t>Sabka</a:t>
            </a:r>
            <a:r>
              <a:rPr lang="en-US" i="1" dirty="0"/>
              <a:t> </a:t>
            </a:r>
            <a:r>
              <a:rPr lang="en-US" i="1" dirty="0" err="1"/>
              <a:t>vikaas</a:t>
            </a:r>
            <a:r>
              <a:rPr lang="en-US" i="1" dirty="0"/>
              <a:t> </a:t>
            </a:r>
            <a:r>
              <a:rPr lang="en-US" dirty="0"/>
              <a:t>(collective effort, inclusive growth)</a:t>
            </a:r>
          </a:p>
          <a:p>
            <a:r>
              <a:rPr lang="en-US" i="1" dirty="0"/>
              <a:t>Hindutva</a:t>
            </a:r>
            <a:r>
              <a:rPr lang="en-US" dirty="0"/>
              <a:t> takes a back seat in this election: dog whistles, but no overt Muslim baiting</a:t>
            </a:r>
          </a:p>
          <a:p>
            <a:r>
              <a:rPr lang="en-US" dirty="0"/>
              <a:t>Reasons for victory include:</a:t>
            </a:r>
          </a:p>
          <a:p>
            <a:pPr lvl="1"/>
            <a:r>
              <a:rPr lang="en-US" dirty="0"/>
              <a:t>Accusations of corruption against the previous INC govt</a:t>
            </a:r>
          </a:p>
          <a:p>
            <a:pPr lvl="1"/>
            <a:r>
              <a:rPr lang="en-US" dirty="0"/>
              <a:t>High rate of economic growth, but insufficient redistributive justice</a:t>
            </a:r>
          </a:p>
          <a:p>
            <a:pPr lvl="2"/>
            <a:r>
              <a:rPr lang="en-US" dirty="0"/>
              <a:t>Rich got much richer, but poor remain poor</a:t>
            </a:r>
          </a:p>
          <a:p>
            <a:r>
              <a:rPr lang="en-US" dirty="0"/>
              <a:t>BJP said, “give us a chance”</a:t>
            </a:r>
          </a:p>
          <a:p>
            <a:r>
              <a:rPr lang="en-US" dirty="0"/>
              <a:t>Even those who did not support Hindutva voted BJP</a:t>
            </a:r>
          </a:p>
          <a:p>
            <a:pPr lvl="1"/>
            <a:r>
              <a:rPr lang="en-US" dirty="0"/>
              <a:t>Received 31% of the popular vote</a:t>
            </a:r>
          </a:p>
        </p:txBody>
      </p:sp>
    </p:spTree>
    <p:extLst>
      <p:ext uri="{BB962C8B-B14F-4D97-AF65-F5344CB8AC3E}">
        <p14:creationId xmlns:p14="http://schemas.microsoft.com/office/powerpoint/2010/main" val="286711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8777-E5B9-40BD-AEF8-FE36DA3862F9}"/>
              </a:ext>
            </a:extLst>
          </p:cNvPr>
          <p:cNvSpPr>
            <a:spLocks noGrp="1"/>
          </p:cNvSpPr>
          <p:nvPr>
            <p:ph type="title"/>
          </p:nvPr>
        </p:nvSpPr>
        <p:spPr/>
        <p:txBody>
          <a:bodyPr/>
          <a:lstStyle/>
          <a:p>
            <a:r>
              <a:rPr lang="en-US" dirty="0"/>
              <a:t>Timeline of Events	</a:t>
            </a:r>
          </a:p>
        </p:txBody>
      </p:sp>
      <p:sp>
        <p:nvSpPr>
          <p:cNvPr id="3" name="Content Placeholder 2">
            <a:extLst>
              <a:ext uri="{FF2B5EF4-FFF2-40B4-BE49-F238E27FC236}">
                <a16:creationId xmlns:a16="http://schemas.microsoft.com/office/drawing/2014/main" id="{CCEC9615-79BD-4DC2-9237-C4E25953E593}"/>
              </a:ext>
            </a:extLst>
          </p:cNvPr>
          <p:cNvSpPr>
            <a:spLocks noGrp="1"/>
          </p:cNvSpPr>
          <p:nvPr>
            <p:ph idx="1"/>
          </p:nvPr>
        </p:nvSpPr>
        <p:spPr>
          <a:xfrm>
            <a:off x="0" y="1333500"/>
            <a:ext cx="12192000" cy="5524499"/>
          </a:xfrm>
        </p:spPr>
        <p:txBody>
          <a:bodyPr>
            <a:normAutofit lnSpcReduction="10000"/>
          </a:bodyPr>
          <a:lstStyle/>
          <a:p>
            <a:r>
              <a:rPr lang="en-US" b="1" dirty="0"/>
              <a:t>May 2014, Modi sworn in as Prime Minister</a:t>
            </a:r>
          </a:p>
          <a:p>
            <a:r>
              <a:rPr lang="en-US" dirty="0"/>
              <a:t>2015 Dadri Lynching (cow protection)</a:t>
            </a:r>
          </a:p>
          <a:p>
            <a:r>
              <a:rPr lang="en-US" dirty="0"/>
              <a:t>Demonetization 2016</a:t>
            </a:r>
          </a:p>
          <a:p>
            <a:r>
              <a:rPr lang="en-US" dirty="0"/>
              <a:t>Bhima Koregaon violence and arrest of </a:t>
            </a:r>
            <a:r>
              <a:rPr lang="en-US" dirty="0" err="1"/>
              <a:t>dalit</a:t>
            </a:r>
            <a:r>
              <a:rPr lang="en-US" dirty="0"/>
              <a:t> activists </a:t>
            </a:r>
          </a:p>
          <a:p>
            <a:r>
              <a:rPr lang="en-US" b="1" dirty="0"/>
              <a:t>May 2019  Modi Wins Second term </a:t>
            </a:r>
            <a:r>
              <a:rPr lang="en-US" dirty="0"/>
              <a:t>(37.4% of popular vote)</a:t>
            </a:r>
          </a:p>
          <a:p>
            <a:r>
              <a:rPr lang="en-US" dirty="0"/>
              <a:t>August 5, 2019  Reading down of Art 370 of Constitution and “demotion” of Jammu and Kashmir from State to Union Territory</a:t>
            </a:r>
          </a:p>
          <a:p>
            <a:r>
              <a:rPr lang="en-US" dirty="0"/>
              <a:t>November 9, 2019 Supreme Court judgement on </a:t>
            </a:r>
            <a:r>
              <a:rPr lang="en-US" dirty="0" err="1"/>
              <a:t>Ayodhya</a:t>
            </a:r>
            <a:endParaRPr lang="en-US" dirty="0"/>
          </a:p>
          <a:p>
            <a:r>
              <a:rPr lang="en-US" dirty="0"/>
              <a:t>December 11, 2019  Citizenship Amendment Act (CAA)</a:t>
            </a:r>
          </a:p>
          <a:p>
            <a:r>
              <a:rPr lang="en-US" dirty="0"/>
              <a:t>September 2020, Farm Laws (repealed November 2021)</a:t>
            </a:r>
          </a:p>
          <a:p>
            <a:r>
              <a:rPr lang="en-US" dirty="0"/>
              <a:t>November 2020, “Love Jihad” laws</a:t>
            </a:r>
          </a:p>
          <a:p>
            <a:r>
              <a:rPr lang="en-US" b="1" dirty="0"/>
              <a:t>2020-2021 up to </a:t>
            </a:r>
            <a:r>
              <a:rPr lang="en-US" b="1" dirty="0">
                <a:hlinkClick r:id="rId2"/>
              </a:rPr>
              <a:t>4.7 million Covid related deaths </a:t>
            </a:r>
            <a:r>
              <a:rPr lang="en-US" dirty="0"/>
              <a:t>(officially &lt; 400k)</a:t>
            </a:r>
          </a:p>
          <a:p>
            <a:pPr lvl="1"/>
            <a:endParaRPr lang="en-US" dirty="0"/>
          </a:p>
          <a:p>
            <a:endParaRPr lang="en-US" dirty="0"/>
          </a:p>
        </p:txBody>
      </p:sp>
    </p:spTree>
    <p:extLst>
      <p:ext uri="{BB962C8B-B14F-4D97-AF65-F5344CB8AC3E}">
        <p14:creationId xmlns:p14="http://schemas.microsoft.com/office/powerpoint/2010/main" val="284766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F20A-BDC2-4392-A3DC-FFC491D6DB5D}"/>
              </a:ext>
            </a:extLst>
          </p:cNvPr>
          <p:cNvSpPr>
            <a:spLocks noGrp="1"/>
          </p:cNvSpPr>
          <p:nvPr>
            <p:ph type="title"/>
          </p:nvPr>
        </p:nvSpPr>
        <p:spPr/>
        <p:txBody>
          <a:bodyPr/>
          <a:lstStyle/>
          <a:p>
            <a:r>
              <a:rPr lang="en-US" dirty="0"/>
              <a:t>Dadri Lynching 2015</a:t>
            </a:r>
          </a:p>
        </p:txBody>
      </p:sp>
      <p:sp>
        <p:nvSpPr>
          <p:cNvPr id="3" name="Content Placeholder 2">
            <a:extLst>
              <a:ext uri="{FF2B5EF4-FFF2-40B4-BE49-F238E27FC236}">
                <a16:creationId xmlns:a16="http://schemas.microsoft.com/office/drawing/2014/main" id="{648EBA52-DB0A-41A9-B051-1C502F9F5215}"/>
              </a:ext>
            </a:extLst>
          </p:cNvPr>
          <p:cNvSpPr>
            <a:spLocks noGrp="1"/>
          </p:cNvSpPr>
          <p:nvPr>
            <p:ph idx="1"/>
          </p:nvPr>
        </p:nvSpPr>
        <p:spPr>
          <a:xfrm>
            <a:off x="114299" y="1428750"/>
            <a:ext cx="11896725" cy="5429249"/>
          </a:xfrm>
        </p:spPr>
        <p:txBody>
          <a:bodyPr>
            <a:normAutofit lnSpcReduction="10000"/>
          </a:bodyPr>
          <a:lstStyle/>
          <a:p>
            <a:r>
              <a:rPr lang="en-US" dirty="0"/>
              <a:t>“Cow Protection” has been an important issue for Hindu nationalists in India, who see the cow as sacred, although many Hindus do eat beef, as do Muslims and Christians</a:t>
            </a:r>
          </a:p>
          <a:p>
            <a:r>
              <a:rPr lang="en-US" dirty="0"/>
              <a:t>Emboldened by “their” government in power in New Delhi, Hindu vigilantes unleashed a reign of terror (since 2014, at least 44 people have been murdered and 280 injured on this account, says Subramanian) </a:t>
            </a:r>
          </a:p>
          <a:p>
            <a:r>
              <a:rPr lang="en-US" dirty="0"/>
              <a:t>Hindu vigilantes attacked and killed a Muslim man, Mohammad </a:t>
            </a:r>
            <a:r>
              <a:rPr lang="en-US" dirty="0" err="1"/>
              <a:t>Akhlaq</a:t>
            </a:r>
            <a:r>
              <a:rPr lang="en-US" dirty="0"/>
              <a:t>, on the suspicion that he had slaughtered a cow</a:t>
            </a:r>
          </a:p>
          <a:p>
            <a:r>
              <a:rPr lang="en-US" dirty="0"/>
              <a:t>Prime Minister Modi did not condemn the killing</a:t>
            </a:r>
          </a:p>
          <a:p>
            <a:r>
              <a:rPr lang="en-US" dirty="0"/>
              <a:t>RSS spokesman, and BJP MP, </a:t>
            </a:r>
            <a:r>
              <a:rPr lang="en-US" dirty="0" err="1"/>
              <a:t>Tarun</a:t>
            </a:r>
            <a:r>
              <a:rPr lang="en-US" dirty="0"/>
              <a:t> Vijay practiced “</a:t>
            </a:r>
            <a:r>
              <a:rPr lang="en-US" dirty="0" err="1"/>
              <a:t>whataboutery</a:t>
            </a:r>
            <a:r>
              <a:rPr lang="en-US" dirty="0"/>
              <a:t>” asking why there was no outrage at the killing of Hindus, and indirectly blamed Muslims for not standing with Hindus</a:t>
            </a:r>
          </a:p>
          <a:p>
            <a:r>
              <a:rPr lang="en-US" dirty="0"/>
              <a:t>Pratap Bhanu Mehta eviscerated Vijay’s logic and facts</a:t>
            </a:r>
          </a:p>
        </p:txBody>
      </p:sp>
    </p:spTree>
    <p:extLst>
      <p:ext uri="{BB962C8B-B14F-4D97-AF65-F5344CB8AC3E}">
        <p14:creationId xmlns:p14="http://schemas.microsoft.com/office/powerpoint/2010/main" val="363400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5C8B-62A0-4546-B0AA-61C284665A85}"/>
              </a:ext>
            </a:extLst>
          </p:cNvPr>
          <p:cNvSpPr>
            <a:spLocks noGrp="1"/>
          </p:cNvSpPr>
          <p:nvPr>
            <p:ph type="title"/>
          </p:nvPr>
        </p:nvSpPr>
        <p:spPr/>
        <p:txBody>
          <a:bodyPr/>
          <a:lstStyle/>
          <a:p>
            <a:r>
              <a:rPr lang="en-US" dirty="0"/>
              <a:t>Bhima Koregaon 2018</a:t>
            </a:r>
          </a:p>
        </p:txBody>
      </p:sp>
      <p:sp>
        <p:nvSpPr>
          <p:cNvPr id="3" name="Content Placeholder 2">
            <a:extLst>
              <a:ext uri="{FF2B5EF4-FFF2-40B4-BE49-F238E27FC236}">
                <a16:creationId xmlns:a16="http://schemas.microsoft.com/office/drawing/2014/main" id="{74DB9AAC-3096-478D-953A-FF38F30B59B1}"/>
              </a:ext>
            </a:extLst>
          </p:cNvPr>
          <p:cNvSpPr>
            <a:spLocks noGrp="1"/>
          </p:cNvSpPr>
          <p:nvPr>
            <p:ph idx="1"/>
          </p:nvPr>
        </p:nvSpPr>
        <p:spPr>
          <a:xfrm>
            <a:off x="0" y="1352550"/>
            <a:ext cx="12192000" cy="5314950"/>
          </a:xfrm>
        </p:spPr>
        <p:txBody>
          <a:bodyPr>
            <a:normAutofit fontScale="92500" lnSpcReduction="20000"/>
          </a:bodyPr>
          <a:lstStyle/>
          <a:p>
            <a:r>
              <a:rPr lang="en-US" dirty="0"/>
              <a:t>Vijay tried to distract his readers by pointing to the plight of Dalits and claiming that the RSS was their supporter</a:t>
            </a:r>
          </a:p>
          <a:p>
            <a:r>
              <a:rPr lang="en-US" dirty="0"/>
              <a:t>Events of 2018 show this to be a lie</a:t>
            </a:r>
          </a:p>
          <a:p>
            <a:r>
              <a:rPr lang="en-US" dirty="0"/>
              <a:t>Dalits in Maharashtra had long celebrated a victory at a battle in Bhima Koregaon in 1818, when, fighting for the English East India Company they had defeated the upper caste army of the Maratha rulers</a:t>
            </a:r>
          </a:p>
          <a:p>
            <a:r>
              <a:rPr lang="en-US" dirty="0"/>
              <a:t>January 2020 celebrations led to violence between Hindu nationalist organizations and Dalits (incited by the Hindu nationalists)</a:t>
            </a:r>
          </a:p>
          <a:p>
            <a:r>
              <a:rPr lang="en-US" dirty="0"/>
              <a:t>Hindu nationalist participants not arrested</a:t>
            </a:r>
          </a:p>
          <a:p>
            <a:r>
              <a:rPr lang="en-US" dirty="0"/>
              <a:t>But later that year, prominent Dalit and labor activists were arrested under national security laws, claiming they had colluded with Maoists against the state</a:t>
            </a:r>
          </a:p>
          <a:p>
            <a:r>
              <a:rPr lang="en-US" dirty="0"/>
              <a:t>Forensic analysis of the evidence (computers) revealed that the evidence was introduced later into the computer</a:t>
            </a:r>
          </a:p>
          <a:p>
            <a:r>
              <a:rPr lang="en-US" dirty="0"/>
              <a:t>The Koregaon activists remain in prison, with one of them, a Jesuit priest, dying in prison</a:t>
            </a:r>
          </a:p>
          <a:p>
            <a:endParaRPr lang="en-US" dirty="0"/>
          </a:p>
        </p:txBody>
      </p:sp>
    </p:spTree>
    <p:extLst>
      <p:ext uri="{BB962C8B-B14F-4D97-AF65-F5344CB8AC3E}">
        <p14:creationId xmlns:p14="http://schemas.microsoft.com/office/powerpoint/2010/main" val="348288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C2B8-8533-4B89-9A01-9BBB3C5A517E}"/>
              </a:ext>
            </a:extLst>
          </p:cNvPr>
          <p:cNvSpPr>
            <a:spLocks noGrp="1"/>
          </p:cNvSpPr>
          <p:nvPr>
            <p:ph type="title"/>
          </p:nvPr>
        </p:nvSpPr>
        <p:spPr/>
        <p:txBody>
          <a:bodyPr/>
          <a:lstStyle/>
          <a:p>
            <a:r>
              <a:rPr lang="en-US" dirty="0"/>
              <a:t>Demonetization 2016</a:t>
            </a:r>
          </a:p>
        </p:txBody>
      </p:sp>
      <p:sp>
        <p:nvSpPr>
          <p:cNvPr id="3" name="Content Placeholder 2">
            <a:extLst>
              <a:ext uri="{FF2B5EF4-FFF2-40B4-BE49-F238E27FC236}">
                <a16:creationId xmlns:a16="http://schemas.microsoft.com/office/drawing/2014/main" id="{6E1A0C69-CAF1-49AF-9183-C2D442637D9D}"/>
              </a:ext>
            </a:extLst>
          </p:cNvPr>
          <p:cNvSpPr>
            <a:spLocks noGrp="1"/>
          </p:cNvSpPr>
          <p:nvPr>
            <p:ph idx="1"/>
          </p:nvPr>
        </p:nvSpPr>
        <p:spPr>
          <a:xfrm>
            <a:off x="0" y="1495426"/>
            <a:ext cx="12192000" cy="5095874"/>
          </a:xfrm>
        </p:spPr>
        <p:txBody>
          <a:bodyPr>
            <a:normAutofit/>
          </a:bodyPr>
          <a:lstStyle/>
          <a:p>
            <a:r>
              <a:rPr lang="en-US" dirty="0"/>
              <a:t>On 8</a:t>
            </a:r>
            <a:r>
              <a:rPr lang="en-US" baseline="30000" dirty="0"/>
              <a:t>th</a:t>
            </a:r>
            <a:r>
              <a:rPr lang="en-US" dirty="0"/>
              <a:t> November, with no prior notice the government “demonetized” currency notes with values of 500 and 1000 rupees</a:t>
            </a:r>
          </a:p>
          <a:p>
            <a:r>
              <a:rPr lang="en-US" dirty="0"/>
              <a:t>Originally claimed it was to smash the shadow “black money” economy flourishing in India and counter terrorism, but goalposts kept shifting as 99.3% of the demonetized notes were legally exchanged</a:t>
            </a:r>
          </a:p>
          <a:p>
            <a:r>
              <a:rPr lang="en-US" dirty="0"/>
              <a:t>No impact on the shadow economy except greater corruption</a:t>
            </a:r>
          </a:p>
          <a:p>
            <a:r>
              <a:rPr lang="en-US" dirty="0"/>
              <a:t>Long term damage to the small and medium sector of the Indian economy and ultimately to economic growth in India </a:t>
            </a:r>
          </a:p>
          <a:p>
            <a:r>
              <a:rPr lang="en-US" dirty="0"/>
              <a:t>It was alleged that the real reason for this was to undermine the chances of BJP’s opposition in the upcoming elections in India’s largest state of Uttar Pradesh</a:t>
            </a:r>
          </a:p>
          <a:p>
            <a:r>
              <a:rPr lang="en-US" dirty="0"/>
              <a:t>BJP won the elections</a:t>
            </a:r>
          </a:p>
        </p:txBody>
      </p:sp>
    </p:spTree>
    <p:extLst>
      <p:ext uri="{BB962C8B-B14F-4D97-AF65-F5344CB8AC3E}">
        <p14:creationId xmlns:p14="http://schemas.microsoft.com/office/powerpoint/2010/main" val="228063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BB3A-EFEB-4A89-9FCC-088BD379CA61}"/>
              </a:ext>
            </a:extLst>
          </p:cNvPr>
          <p:cNvSpPr>
            <a:spLocks noGrp="1"/>
          </p:cNvSpPr>
          <p:nvPr>
            <p:ph type="title"/>
          </p:nvPr>
        </p:nvSpPr>
        <p:spPr/>
        <p:txBody>
          <a:bodyPr/>
          <a:lstStyle/>
          <a:p>
            <a:r>
              <a:rPr lang="en-US" dirty="0"/>
              <a:t>Second Term</a:t>
            </a:r>
          </a:p>
        </p:txBody>
      </p:sp>
      <p:sp>
        <p:nvSpPr>
          <p:cNvPr id="3" name="Content Placeholder 2">
            <a:extLst>
              <a:ext uri="{FF2B5EF4-FFF2-40B4-BE49-F238E27FC236}">
                <a16:creationId xmlns:a16="http://schemas.microsoft.com/office/drawing/2014/main" id="{7E091FD6-5316-40D4-B1B2-90D00B931020}"/>
              </a:ext>
            </a:extLst>
          </p:cNvPr>
          <p:cNvSpPr>
            <a:spLocks noGrp="1"/>
          </p:cNvSpPr>
          <p:nvPr>
            <p:ph idx="1"/>
          </p:nvPr>
        </p:nvSpPr>
        <p:spPr>
          <a:xfrm>
            <a:off x="78377" y="1375954"/>
            <a:ext cx="11956869" cy="5573485"/>
          </a:xfrm>
        </p:spPr>
        <p:txBody>
          <a:bodyPr>
            <a:normAutofit lnSpcReduction="10000"/>
          </a:bodyPr>
          <a:lstStyle/>
          <a:p>
            <a:r>
              <a:rPr lang="en-US" dirty="0"/>
              <a:t>Modi wins a second term in office in 2019, with an even larger victory than 2014.  This time with &gt;37% vote share</a:t>
            </a:r>
          </a:p>
          <a:p>
            <a:r>
              <a:rPr lang="en-US" dirty="0"/>
              <a:t>A conveniently timed terrorist attack on Indian paramilitary forces in Kashmir, in Pulwama, helped sway the votes</a:t>
            </a:r>
          </a:p>
          <a:p>
            <a:r>
              <a:rPr lang="en-US" dirty="0"/>
              <a:t>As the economy was in shambles, the 2014 strategy would not work, hence old Hindutva platform comes to the fore</a:t>
            </a:r>
          </a:p>
          <a:p>
            <a:r>
              <a:rPr lang="en-US" dirty="0"/>
              <a:t>Separatism in Kashmir, Uniform Civil Code, accusations of all opposition harboring “anti national” sentiments</a:t>
            </a:r>
          </a:p>
          <a:p>
            <a:r>
              <a:rPr lang="en-US" dirty="0"/>
              <a:t>And of course, “Hindutva” in general was part of the platform (in 1995, the Supreme Court ruled that “Hindutva is understood </a:t>
            </a:r>
            <a:r>
              <a:rPr lang="en-US" b="1" dirty="0"/>
              <a:t>as a way of life or a state of mind </a:t>
            </a:r>
            <a:r>
              <a:rPr lang="en-US" dirty="0"/>
              <a:t>and is not to be equated with or understood as religious Hindu fundamentalism”)  </a:t>
            </a:r>
          </a:p>
          <a:p>
            <a:r>
              <a:rPr lang="en-US" dirty="0"/>
              <a:t>But the idea of creating a Hindu </a:t>
            </a:r>
            <a:r>
              <a:rPr lang="en-US" dirty="0" err="1"/>
              <a:t>Rashtra</a:t>
            </a:r>
            <a:r>
              <a:rPr lang="en-US" dirty="0"/>
              <a:t> is never far from Hindutva</a:t>
            </a:r>
          </a:p>
          <a:p>
            <a:endParaRPr lang="en-US" dirty="0"/>
          </a:p>
          <a:p>
            <a:endParaRPr lang="en-US" dirty="0"/>
          </a:p>
          <a:p>
            <a:endParaRPr lang="en-US" dirty="0"/>
          </a:p>
        </p:txBody>
      </p:sp>
    </p:spTree>
    <p:extLst>
      <p:ext uri="{BB962C8B-B14F-4D97-AF65-F5344CB8AC3E}">
        <p14:creationId xmlns:p14="http://schemas.microsoft.com/office/powerpoint/2010/main" val="173311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1F72-C79F-40BA-ACFD-837DEB0FD480}"/>
              </a:ext>
            </a:extLst>
          </p:cNvPr>
          <p:cNvSpPr>
            <a:spLocks noGrp="1"/>
          </p:cNvSpPr>
          <p:nvPr>
            <p:ph type="title"/>
          </p:nvPr>
        </p:nvSpPr>
        <p:spPr/>
        <p:txBody>
          <a:bodyPr/>
          <a:lstStyle/>
          <a:p>
            <a:r>
              <a:rPr lang="en-US" dirty="0"/>
              <a:t>	 Jammu and Kashmir August 5 2019</a:t>
            </a:r>
            <a:br>
              <a:rPr lang="en-US" dirty="0"/>
            </a:br>
            <a:endParaRPr lang="en-US" dirty="0"/>
          </a:p>
        </p:txBody>
      </p:sp>
      <p:sp>
        <p:nvSpPr>
          <p:cNvPr id="3" name="Content Placeholder 2">
            <a:extLst>
              <a:ext uri="{FF2B5EF4-FFF2-40B4-BE49-F238E27FC236}">
                <a16:creationId xmlns:a16="http://schemas.microsoft.com/office/drawing/2014/main" id="{75AADF25-E922-46FC-AD4D-5221295414B5}"/>
              </a:ext>
            </a:extLst>
          </p:cNvPr>
          <p:cNvSpPr>
            <a:spLocks noGrp="1"/>
          </p:cNvSpPr>
          <p:nvPr>
            <p:ph idx="1"/>
          </p:nvPr>
        </p:nvSpPr>
        <p:spPr>
          <a:xfrm>
            <a:off x="0" y="1010194"/>
            <a:ext cx="12192000" cy="5730240"/>
          </a:xfrm>
        </p:spPr>
        <p:txBody>
          <a:bodyPr/>
          <a:lstStyle/>
          <a:p>
            <a:r>
              <a:rPr lang="en-US" dirty="0"/>
              <a:t>Jammu and Kashmir was India’s only Muslim majority state</a:t>
            </a:r>
          </a:p>
          <a:p>
            <a:r>
              <a:rPr lang="en-US" dirty="0"/>
              <a:t>Ambiguity about accession to India (see </a:t>
            </a:r>
            <a:r>
              <a:rPr lang="en-US" dirty="0" err="1"/>
              <a:t>Guha</a:t>
            </a:r>
            <a:r>
              <a:rPr lang="en-US" dirty="0"/>
              <a:t> chapter 12) and cause of two wars between India and Pakistan.  Remains as a “disputed area” in many international maps</a:t>
            </a:r>
          </a:p>
          <a:p>
            <a:r>
              <a:rPr lang="en-US" dirty="0"/>
              <a:t>Ambiguity with the idea of </a:t>
            </a:r>
            <a:r>
              <a:rPr lang="en-US" i="1" dirty="0" err="1"/>
              <a:t>Kashmiriyat</a:t>
            </a:r>
            <a:r>
              <a:rPr lang="en-US" dirty="0"/>
              <a:t> under Abdullah, twice arrested by Nehru and Indira</a:t>
            </a:r>
          </a:p>
          <a:p>
            <a:r>
              <a:rPr lang="en-US" dirty="0"/>
              <a:t>A rigged election in 1987 led to rise of armed militancy where many took a </a:t>
            </a:r>
            <a:r>
              <a:rPr lang="en-US" dirty="0" err="1"/>
              <a:t>Islamicist</a:t>
            </a:r>
            <a:r>
              <a:rPr lang="en-US" dirty="0"/>
              <a:t> position</a:t>
            </a:r>
          </a:p>
          <a:p>
            <a:r>
              <a:rPr lang="en-US" dirty="0"/>
              <a:t>Demand for </a:t>
            </a:r>
            <a:r>
              <a:rPr lang="en-US" dirty="0" err="1"/>
              <a:t>azaadi</a:t>
            </a:r>
            <a:r>
              <a:rPr lang="en-US" dirty="0"/>
              <a:t>, independence, for Kashmir</a:t>
            </a:r>
          </a:p>
          <a:p>
            <a:r>
              <a:rPr lang="en-US" dirty="0"/>
              <a:t>In August 2019- Indian government stripped Jammu and Kashmir (J&amp;K) state of the special status that gave it significant autonomy.  In fact J&amp;K is no longer a STATE at all, but two UNION TERRITORIES, J&amp;K and </a:t>
            </a:r>
            <a:r>
              <a:rPr lang="en-US" dirty="0" err="1"/>
              <a:t>Ladakh</a:t>
            </a:r>
            <a:r>
              <a:rPr lang="en-US" dirty="0"/>
              <a:t>.</a:t>
            </a:r>
          </a:p>
          <a:p>
            <a:endParaRPr lang="en-US" dirty="0"/>
          </a:p>
          <a:p>
            <a:endParaRPr lang="en-US" dirty="0"/>
          </a:p>
        </p:txBody>
      </p:sp>
    </p:spTree>
    <p:extLst>
      <p:ext uri="{BB962C8B-B14F-4D97-AF65-F5344CB8AC3E}">
        <p14:creationId xmlns:p14="http://schemas.microsoft.com/office/powerpoint/2010/main" val="930976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3048</Words>
  <Application>Microsoft Office PowerPoint</Application>
  <PresentationFormat>Widescreen</PresentationFormat>
  <Paragraphs>166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Modi’s India </vt:lpstr>
      <vt:lpstr>Contrast Modi and Nehru</vt:lpstr>
      <vt:lpstr>Modi Elected PM 2014</vt:lpstr>
      <vt:lpstr>Timeline of Events </vt:lpstr>
      <vt:lpstr>Dadri Lynching 2015</vt:lpstr>
      <vt:lpstr>Bhima Koregaon 2018</vt:lpstr>
      <vt:lpstr>Demonetization 2016</vt:lpstr>
      <vt:lpstr>Second Term</vt:lpstr>
      <vt:lpstr>  Jammu and Kashmir August 5 2019 </vt:lpstr>
      <vt:lpstr>Citizenship Amendment Act December 2019</vt:lpstr>
      <vt:lpstr>“love jihad”</vt:lpstr>
      <vt:lpstr>Social Media</vt:lpstr>
      <vt:lpstr>Ayodhya Judgement Nov 2019</vt:lpstr>
      <vt:lpstr>Inauguration of the Ayodhya Temple</vt:lpstr>
      <vt:lpstr>Modi and Democratic Institutions</vt:lpstr>
      <vt:lpstr>A Populist Drifting to Authoritarianism (redux)</vt:lpstr>
      <vt:lpstr>Potential Consequences </vt:lpstr>
      <vt:lpstr>PowerPoint Presentation</vt:lpstr>
      <vt:lpstr>Recommended Readings</vt:lpstr>
      <vt:lpstr>Resisting Hindutva:  Women of Shaheen Bagh</vt:lpstr>
      <vt:lpstr>State Pushback:  Jamia Milia </vt:lpstr>
      <vt:lpstr>State Permitted  Pushback:  JNU</vt:lpstr>
      <vt:lpstr>Love Jihad: Social and Legal Context</vt:lpstr>
      <vt:lpstr>Jim Crow Hindutva</vt:lpstr>
      <vt:lpstr>A bigot who gets things done?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Modi’s India</dc:title>
  <dc:creator>Sanjay Joshi</dc:creator>
  <cp:lastModifiedBy>Sanjay Joshi</cp:lastModifiedBy>
  <cp:revision>38</cp:revision>
  <dcterms:created xsi:type="dcterms:W3CDTF">2022-04-26T07:01:24Z</dcterms:created>
  <dcterms:modified xsi:type="dcterms:W3CDTF">2024-04-25T03:52:35Z</dcterms:modified>
</cp:coreProperties>
</file>