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4" r:id="rId12"/>
    <p:sldId id="271" r:id="rId13"/>
    <p:sldId id="265" r:id="rId14"/>
    <p:sldId id="268" r:id="rId15"/>
    <p:sldId id="270" r:id="rId16"/>
    <p:sldId id="272"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06709-B246-47BE-84C3-7EF76C6FFB8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0164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06709-B246-47BE-84C3-7EF76C6FFB8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68265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06709-B246-47BE-84C3-7EF76C6FFB8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83833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06709-B246-47BE-84C3-7EF76C6FFB8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00194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806709-B246-47BE-84C3-7EF76C6FFB83}"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151880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06709-B246-47BE-84C3-7EF76C6FFB8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7655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06709-B246-47BE-84C3-7EF76C6FFB83}"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197193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06709-B246-47BE-84C3-7EF76C6FFB83}"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4617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06709-B246-47BE-84C3-7EF76C6FFB83}"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143114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806709-B246-47BE-84C3-7EF76C6FFB8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2756658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806709-B246-47BE-84C3-7EF76C6FFB83}"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1472F-367D-4704-9CA5-BE9BAA5E9AFE}" type="slidenum">
              <a:rPr lang="en-US" smtClean="0"/>
              <a:t>‹#›</a:t>
            </a:fld>
            <a:endParaRPr lang="en-US"/>
          </a:p>
        </p:txBody>
      </p:sp>
    </p:spTree>
    <p:extLst>
      <p:ext uri="{BB962C8B-B14F-4D97-AF65-F5344CB8AC3E}">
        <p14:creationId xmlns:p14="http://schemas.microsoft.com/office/powerpoint/2010/main" val="3435696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06709-B246-47BE-84C3-7EF76C6FFB83}"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1472F-367D-4704-9CA5-BE9BAA5E9AFE}" type="slidenum">
              <a:rPr lang="en-US" smtClean="0"/>
              <a:t>‹#›</a:t>
            </a:fld>
            <a:endParaRPr lang="en-US"/>
          </a:p>
        </p:txBody>
      </p:sp>
    </p:spTree>
    <p:extLst>
      <p:ext uri="{BB962C8B-B14F-4D97-AF65-F5344CB8AC3E}">
        <p14:creationId xmlns:p14="http://schemas.microsoft.com/office/powerpoint/2010/main" val="60361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im.hunt.in/cg/up/Fatehpur-Sikri/City-Guide/ibadat.jpg"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nbuM0aJjVg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Mughal Empire: 1526-1739?</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045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Akbar and Religion</a:t>
            </a:r>
          </a:p>
        </p:txBody>
      </p:sp>
      <p:sp>
        <p:nvSpPr>
          <p:cNvPr id="4" name="Content Placeholder 3"/>
          <p:cNvSpPr>
            <a:spLocks noGrp="1"/>
          </p:cNvSpPr>
          <p:nvPr>
            <p:ph sz="half" idx="1"/>
          </p:nvPr>
        </p:nvSpPr>
        <p:spPr>
          <a:xfrm>
            <a:off x="574766" y="1825624"/>
            <a:ext cx="5120640" cy="4879975"/>
          </a:xfrm>
        </p:spPr>
        <p:txBody>
          <a:bodyPr>
            <a:normAutofit fontScale="92500"/>
          </a:bodyPr>
          <a:lstStyle/>
          <a:p>
            <a:r>
              <a:rPr lang="en-US" dirty="0"/>
              <a:t>Advocated SULH I KUL (peace with all)</a:t>
            </a:r>
          </a:p>
          <a:p>
            <a:r>
              <a:rPr lang="en-US" dirty="0"/>
              <a:t>Married ( aka matrimonial alliances!) with Rajput princesses </a:t>
            </a:r>
          </a:p>
          <a:p>
            <a:r>
              <a:rPr lang="en-US" dirty="0"/>
              <a:t>Built the  </a:t>
            </a:r>
            <a:r>
              <a:rPr lang="en-US" dirty="0" err="1"/>
              <a:t>Ibadat</a:t>
            </a:r>
            <a:r>
              <a:rPr lang="en-US" dirty="0"/>
              <a:t> </a:t>
            </a:r>
            <a:r>
              <a:rPr lang="en-US" dirty="0" err="1"/>
              <a:t>Khana</a:t>
            </a:r>
            <a:r>
              <a:rPr lang="en-US" dirty="0"/>
              <a:t> ("House of Worship") where theologians and mystics discussed matters of spirituality with the emperor</a:t>
            </a:r>
          </a:p>
          <a:p>
            <a:r>
              <a:rPr lang="en-US" dirty="0"/>
              <a:t>Sought to combine different doctrines into a new ethical, moral code </a:t>
            </a:r>
            <a:r>
              <a:rPr lang="en-US" i="1" dirty="0"/>
              <a:t>Din-</a:t>
            </a:r>
            <a:r>
              <a:rPr lang="en-US" i="1" dirty="0" err="1"/>
              <a:t>i</a:t>
            </a:r>
            <a:r>
              <a:rPr lang="en-US" i="1" dirty="0"/>
              <a:t>-</a:t>
            </a:r>
            <a:r>
              <a:rPr lang="en-US" i="1" dirty="0" err="1"/>
              <a:t>Ilahi</a:t>
            </a:r>
            <a:r>
              <a:rPr lang="en-US" dirty="0"/>
              <a:t> (sometimes referred to as a new religion)</a:t>
            </a:r>
          </a:p>
          <a:p>
            <a:endParaRPr lang="en-US" dirty="0"/>
          </a:p>
        </p:txBody>
      </p:sp>
      <p:sp>
        <p:nvSpPr>
          <p:cNvPr id="5" name="Content Placeholder 4"/>
          <p:cNvSpPr>
            <a:spLocks noGrp="1"/>
          </p:cNvSpPr>
          <p:nvPr>
            <p:ph sz="half" idx="2"/>
          </p:nvPr>
        </p:nvSpPr>
        <p:spPr>
          <a:xfrm>
            <a:off x="5970663" y="1825625"/>
            <a:ext cx="5383137" cy="4351338"/>
          </a:xfrm>
        </p:spPr>
        <p:txBody>
          <a:bodyPr>
            <a:normAutofit fontScale="92500"/>
          </a:bodyPr>
          <a:lstStyle/>
          <a:p>
            <a:r>
              <a:rPr lang="en-US" dirty="0">
                <a:hlinkClick r:id="rId2"/>
              </a:rPr>
              <a:t>IBADAT KHANA </a:t>
            </a:r>
            <a:r>
              <a:rPr lang="en-US" dirty="0"/>
              <a:t>at </a:t>
            </a:r>
            <a:r>
              <a:rPr lang="en-US" dirty="0" err="1"/>
              <a:t>Fatehpur</a:t>
            </a:r>
            <a:r>
              <a:rPr lang="en-US" dirty="0"/>
              <a:t> </a:t>
            </a:r>
            <a:r>
              <a:rPr lang="en-US" dirty="0" err="1"/>
              <a:t>Sikri</a:t>
            </a:r>
            <a:endParaRPr lang="en-US" dirty="0"/>
          </a:p>
          <a:p>
            <a:pPr marL="0" indent="0">
              <a:buNone/>
            </a:pPr>
            <a:endParaRPr lang="en-US" dirty="0"/>
          </a:p>
        </p:txBody>
      </p:sp>
      <p:pic>
        <p:nvPicPr>
          <p:cNvPr id="6" name="Picture 5"/>
          <p:cNvPicPr>
            <a:picLocks noChangeAspect="1"/>
          </p:cNvPicPr>
          <p:nvPr/>
        </p:nvPicPr>
        <p:blipFill>
          <a:blip r:embed="rId3"/>
          <a:stretch>
            <a:fillRect/>
          </a:stretch>
        </p:blipFill>
        <p:spPr>
          <a:xfrm>
            <a:off x="5970663" y="2664823"/>
            <a:ext cx="5298227" cy="3585617"/>
          </a:xfrm>
          <a:prstGeom prst="rect">
            <a:avLst/>
          </a:prstGeom>
        </p:spPr>
      </p:pic>
    </p:spTree>
    <p:extLst>
      <p:ext uri="{BB962C8B-B14F-4D97-AF65-F5344CB8AC3E}">
        <p14:creationId xmlns:p14="http://schemas.microsoft.com/office/powerpoint/2010/main" val="2028103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6" y="113211"/>
            <a:ext cx="10230393" cy="1367247"/>
          </a:xfrm>
        </p:spPr>
        <p:txBody>
          <a:bodyPr/>
          <a:lstStyle/>
          <a:p>
            <a:r>
              <a:rPr lang="en-US" dirty="0"/>
              <a:t>Context for Akbar’s Policies</a:t>
            </a:r>
          </a:p>
        </p:txBody>
      </p:sp>
      <p:sp>
        <p:nvSpPr>
          <p:cNvPr id="3" name="Content Placeholder 2"/>
          <p:cNvSpPr>
            <a:spLocks noGrp="1"/>
          </p:cNvSpPr>
          <p:nvPr>
            <p:ph idx="1"/>
          </p:nvPr>
        </p:nvSpPr>
        <p:spPr>
          <a:xfrm>
            <a:off x="722811" y="1262743"/>
            <a:ext cx="11077303" cy="5521234"/>
          </a:xfrm>
        </p:spPr>
        <p:txBody>
          <a:bodyPr>
            <a:normAutofit/>
          </a:bodyPr>
          <a:lstStyle/>
          <a:p>
            <a:r>
              <a:rPr lang="en-US" dirty="0"/>
              <a:t>MANSABDARI allows AKBAR consolidate MUGHAL empire, and a regular source of revenue was one reason why he was able to undertake a more “tolerant” religious policy. No need for </a:t>
            </a:r>
            <a:r>
              <a:rPr lang="en-US" dirty="0" err="1"/>
              <a:t>Jaziyah</a:t>
            </a:r>
            <a:r>
              <a:rPr lang="en-US" dirty="0"/>
              <a:t>, that he was then able to abolish.  This also allows Akbar to follow SULH I KUL (peace with all)</a:t>
            </a:r>
          </a:p>
          <a:p>
            <a:r>
              <a:rPr lang="en-US" dirty="0"/>
              <a:t>Akbar was expanding and consolidating empire.  For that needed to win over </a:t>
            </a:r>
            <a:r>
              <a:rPr lang="en-US" dirty="0" err="1"/>
              <a:t>Rajputs</a:t>
            </a:r>
            <a:r>
              <a:rPr lang="en-US" dirty="0"/>
              <a:t>. That desire, though, did not prevent Akbar from military campaigns against the </a:t>
            </a:r>
            <a:r>
              <a:rPr lang="en-US" dirty="0" err="1"/>
              <a:t>Rajputs</a:t>
            </a:r>
            <a:r>
              <a:rPr lang="en-US" dirty="0"/>
              <a:t> who defied him. A massacre at the fort of </a:t>
            </a:r>
            <a:r>
              <a:rPr lang="en-US" dirty="0" err="1"/>
              <a:t>Chittor</a:t>
            </a:r>
            <a:r>
              <a:rPr lang="en-US" dirty="0"/>
              <a:t> is said to have resulted in deaths of 30,000 non-combatants</a:t>
            </a:r>
          </a:p>
          <a:p>
            <a:r>
              <a:rPr lang="en-US" dirty="0"/>
              <a:t>But did have </a:t>
            </a:r>
            <a:r>
              <a:rPr lang="en-US" dirty="0" err="1"/>
              <a:t>Rajputs</a:t>
            </a:r>
            <a:r>
              <a:rPr lang="en-US" dirty="0"/>
              <a:t> (and other Hindus) in very important positions in his court</a:t>
            </a:r>
          </a:p>
          <a:p>
            <a:r>
              <a:rPr lang="en-US" dirty="0"/>
              <a:t>Married Rajput princesses and they were allowed to worship as they pleased </a:t>
            </a:r>
          </a:p>
          <a:p>
            <a:endParaRPr lang="en-US" dirty="0"/>
          </a:p>
          <a:p>
            <a:endParaRPr lang="en-US" dirty="0"/>
          </a:p>
        </p:txBody>
      </p:sp>
    </p:spTree>
    <p:extLst>
      <p:ext uri="{BB962C8B-B14F-4D97-AF65-F5344CB8AC3E}">
        <p14:creationId xmlns:p14="http://schemas.microsoft.com/office/powerpoint/2010/main" val="322846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Aurangzeb:  The Contrasts</a:t>
            </a:r>
          </a:p>
        </p:txBody>
      </p:sp>
      <p:sp>
        <p:nvSpPr>
          <p:cNvPr id="5" name="Content Placeholder 4"/>
          <p:cNvSpPr>
            <a:spLocks noGrp="1"/>
          </p:cNvSpPr>
          <p:nvPr>
            <p:ph sz="half" idx="1"/>
          </p:nvPr>
        </p:nvSpPr>
        <p:spPr>
          <a:xfrm>
            <a:off x="383059" y="1825624"/>
            <a:ext cx="6845643" cy="4908807"/>
          </a:xfrm>
        </p:spPr>
        <p:txBody>
          <a:bodyPr>
            <a:normAutofit/>
          </a:bodyPr>
          <a:lstStyle/>
          <a:p>
            <a:r>
              <a:rPr lang="en-US" dirty="0" err="1"/>
              <a:t>Reimposes</a:t>
            </a:r>
            <a:r>
              <a:rPr lang="en-US" dirty="0"/>
              <a:t> </a:t>
            </a:r>
            <a:r>
              <a:rPr lang="en-US" dirty="0" err="1"/>
              <a:t>Jaziyah</a:t>
            </a:r>
            <a:r>
              <a:rPr lang="en-US" dirty="0"/>
              <a:t> (poll tax on non-Muslims)</a:t>
            </a:r>
          </a:p>
          <a:p>
            <a:r>
              <a:rPr lang="en-US" dirty="0"/>
              <a:t>End patronage Sanskrit scholars (</a:t>
            </a:r>
            <a:r>
              <a:rPr lang="en-US" dirty="0" err="1"/>
              <a:t>Truschke</a:t>
            </a:r>
            <a:r>
              <a:rPr lang="en-US" dirty="0"/>
              <a:t>)</a:t>
            </a:r>
          </a:p>
          <a:p>
            <a:r>
              <a:rPr lang="en-US" dirty="0"/>
              <a:t>Destroys Hindu temples</a:t>
            </a:r>
          </a:p>
          <a:p>
            <a:r>
              <a:rPr lang="en-US" dirty="0"/>
              <a:t>Demonstrable personal Islamic piety </a:t>
            </a:r>
          </a:p>
          <a:p>
            <a:pPr marL="0" indent="0">
              <a:buNone/>
            </a:pPr>
            <a:r>
              <a:rPr lang="en-US" dirty="0"/>
              <a:t>BUT</a:t>
            </a:r>
          </a:p>
          <a:p>
            <a:r>
              <a:rPr lang="en-US" dirty="0"/>
              <a:t>Grants land to Hindu institutions</a:t>
            </a:r>
          </a:p>
          <a:p>
            <a:r>
              <a:rPr lang="en-US" dirty="0"/>
              <a:t>Patronizes HINDI, vernacular, over the classical SANSKRIT</a:t>
            </a:r>
          </a:p>
          <a:p>
            <a:r>
              <a:rPr lang="en-US" dirty="0"/>
              <a:t>Retains Hindus in many important positions in his administration</a:t>
            </a:r>
          </a:p>
        </p:txBody>
      </p:sp>
      <p:pic>
        <p:nvPicPr>
          <p:cNvPr id="7" name="Content Placeholder 6"/>
          <p:cNvPicPr>
            <a:picLocks noGrp="1" noChangeAspect="1"/>
          </p:cNvPicPr>
          <p:nvPr>
            <p:ph sz="half" idx="2"/>
          </p:nvPr>
        </p:nvPicPr>
        <p:blipFill>
          <a:blip r:embed="rId2"/>
          <a:stretch>
            <a:fillRect/>
          </a:stretch>
        </p:blipFill>
        <p:spPr>
          <a:xfrm>
            <a:off x="7228703" y="1825625"/>
            <a:ext cx="4273041" cy="4133196"/>
          </a:xfrm>
          <a:prstGeom prst="rect">
            <a:avLst/>
          </a:prstGeom>
        </p:spPr>
      </p:pic>
    </p:spTree>
    <p:extLst>
      <p:ext uri="{BB962C8B-B14F-4D97-AF65-F5344CB8AC3E}">
        <p14:creationId xmlns:p14="http://schemas.microsoft.com/office/powerpoint/2010/main" val="327188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Aurangzeb, Religion, </a:t>
            </a:r>
            <a:r>
              <a:rPr lang="en-US" dirty="0" err="1"/>
              <a:t>Jagirdari</a:t>
            </a:r>
            <a:r>
              <a:rPr lang="en-US" dirty="0"/>
              <a:t>, and </a:t>
            </a:r>
            <a:r>
              <a:rPr lang="en-US" dirty="0" err="1"/>
              <a:t>Shivaji</a:t>
            </a:r>
            <a:endParaRPr lang="en-US" dirty="0"/>
          </a:p>
        </p:txBody>
      </p:sp>
      <p:sp>
        <p:nvSpPr>
          <p:cNvPr id="3" name="Content Placeholder 2"/>
          <p:cNvSpPr>
            <a:spLocks noGrp="1"/>
          </p:cNvSpPr>
          <p:nvPr>
            <p:ph idx="1"/>
          </p:nvPr>
        </p:nvSpPr>
        <p:spPr>
          <a:xfrm>
            <a:off x="838200" y="1825624"/>
            <a:ext cx="11022874" cy="5032375"/>
          </a:xfrm>
        </p:spPr>
        <p:txBody>
          <a:bodyPr>
            <a:normAutofit fontScale="92500" lnSpcReduction="10000"/>
          </a:bodyPr>
          <a:lstStyle/>
          <a:p>
            <a:r>
              <a:rPr lang="en-US" dirty="0"/>
              <a:t> Strains in the </a:t>
            </a:r>
            <a:r>
              <a:rPr lang="en-US" dirty="0" err="1"/>
              <a:t>jagirdari</a:t>
            </a:r>
            <a:r>
              <a:rPr lang="en-US" dirty="0"/>
              <a:t> system limit Aurangzeb’s options as far as religious tolerance are concerned.  </a:t>
            </a:r>
            <a:r>
              <a:rPr lang="en-US" dirty="0" err="1"/>
              <a:t>Jaziyah</a:t>
            </a:r>
            <a:r>
              <a:rPr lang="en-US" dirty="0"/>
              <a:t> </a:t>
            </a:r>
            <a:r>
              <a:rPr lang="en-US" dirty="0" err="1"/>
              <a:t>reimposition</a:t>
            </a:r>
            <a:r>
              <a:rPr lang="en-US" dirty="0"/>
              <a:t> was a financial move</a:t>
            </a:r>
          </a:p>
          <a:p>
            <a:r>
              <a:rPr lang="en-US" dirty="0"/>
              <a:t>Such policies may have been hurtful to Hindu subjects and leaders like SHIVAJI who wanted own domination over Deccan, quick to seize upon it, and take leadership of disaffected peasants. But in fact SHIVAJI’S taxes on peasants as high!!</a:t>
            </a:r>
          </a:p>
          <a:p>
            <a:r>
              <a:rPr lang="en-US" dirty="0"/>
              <a:t>Although </a:t>
            </a:r>
            <a:r>
              <a:rPr lang="en-US" dirty="0" err="1"/>
              <a:t>Shivaji</a:t>
            </a:r>
            <a:r>
              <a:rPr lang="en-US" dirty="0"/>
              <a:t> represented himself as a Hindu Ruler fighting against "foreign"  Mughal rule, to accept it at face value clearly preposterous. Aurangzeb was as much an Indian as </a:t>
            </a:r>
            <a:r>
              <a:rPr lang="en-US" dirty="0" err="1"/>
              <a:t>Shivaji</a:t>
            </a:r>
            <a:r>
              <a:rPr lang="en-US" dirty="0"/>
              <a:t>, even his great grandfather, Akbar, had been born and raised in India</a:t>
            </a:r>
          </a:p>
          <a:p>
            <a:r>
              <a:rPr lang="en-US" dirty="0"/>
              <a:t>As many of his opponents (</a:t>
            </a:r>
            <a:r>
              <a:rPr lang="en-US" dirty="0" err="1"/>
              <a:t>Shivaji</a:t>
            </a:r>
            <a:r>
              <a:rPr lang="en-US" dirty="0"/>
              <a:t> a prime example) were using their religious identity to mobilize support against Aurangzeb, hardly surprising that Aurangzeb destroyed many symbols of the opposition – Hindu temples</a:t>
            </a:r>
          </a:p>
          <a:p>
            <a:endParaRPr lang="en-US" dirty="0"/>
          </a:p>
        </p:txBody>
      </p:sp>
    </p:spTree>
    <p:extLst>
      <p:ext uri="{BB962C8B-B14F-4D97-AF65-F5344CB8AC3E}">
        <p14:creationId xmlns:p14="http://schemas.microsoft.com/office/powerpoint/2010/main" val="376899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Religious Diversity under Mughals</a:t>
            </a:r>
          </a:p>
        </p:txBody>
      </p:sp>
      <p:sp>
        <p:nvSpPr>
          <p:cNvPr id="3" name="Content Placeholder 2"/>
          <p:cNvSpPr>
            <a:spLocks noGrp="1"/>
          </p:cNvSpPr>
          <p:nvPr>
            <p:ph idx="1"/>
          </p:nvPr>
        </p:nvSpPr>
        <p:spPr>
          <a:xfrm>
            <a:off x="838199" y="1825624"/>
            <a:ext cx="10674531" cy="4549049"/>
          </a:xfrm>
        </p:spPr>
        <p:txBody>
          <a:bodyPr>
            <a:normAutofit fontScale="92500" lnSpcReduction="20000"/>
          </a:bodyPr>
          <a:lstStyle/>
          <a:p>
            <a:r>
              <a:rPr lang="en-US" dirty="0"/>
              <a:t>Religions, diverse ones, flourished under the Mughals.  Rulers were Sunni Muslims and their faith was important to them</a:t>
            </a:r>
          </a:p>
          <a:p>
            <a:r>
              <a:rPr lang="en-US" dirty="0"/>
              <a:t>But Sufi saints, mystics, often close to many of the emperors</a:t>
            </a:r>
          </a:p>
          <a:p>
            <a:r>
              <a:rPr lang="en-US" dirty="0"/>
              <a:t>Large-scale spread of Islam, as Eaton pointed out, was through patronage of SUFI saints by in Punjab, and other PIRs in Bengal by the MUGHALS</a:t>
            </a:r>
          </a:p>
          <a:p>
            <a:r>
              <a:rPr lang="en-US" dirty="0"/>
              <a:t>But the support for Muslim saints or proselytizers, as Audrey </a:t>
            </a:r>
            <a:r>
              <a:rPr lang="en-US" dirty="0" err="1"/>
              <a:t>Truschke</a:t>
            </a:r>
            <a:r>
              <a:rPr lang="en-US" dirty="0"/>
              <a:t> points out, did not make AKBAR, JAHANGIR or SHAHJAHAN stop patronizing HINDU or JAIN scholars and specialists, whether it was for horoscopes, for translations of Sanskrit texts into Persian (court language of the Mughals) </a:t>
            </a:r>
          </a:p>
          <a:p>
            <a:r>
              <a:rPr lang="en-US" dirty="0"/>
              <a:t>Even the much maligned AURANGZEB gave many grants of land to Hindu temples and religious institutions.  Though stop patronage of Sanskrit, HINDI grew under his patronage and did not stop his courtiers from being patrons of Sanskrit scholarship either</a:t>
            </a:r>
          </a:p>
        </p:txBody>
      </p:sp>
    </p:spTree>
    <p:extLst>
      <p:ext uri="{BB962C8B-B14F-4D97-AF65-F5344CB8AC3E}">
        <p14:creationId xmlns:p14="http://schemas.microsoft.com/office/powerpoint/2010/main" val="289140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27" y="1"/>
            <a:ext cx="10847173" cy="1149177"/>
          </a:xfrm>
        </p:spPr>
        <p:txBody>
          <a:bodyPr/>
          <a:lstStyle/>
          <a:p>
            <a:r>
              <a:rPr lang="en-US" dirty="0"/>
              <a:t>Fusion: Religious Developments ca. 1400-1700</a:t>
            </a:r>
          </a:p>
        </p:txBody>
      </p:sp>
      <p:sp>
        <p:nvSpPr>
          <p:cNvPr id="3" name="Content Placeholder 2"/>
          <p:cNvSpPr>
            <a:spLocks noGrp="1"/>
          </p:cNvSpPr>
          <p:nvPr>
            <p:ph idx="1"/>
          </p:nvPr>
        </p:nvSpPr>
        <p:spPr>
          <a:xfrm>
            <a:off x="247135" y="976184"/>
            <a:ext cx="11677135" cy="5881815"/>
          </a:xfrm>
        </p:spPr>
        <p:txBody>
          <a:bodyPr>
            <a:normAutofit lnSpcReduction="10000"/>
          </a:bodyPr>
          <a:lstStyle/>
          <a:p>
            <a:r>
              <a:rPr lang="en-US" dirty="0"/>
              <a:t>For all the talk about Muslim antipathy toward Indic religions, modern Indic religions shaped by the fusion with Islamic traditions</a:t>
            </a:r>
          </a:p>
          <a:p>
            <a:r>
              <a:rPr lang="en-US" dirty="0"/>
              <a:t>In the 1400s </a:t>
            </a:r>
            <a:r>
              <a:rPr lang="en-US" dirty="0" err="1"/>
              <a:t>Kabir</a:t>
            </a:r>
            <a:r>
              <a:rPr lang="en-US" dirty="0"/>
              <a:t> and Nanak inspire religious movements emphasizing  NIRGUNA (formless) Bhakti</a:t>
            </a:r>
          </a:p>
          <a:p>
            <a:pPr lvl="1"/>
            <a:r>
              <a:rPr lang="en-US" dirty="0"/>
              <a:t>KABIR was probably born a Hindu and raised by a Muslim family.  Brought together both traditions, while criticizing orthodoxy (mullahs and Brahmins) of both.  Followers called </a:t>
            </a:r>
            <a:r>
              <a:rPr lang="en-US" dirty="0" err="1"/>
              <a:t>Kabirpanthis</a:t>
            </a:r>
            <a:r>
              <a:rPr lang="en-US" dirty="0"/>
              <a:t> today</a:t>
            </a:r>
          </a:p>
          <a:p>
            <a:pPr lvl="1"/>
            <a:r>
              <a:rPr lang="en-US" dirty="0"/>
              <a:t>Nanak (founder of SIKHISM) explicitly brought together Islamic and Hindu ideas into his ideas, and his followers initially called </a:t>
            </a:r>
            <a:r>
              <a:rPr lang="en-US" dirty="0" err="1"/>
              <a:t>Nanakpanthis</a:t>
            </a:r>
            <a:r>
              <a:rPr lang="en-US" dirty="0"/>
              <a:t>, today prefer the term SIKH</a:t>
            </a:r>
          </a:p>
          <a:p>
            <a:r>
              <a:rPr lang="en-US" dirty="0"/>
              <a:t>1500s SAGUNA Bhakti, devotion to specific deity with a form.  TULSIDAS who wrote </a:t>
            </a:r>
            <a:r>
              <a:rPr lang="en-US" i="1" dirty="0" err="1"/>
              <a:t>Ramacharitamanas</a:t>
            </a:r>
            <a:r>
              <a:rPr lang="en-US" dirty="0"/>
              <a:t>, </a:t>
            </a:r>
            <a:r>
              <a:rPr lang="en-US" dirty="0" err="1"/>
              <a:t>Meera</a:t>
            </a:r>
            <a:r>
              <a:rPr lang="en-US" dirty="0"/>
              <a:t>, Chaitanya.   </a:t>
            </a:r>
            <a:endParaRPr lang="en-US" i="1" dirty="0"/>
          </a:p>
          <a:p>
            <a:r>
              <a:rPr lang="en-US" dirty="0"/>
              <a:t>In both, see influence of </a:t>
            </a:r>
          </a:p>
          <a:p>
            <a:pPr lvl="1"/>
            <a:r>
              <a:rPr lang="en-US" dirty="0"/>
              <a:t>Upanishads/Buddhism/Vedanta (</a:t>
            </a:r>
            <a:r>
              <a:rPr lang="en-US" dirty="0" err="1"/>
              <a:t>Nirguna</a:t>
            </a:r>
            <a:r>
              <a:rPr lang="en-US" dirty="0"/>
              <a:t>)</a:t>
            </a:r>
          </a:p>
          <a:p>
            <a:pPr lvl="1"/>
            <a:r>
              <a:rPr lang="en-US" dirty="0"/>
              <a:t>Bhakti traditions, </a:t>
            </a:r>
            <a:r>
              <a:rPr lang="en-US" dirty="0" err="1"/>
              <a:t>Puranas</a:t>
            </a:r>
            <a:r>
              <a:rPr lang="en-US" dirty="0"/>
              <a:t>, Bhagwat Gita etc.  (influence both forms of Bhakti, particularly SAGUNA traditions)</a:t>
            </a:r>
          </a:p>
        </p:txBody>
      </p:sp>
    </p:spTree>
    <p:extLst>
      <p:ext uri="{BB962C8B-B14F-4D97-AF65-F5344CB8AC3E}">
        <p14:creationId xmlns:p14="http://schemas.microsoft.com/office/powerpoint/2010/main" val="422609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Sufi Islam and other religious influences</a:t>
            </a:r>
          </a:p>
        </p:txBody>
      </p:sp>
      <p:sp>
        <p:nvSpPr>
          <p:cNvPr id="3" name="Content Placeholder 2"/>
          <p:cNvSpPr>
            <a:spLocks noGrp="1"/>
          </p:cNvSpPr>
          <p:nvPr>
            <p:ph idx="1"/>
          </p:nvPr>
        </p:nvSpPr>
        <p:spPr>
          <a:xfrm>
            <a:off x="271849" y="1825624"/>
            <a:ext cx="11081951" cy="5032375"/>
          </a:xfrm>
        </p:spPr>
        <p:txBody>
          <a:bodyPr/>
          <a:lstStyle/>
          <a:p>
            <a:r>
              <a:rPr lang="en-US" dirty="0"/>
              <a:t>But EQUALLY important to BOTH forms of Bhakti, was the influence of ISLAM</a:t>
            </a:r>
          </a:p>
          <a:p>
            <a:pPr lvl="1"/>
            <a:r>
              <a:rPr lang="en-US" dirty="0"/>
              <a:t>Muslim idea of surrender to God</a:t>
            </a:r>
          </a:p>
          <a:p>
            <a:pPr lvl="1"/>
            <a:r>
              <a:rPr lang="en-US" dirty="0"/>
              <a:t>SUFI influence, mystic, one-ness with supreme being.  Think back to Amir </a:t>
            </a:r>
            <a:r>
              <a:rPr lang="en-US" dirty="0" err="1"/>
              <a:t>Khusro</a:t>
            </a:r>
            <a:r>
              <a:rPr lang="en-US" dirty="0"/>
              <a:t> but also Jahangir’s claims to spiritual succession to Sufi saint</a:t>
            </a:r>
          </a:p>
          <a:p>
            <a:pPr lvl="1"/>
            <a:r>
              <a:rPr lang="en-US" dirty="0"/>
              <a:t>Sufism like Bhakti, emphasized personal relationship with the supreme being</a:t>
            </a:r>
          </a:p>
          <a:p>
            <a:pPr lvl="1"/>
            <a:r>
              <a:rPr lang="en-US" dirty="0"/>
              <a:t>Use of MUSIC important in both Sufi and Bhakti</a:t>
            </a:r>
          </a:p>
          <a:p>
            <a:pPr lvl="1"/>
            <a:r>
              <a:rPr lang="en-US" dirty="0"/>
              <a:t>The radical egalitarianism of SOME Bhakti cults perhaps influenced by Islam</a:t>
            </a:r>
          </a:p>
          <a:p>
            <a:r>
              <a:rPr lang="en-US" dirty="0"/>
              <a:t>Virgin Mary on Jahangir’s throne</a:t>
            </a:r>
          </a:p>
        </p:txBody>
      </p:sp>
    </p:spTree>
    <p:extLst>
      <p:ext uri="{BB962C8B-B14F-4D97-AF65-F5344CB8AC3E}">
        <p14:creationId xmlns:p14="http://schemas.microsoft.com/office/powerpoint/2010/main" val="13660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than Eclecticism, Fusion</a:t>
            </a:r>
          </a:p>
        </p:txBody>
      </p:sp>
      <p:sp>
        <p:nvSpPr>
          <p:cNvPr id="3" name="Content Placeholder 2"/>
          <p:cNvSpPr>
            <a:spLocks noGrp="1"/>
          </p:cNvSpPr>
          <p:nvPr>
            <p:ph idx="1"/>
          </p:nvPr>
        </p:nvSpPr>
        <p:spPr>
          <a:xfrm>
            <a:off x="505097" y="1825624"/>
            <a:ext cx="10848703" cy="5032375"/>
          </a:xfrm>
        </p:spPr>
        <p:txBody>
          <a:bodyPr>
            <a:normAutofit/>
          </a:bodyPr>
          <a:lstStyle/>
          <a:p>
            <a:r>
              <a:rPr lang="en-US" dirty="0"/>
              <a:t>Much of what we know of as Indian today the result of Mughal influence, a fusion of older Indic with traditions associated with Persian, Arab, and Turkic cultures</a:t>
            </a:r>
          </a:p>
          <a:p>
            <a:r>
              <a:rPr lang="en-US" dirty="0"/>
              <a:t>The visual landscape of India, from the famous Taj Mahal. to the shape of everyday buildings, developed in a distinct way under the Mughals</a:t>
            </a:r>
          </a:p>
          <a:p>
            <a:r>
              <a:rPr lang="en-US" dirty="0"/>
              <a:t>Many of aspects of everyday life in India today, are the products of the cultural synthesis that occurred under Mughal rule: Food, music, languages, poetry, literary forms, all reveal strong influences of Mughal traditions</a:t>
            </a:r>
          </a:p>
          <a:p>
            <a:r>
              <a:rPr lang="en-US" dirty="0"/>
              <a:t>Even “Bollywood,” or some of its products at least, reflect Mughal influences in a variety of ways</a:t>
            </a:r>
          </a:p>
          <a:p>
            <a:endParaRPr lang="en-US" dirty="0"/>
          </a:p>
        </p:txBody>
      </p:sp>
    </p:spTree>
    <p:extLst>
      <p:ext uri="{BB962C8B-B14F-4D97-AF65-F5344CB8AC3E}">
        <p14:creationId xmlns:p14="http://schemas.microsoft.com/office/powerpoint/2010/main" val="305102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Themes for this section</a:t>
            </a:r>
          </a:p>
        </p:txBody>
      </p:sp>
      <p:sp>
        <p:nvSpPr>
          <p:cNvPr id="3" name="Content Placeholder 2"/>
          <p:cNvSpPr>
            <a:spLocks noGrp="1"/>
          </p:cNvSpPr>
          <p:nvPr>
            <p:ph idx="1"/>
          </p:nvPr>
        </p:nvSpPr>
        <p:spPr/>
        <p:txBody>
          <a:bodyPr>
            <a:normAutofit/>
          </a:bodyPr>
          <a:lstStyle/>
          <a:p>
            <a:r>
              <a:rPr lang="en-US" dirty="0"/>
              <a:t>Basis of the Mughal Empire: what made it tick, what kept it going, what was different from earlier empires? AND what led to its collapse?  Too often this question is </a:t>
            </a:r>
            <a:r>
              <a:rPr lang="en-US" dirty="0">
                <a:hlinkClick r:id="rId2"/>
              </a:rPr>
              <a:t>reduced to the level of individual personalities</a:t>
            </a:r>
            <a:r>
              <a:rPr lang="en-US" dirty="0"/>
              <a:t>, e.g. the "greatness" of Akbar and the folly of Aurangzeb, weakness of later Mughals</a:t>
            </a:r>
          </a:p>
          <a:p>
            <a:r>
              <a:rPr lang="en-US" dirty="0"/>
              <a:t>Two other themes before end of course</a:t>
            </a:r>
          </a:p>
          <a:p>
            <a:pPr lvl="1"/>
            <a:r>
              <a:rPr lang="en-US" dirty="0"/>
              <a:t>1. Religious developments, which too, often trivialized</a:t>
            </a:r>
          </a:p>
          <a:p>
            <a:pPr lvl="1"/>
            <a:r>
              <a:rPr lang="en-US" dirty="0"/>
              <a:t>2.  Cultural fusion</a:t>
            </a:r>
          </a:p>
          <a:p>
            <a:endParaRPr lang="en-US" dirty="0"/>
          </a:p>
        </p:txBody>
      </p:sp>
    </p:spTree>
    <p:extLst>
      <p:ext uri="{BB962C8B-B14F-4D97-AF65-F5344CB8AC3E}">
        <p14:creationId xmlns:p14="http://schemas.microsoft.com/office/powerpoint/2010/main" val="31110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49" y="74645"/>
            <a:ext cx="9610531" cy="1231641"/>
          </a:xfrm>
        </p:spPr>
        <p:txBody>
          <a:bodyPr/>
          <a:lstStyle/>
          <a:p>
            <a:r>
              <a:rPr lang="en-US" dirty="0"/>
              <a:t>Overview of Emperors and some events</a:t>
            </a:r>
          </a:p>
        </p:txBody>
      </p:sp>
      <p:sp>
        <p:nvSpPr>
          <p:cNvPr id="3" name="Content Placeholder 2"/>
          <p:cNvSpPr>
            <a:spLocks noGrp="1"/>
          </p:cNvSpPr>
          <p:nvPr>
            <p:ph idx="1"/>
          </p:nvPr>
        </p:nvSpPr>
        <p:spPr>
          <a:xfrm>
            <a:off x="634481" y="1380931"/>
            <a:ext cx="11150081" cy="5346440"/>
          </a:xfrm>
        </p:spPr>
        <p:txBody>
          <a:bodyPr>
            <a:normAutofit fontScale="85000" lnSpcReduction="20000"/>
          </a:bodyPr>
          <a:lstStyle/>
          <a:p>
            <a:r>
              <a:rPr lang="en-US" dirty="0"/>
              <a:t>1526 BABUR defeats </a:t>
            </a:r>
            <a:r>
              <a:rPr lang="en-US" dirty="0" err="1"/>
              <a:t>Sikandar</a:t>
            </a:r>
            <a:r>
              <a:rPr lang="en-US" dirty="0"/>
              <a:t> Lodi, last of the Sultans. Importance of mobile artillery. MUGHAL empire begins</a:t>
            </a:r>
          </a:p>
          <a:p>
            <a:r>
              <a:rPr lang="en-US" dirty="0"/>
              <a:t>1542 SHER SHAH SUR an AFGHAN defeats HUMAYUN, Babur's son and briefly displaces the Mughals. Starts a series of economic reforms later continued by Akbar</a:t>
            </a:r>
          </a:p>
          <a:p>
            <a:r>
              <a:rPr lang="en-US" dirty="0"/>
              <a:t>1554 HUMAYUN re-establishes the Mughal dynasty.</a:t>
            </a:r>
          </a:p>
          <a:p>
            <a:r>
              <a:rPr lang="en-US" dirty="0"/>
              <a:t>1556-1605 AKBAR, real basis of Mughal authority established in his era</a:t>
            </a:r>
          </a:p>
          <a:p>
            <a:r>
              <a:rPr lang="en-US" dirty="0"/>
              <a:t>1605-27 JAHANGIR AND NUR JAHAN his wife who is said to have played an important role in the politics of the court</a:t>
            </a:r>
          </a:p>
          <a:p>
            <a:r>
              <a:rPr lang="en-US" dirty="0"/>
              <a:t>1627 SHAH JAHAN: Great Builder, among other buildings he commissioned was the TAJ MAHAL as a mausoleum for his wife, </a:t>
            </a:r>
            <a:r>
              <a:rPr lang="en-US" dirty="0" err="1"/>
              <a:t>Mumtaz</a:t>
            </a:r>
            <a:r>
              <a:rPr lang="en-US" dirty="0"/>
              <a:t> Mahal</a:t>
            </a:r>
          </a:p>
          <a:p>
            <a:r>
              <a:rPr lang="en-US" dirty="0"/>
              <a:t>1658-1707 AURANGZEB, Mughal empire at its peak, but also present are seeds of decline</a:t>
            </a:r>
          </a:p>
          <a:p>
            <a:r>
              <a:rPr lang="en-US" dirty="0"/>
              <a:t>Regional identities reassert during and after Aurangzeb’s time, but the crushing blow is raid by Persian ruler NADIR SHAH in 1739</a:t>
            </a:r>
          </a:p>
          <a:p>
            <a:r>
              <a:rPr lang="en-US" dirty="0"/>
              <a:t>Though Mughals nominally remain in control until 1857, they are no longer politically significant after the 1730s </a:t>
            </a:r>
          </a:p>
          <a:p>
            <a:endParaRPr lang="en-US" dirty="0"/>
          </a:p>
        </p:txBody>
      </p:sp>
    </p:spTree>
    <p:extLst>
      <p:ext uri="{BB962C8B-B14F-4D97-AF65-F5344CB8AC3E}">
        <p14:creationId xmlns:p14="http://schemas.microsoft.com/office/powerpoint/2010/main" val="267429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 of Mughals</a:t>
            </a:r>
          </a:p>
        </p:txBody>
      </p:sp>
      <p:sp>
        <p:nvSpPr>
          <p:cNvPr id="3" name="Content Placeholder 2"/>
          <p:cNvSpPr>
            <a:spLocks noGrp="1"/>
          </p:cNvSpPr>
          <p:nvPr>
            <p:ph idx="1"/>
          </p:nvPr>
        </p:nvSpPr>
        <p:spPr>
          <a:xfrm>
            <a:off x="443345" y="1440872"/>
            <a:ext cx="11416146" cy="5320145"/>
          </a:xfrm>
        </p:spPr>
        <p:txBody>
          <a:bodyPr>
            <a:normAutofit/>
          </a:bodyPr>
          <a:lstStyle/>
          <a:p>
            <a:r>
              <a:rPr lang="en-US" dirty="0"/>
              <a:t>First early modern state in India, systematic basis for administration and revenue collection</a:t>
            </a:r>
          </a:p>
          <a:p>
            <a:r>
              <a:rPr lang="en-US" dirty="0"/>
              <a:t>Quite different from states of both the </a:t>
            </a:r>
            <a:r>
              <a:rPr lang="en-US" dirty="0" err="1"/>
              <a:t>Samanta</a:t>
            </a:r>
            <a:r>
              <a:rPr lang="en-US" dirty="0"/>
              <a:t> era and those of the Sultanate</a:t>
            </a:r>
          </a:p>
          <a:p>
            <a:r>
              <a:rPr lang="en-US" dirty="0"/>
              <a:t>Last indigenous rulers before 200 years of British rule (Portuguese land in India before the Mughals, incidentally!)</a:t>
            </a:r>
          </a:p>
          <a:p>
            <a:r>
              <a:rPr lang="en-US" dirty="0"/>
              <a:t>Huge impact on influencing culture of South Asia: building, cuisine, music, lifestyle.  Much of what we think of as “Indian” today develop during Mughal era</a:t>
            </a:r>
          </a:p>
          <a:p>
            <a:r>
              <a:rPr lang="en-US" dirty="0"/>
              <a:t>Rather than covering by ruler, focus on themes</a:t>
            </a:r>
          </a:p>
        </p:txBody>
      </p:sp>
    </p:spTree>
    <p:extLst>
      <p:ext uri="{BB962C8B-B14F-4D97-AF65-F5344CB8AC3E}">
        <p14:creationId xmlns:p14="http://schemas.microsoft.com/office/powerpoint/2010/main" val="3804410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of Mughal state</a:t>
            </a:r>
          </a:p>
        </p:txBody>
      </p:sp>
      <p:sp>
        <p:nvSpPr>
          <p:cNvPr id="3" name="Content Placeholder 2"/>
          <p:cNvSpPr>
            <a:spLocks noGrp="1"/>
          </p:cNvSpPr>
          <p:nvPr>
            <p:ph idx="1"/>
          </p:nvPr>
        </p:nvSpPr>
        <p:spPr>
          <a:xfrm>
            <a:off x="277091" y="1182256"/>
            <a:ext cx="11711709" cy="5675744"/>
          </a:xfrm>
        </p:spPr>
        <p:txBody>
          <a:bodyPr>
            <a:normAutofit fontScale="92500" lnSpcReduction="10000"/>
          </a:bodyPr>
          <a:lstStyle/>
          <a:p>
            <a:r>
              <a:rPr lang="en-US" dirty="0"/>
              <a:t>Like all states, taxation was the basis of the Mughal state. Though trade also taxed, main source of revenue was agriculture</a:t>
            </a:r>
          </a:p>
          <a:p>
            <a:r>
              <a:rPr lang="en-US" dirty="0"/>
              <a:t>The major EXPENSE of any state at this time was on the army, to secure borders against raids, to conquer larger territories, and hence increase the number of taxpayers, or to gather the accumulated revenues of another state. Sometimes the army was needed to ensure that tax was paid and collected</a:t>
            </a:r>
          </a:p>
          <a:p>
            <a:r>
              <a:rPr lang="en-US" dirty="0"/>
              <a:t>Though both Babur and </a:t>
            </a:r>
            <a:r>
              <a:rPr lang="en-US" dirty="0" err="1"/>
              <a:t>Humayun</a:t>
            </a:r>
            <a:r>
              <a:rPr lang="en-US" dirty="0"/>
              <a:t> contributed to the conquests that made the Mughal empire, it was under Akbar that the empire, the Mughal state, was consolidated</a:t>
            </a:r>
          </a:p>
          <a:p>
            <a:r>
              <a:rPr lang="en-US" dirty="0"/>
              <a:t>Systems of revenue collection and military mobilization of the former Sultans of Delhi was much like their predecessors, not foolproof</a:t>
            </a:r>
          </a:p>
          <a:p>
            <a:r>
              <a:rPr lang="en-US" dirty="0"/>
              <a:t>Sultans divided the country unto IQTAS, under important nobles, who were to collect revenue.  But when Sultans weak, and especially under the LODI sultans and then under Sher Shah Sur, IQTA holders establish themselves locally, and did not provide either the revenue or the service they were supposed to.  If revenues increased, then did not tell the Sultan, and keep the increase</a:t>
            </a:r>
          </a:p>
        </p:txBody>
      </p:sp>
    </p:spTree>
    <p:extLst>
      <p:ext uri="{BB962C8B-B14F-4D97-AF65-F5344CB8AC3E}">
        <p14:creationId xmlns:p14="http://schemas.microsoft.com/office/powerpoint/2010/main" val="3554005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882" y="1"/>
            <a:ext cx="9804918" cy="998375"/>
          </a:xfrm>
        </p:spPr>
        <p:txBody>
          <a:bodyPr/>
          <a:lstStyle/>
          <a:p>
            <a:r>
              <a:rPr lang="en-US" dirty="0"/>
              <a:t>Akbar and </a:t>
            </a:r>
            <a:r>
              <a:rPr lang="en-US" dirty="0" err="1"/>
              <a:t>Mansabdari</a:t>
            </a:r>
            <a:r>
              <a:rPr lang="en-US" dirty="0"/>
              <a:t> / </a:t>
            </a:r>
            <a:r>
              <a:rPr lang="en-US" dirty="0" err="1"/>
              <a:t>Jagirdari</a:t>
            </a:r>
            <a:endParaRPr lang="en-US" dirty="0"/>
          </a:p>
        </p:txBody>
      </p:sp>
      <p:sp>
        <p:nvSpPr>
          <p:cNvPr id="3" name="Content Placeholder 2"/>
          <p:cNvSpPr>
            <a:spLocks noGrp="1"/>
          </p:cNvSpPr>
          <p:nvPr>
            <p:ph idx="1"/>
          </p:nvPr>
        </p:nvSpPr>
        <p:spPr>
          <a:xfrm>
            <a:off x="653143" y="998376"/>
            <a:ext cx="11178073" cy="5859624"/>
          </a:xfrm>
        </p:spPr>
        <p:txBody>
          <a:bodyPr>
            <a:normAutofit fontScale="85000" lnSpcReduction="20000"/>
          </a:bodyPr>
          <a:lstStyle/>
          <a:p>
            <a:r>
              <a:rPr lang="en-US" dirty="0"/>
              <a:t>MANSABDARI -- aimed at preventing the problems with the IQTA system, create a state bureaucracy rather than feudal style fiefs</a:t>
            </a:r>
          </a:p>
          <a:p>
            <a:r>
              <a:rPr lang="en-US" dirty="0"/>
              <a:t>Akbar ordered officials to submit revenue yields of all districts for 10 years.  On this basis, calculate the average agricultural yield, and potential tax base of each district</a:t>
            </a:r>
          </a:p>
          <a:p>
            <a:r>
              <a:rPr lang="en-US" dirty="0"/>
              <a:t>Appointed important officers as MANSABDARS, officials of the court. Each M'DAR was given a dual rank -- ZAT and SAWAR. ZAT = salary; SAWAR= denoted the number of troops, particularly cavalry, that he was expected to maintain for the Emperor</a:t>
            </a:r>
          </a:p>
          <a:p>
            <a:r>
              <a:rPr lang="en-US" dirty="0"/>
              <a:t>Each of these M’DARs given a JAGIR, or the right to collect  revenue of a part, territory whose yield closely matched his salary and expected expenditures on troops</a:t>
            </a:r>
          </a:p>
          <a:p>
            <a:r>
              <a:rPr lang="en-US" dirty="0"/>
              <a:t>Different from IQTAS in that a </a:t>
            </a:r>
            <a:r>
              <a:rPr lang="en-US" dirty="0" err="1"/>
              <a:t>Mansabdar</a:t>
            </a:r>
            <a:r>
              <a:rPr lang="en-US" dirty="0"/>
              <a:t> had NO rights other than to collect revenue. Usually </a:t>
            </a:r>
            <a:r>
              <a:rPr lang="en-US" dirty="0" err="1"/>
              <a:t>Jagir</a:t>
            </a:r>
            <a:r>
              <a:rPr lang="en-US" dirty="0"/>
              <a:t> in an area where the office was NOT posted. Plus frequent transfers, sometimes as often as 2 years, changed </a:t>
            </a:r>
            <a:r>
              <a:rPr lang="en-US" dirty="0" err="1"/>
              <a:t>Jagirs</a:t>
            </a:r>
            <a:endParaRPr lang="en-US" dirty="0"/>
          </a:p>
          <a:p>
            <a:r>
              <a:rPr lang="en-US" dirty="0"/>
              <a:t>Checks and balances: The emperor received almost daily reports by local intelligence officers,  plus separating judicial and administrative authority  over area meant that over taxation led to petitions to crown</a:t>
            </a:r>
          </a:p>
          <a:p>
            <a:r>
              <a:rPr lang="en-US" dirty="0"/>
              <a:t>Using a mix of force and diplomacy, carrot and stick, Akbar able to win over some of the recalcitrant RAJPUTS in western India, who were major opposition even for SULTANS. Akbar incorporates them as officers.  ONLY RAJPUTS given </a:t>
            </a:r>
            <a:r>
              <a:rPr lang="en-US" dirty="0" err="1"/>
              <a:t>Jagirs</a:t>
            </a:r>
            <a:r>
              <a:rPr lang="en-US" dirty="0"/>
              <a:t> in OWN areas</a:t>
            </a:r>
          </a:p>
          <a:p>
            <a:endParaRPr lang="en-US" dirty="0"/>
          </a:p>
          <a:p>
            <a:endParaRPr lang="en-US" dirty="0"/>
          </a:p>
        </p:txBody>
      </p:sp>
    </p:spTree>
    <p:extLst>
      <p:ext uri="{BB962C8B-B14F-4D97-AF65-F5344CB8AC3E}">
        <p14:creationId xmlns:p14="http://schemas.microsoft.com/office/powerpoint/2010/main" val="2843643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Mansabdari</a:t>
            </a:r>
            <a:r>
              <a:rPr lang="en-US" dirty="0"/>
              <a:t>:  Strengths and Weaknesses</a:t>
            </a:r>
          </a:p>
        </p:txBody>
      </p:sp>
      <p:sp>
        <p:nvSpPr>
          <p:cNvPr id="3" name="Content Placeholder 2"/>
          <p:cNvSpPr>
            <a:spLocks noGrp="1"/>
          </p:cNvSpPr>
          <p:nvPr>
            <p:ph idx="1"/>
          </p:nvPr>
        </p:nvSpPr>
        <p:spPr>
          <a:xfrm>
            <a:off x="838199" y="1825624"/>
            <a:ext cx="11095653" cy="5032375"/>
          </a:xfrm>
        </p:spPr>
        <p:txBody>
          <a:bodyPr>
            <a:normAutofit fontScale="92500" lnSpcReduction="10000"/>
          </a:bodyPr>
          <a:lstStyle/>
          <a:p>
            <a:r>
              <a:rPr lang="en-US" dirty="0"/>
              <a:t>As Mughal state expanded, used new lands to incorporate more local nobility into this system, paid for by expanded land under Mughal control</a:t>
            </a:r>
          </a:p>
          <a:p>
            <a:r>
              <a:rPr lang="en-US" dirty="0"/>
              <a:t>This system work very well, until royal authority was strong, AND Empire keeps expanding.  BUT, when Aurangzeb's attempts at expansion in the Deccan ran into problems, this very system of administration was one reason for Mughal collapse</a:t>
            </a:r>
          </a:p>
          <a:p>
            <a:r>
              <a:rPr lang="en-US" dirty="0"/>
              <a:t>The system serves the Mughal empire well for three generations, making them one of the most powerful, rich, splendid empires of their time in the entire world.  That is where the word MOGUL enters the English language</a:t>
            </a:r>
          </a:p>
          <a:p>
            <a:r>
              <a:rPr lang="en-US" dirty="0"/>
              <a:t>Positions as </a:t>
            </a:r>
            <a:r>
              <a:rPr lang="en-US" dirty="0" err="1"/>
              <a:t>Mansabdars</a:t>
            </a:r>
            <a:r>
              <a:rPr lang="en-US" dirty="0"/>
              <a:t> give many regional nobles high status in the Mughal court, but also spark ambitions to do better.  The family of SHIVAJI had been high ranking officials, but now </a:t>
            </a:r>
            <a:r>
              <a:rPr lang="en-US" dirty="0" err="1"/>
              <a:t>Shivaji</a:t>
            </a:r>
            <a:r>
              <a:rPr lang="en-US" dirty="0"/>
              <a:t> decided that he would do better by himself, hence launch guerilla warfare against Mughal state </a:t>
            </a:r>
          </a:p>
          <a:p>
            <a:endParaRPr lang="en-US" dirty="0"/>
          </a:p>
          <a:p>
            <a:endParaRPr lang="en-US" dirty="0"/>
          </a:p>
        </p:txBody>
      </p:sp>
    </p:spTree>
    <p:extLst>
      <p:ext uri="{BB962C8B-B14F-4D97-AF65-F5344CB8AC3E}">
        <p14:creationId xmlns:p14="http://schemas.microsoft.com/office/powerpoint/2010/main" val="67636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Crisis of the </a:t>
            </a:r>
            <a:r>
              <a:rPr lang="en-US" dirty="0" err="1"/>
              <a:t>Jagirdari</a:t>
            </a:r>
            <a:r>
              <a:rPr lang="en-US" dirty="0"/>
              <a:t>/ </a:t>
            </a:r>
            <a:r>
              <a:rPr lang="en-US" dirty="0" err="1"/>
              <a:t>Mansabdari</a:t>
            </a:r>
            <a:r>
              <a:rPr lang="en-US" dirty="0"/>
              <a:t> System</a:t>
            </a:r>
          </a:p>
        </p:txBody>
      </p:sp>
      <p:sp>
        <p:nvSpPr>
          <p:cNvPr id="3" name="Content Placeholder 2"/>
          <p:cNvSpPr>
            <a:spLocks noGrp="1"/>
          </p:cNvSpPr>
          <p:nvPr>
            <p:ph idx="1"/>
          </p:nvPr>
        </p:nvSpPr>
        <p:spPr>
          <a:xfrm>
            <a:off x="737118" y="1502228"/>
            <a:ext cx="11028784" cy="5262466"/>
          </a:xfrm>
        </p:spPr>
        <p:txBody>
          <a:bodyPr>
            <a:normAutofit fontScale="92500"/>
          </a:bodyPr>
          <a:lstStyle/>
          <a:p>
            <a:r>
              <a:rPr lang="en-US" dirty="0"/>
              <a:t>But over time some problems inherent in the system did reveal themselves.  Because  of frequent transfers, JAGIRDAR, holder of </a:t>
            </a:r>
            <a:r>
              <a:rPr lang="en-US" dirty="0" err="1"/>
              <a:t>jagirs</a:t>
            </a:r>
            <a:r>
              <a:rPr lang="en-US" dirty="0"/>
              <a:t>, had no real interest in maintaining productivity of land, or to improve, increase yield.  </a:t>
            </a:r>
            <a:r>
              <a:rPr lang="en-US" dirty="0" err="1"/>
              <a:t>Jagirdars</a:t>
            </a:r>
            <a:r>
              <a:rPr lang="en-US" dirty="0"/>
              <a:t> surreptitiously increase demand from peasants to point where peasants rebelled, either under the leadership of JATS or the SIKHS in Punjab, or under the MARATHA leadership in Deccan in the time of AURANGZEB</a:t>
            </a:r>
          </a:p>
          <a:p>
            <a:r>
              <a:rPr lang="en-US" dirty="0"/>
              <a:t>Moreover to expand in Deccan, AURANGZEB take in many Deccan nobles as MANSABDARS, but the expected expansion of land did not come, because of effective guerilla warfare by Marathas. So not enough </a:t>
            </a:r>
            <a:r>
              <a:rPr lang="en-US" dirty="0" err="1"/>
              <a:t>jagirs</a:t>
            </a:r>
            <a:r>
              <a:rPr lang="en-US" dirty="0"/>
              <a:t> to go around.  With Aurangzeb busy in Deccan for last 26 years of his life, less attention to administration. After his death, more confusion. In this confusion, JAGIR holders refused transfers, and entrenched themselves, no revenue payment, large </a:t>
            </a:r>
            <a:r>
              <a:rPr lang="en-US" dirty="0" err="1"/>
              <a:t>jagir</a:t>
            </a:r>
            <a:r>
              <a:rPr lang="en-US" dirty="0"/>
              <a:t> holders declare independent kingdoms, such as Hyderabad, </a:t>
            </a:r>
            <a:r>
              <a:rPr lang="en-US" dirty="0" err="1"/>
              <a:t>Awadh</a:t>
            </a:r>
            <a:r>
              <a:rPr lang="en-US" dirty="0"/>
              <a:t>, Bengal</a:t>
            </a:r>
          </a:p>
          <a:p>
            <a:endParaRPr lang="en-US" dirty="0"/>
          </a:p>
        </p:txBody>
      </p:sp>
    </p:spTree>
    <p:extLst>
      <p:ext uri="{BB962C8B-B14F-4D97-AF65-F5344CB8AC3E}">
        <p14:creationId xmlns:p14="http://schemas.microsoft.com/office/powerpoint/2010/main" val="183315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Mughals and Religion</a:t>
            </a:r>
          </a:p>
        </p:txBody>
      </p:sp>
      <p:sp>
        <p:nvSpPr>
          <p:cNvPr id="3" name="Content Placeholder 2"/>
          <p:cNvSpPr>
            <a:spLocks noGrp="1"/>
          </p:cNvSpPr>
          <p:nvPr>
            <p:ph idx="1"/>
          </p:nvPr>
        </p:nvSpPr>
        <p:spPr>
          <a:xfrm>
            <a:off x="838200" y="1825624"/>
            <a:ext cx="11170920" cy="5032375"/>
          </a:xfrm>
        </p:spPr>
        <p:txBody>
          <a:bodyPr>
            <a:normAutofit lnSpcReduction="10000"/>
          </a:bodyPr>
          <a:lstStyle/>
          <a:p>
            <a:r>
              <a:rPr lang="en-US" dirty="0"/>
              <a:t>For Hindu nationalists, who derived much of their understanding from British histories of India, all Muslim kings oppressed Hindus</a:t>
            </a:r>
          </a:p>
          <a:p>
            <a:r>
              <a:rPr lang="en-US" dirty="0"/>
              <a:t>But even beyond that, religious policies of Mughals often reduced to a difference in personalities of Akbar and Aurangzeb</a:t>
            </a:r>
          </a:p>
          <a:p>
            <a:r>
              <a:rPr lang="en-US" dirty="0"/>
              <a:t>Personalities do play a part, but more important than personalities is historical context – in that context the economic situation and political imperatives facing the state are key! </a:t>
            </a:r>
          </a:p>
          <a:p>
            <a:r>
              <a:rPr lang="en-US" dirty="0"/>
              <a:t>A comparative note: This is not a time when religion can be separated from state anywhere in the world  </a:t>
            </a:r>
          </a:p>
          <a:p>
            <a:r>
              <a:rPr lang="en-US" dirty="0"/>
              <a:t>Akbar, e.g. reigned1556 to 1605   at a time when Europe being torn apart by religious wars with the Catholic counter-reformation (starting 1545)</a:t>
            </a:r>
          </a:p>
          <a:p>
            <a:r>
              <a:rPr lang="en-US" dirty="0"/>
              <a:t>The context makes Akbar’s eclecticism quite remarkable</a:t>
            </a:r>
          </a:p>
        </p:txBody>
      </p:sp>
    </p:spTree>
    <p:extLst>
      <p:ext uri="{BB962C8B-B14F-4D97-AF65-F5344CB8AC3E}">
        <p14:creationId xmlns:p14="http://schemas.microsoft.com/office/powerpoint/2010/main" val="271327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2237</Words>
  <Application>Microsoft Office PowerPoint</Application>
  <PresentationFormat>Widescreen</PresentationFormat>
  <Paragraphs>104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Mughal Empire: 1526-1739?</vt:lpstr>
      <vt:lpstr>Themes for this section</vt:lpstr>
      <vt:lpstr>Overview of Emperors and some events</vt:lpstr>
      <vt:lpstr>Significance of Mughals</vt:lpstr>
      <vt:lpstr>Basis of Mughal state</vt:lpstr>
      <vt:lpstr>Akbar and Mansabdari / Jagirdari</vt:lpstr>
      <vt:lpstr>Mansabdari:  Strengths and Weaknesses</vt:lpstr>
      <vt:lpstr>Crisis of the Jagirdari/ Mansabdari System</vt:lpstr>
      <vt:lpstr>Mughals and Religion</vt:lpstr>
      <vt:lpstr>Akbar and Religion</vt:lpstr>
      <vt:lpstr>Context for Akbar’s Policies</vt:lpstr>
      <vt:lpstr>Aurangzeb:  The Contrasts</vt:lpstr>
      <vt:lpstr>Aurangzeb, Religion, Jagirdari, and Shivaji</vt:lpstr>
      <vt:lpstr>Religious Diversity under Mughals</vt:lpstr>
      <vt:lpstr>Fusion: Religious Developments ca. 1400-1700</vt:lpstr>
      <vt:lpstr>Sufi Islam and other religious influences</vt:lpstr>
      <vt:lpstr>More than Eclecticism, Fusion</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Joshi</dc:creator>
  <cp:lastModifiedBy>Sanjay Joshi</cp:lastModifiedBy>
  <cp:revision>38</cp:revision>
  <dcterms:created xsi:type="dcterms:W3CDTF">2018-11-19T04:53:30Z</dcterms:created>
  <dcterms:modified xsi:type="dcterms:W3CDTF">2022-12-06T01:43:06Z</dcterms:modified>
</cp:coreProperties>
</file>